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Lst>
  <p:sldSz cy="10287000" cx="18288000"/>
  <p:notesSz cx="7010400" cy="9296400"/>
  <p:embeddedFontLst>
    <p:embeddedFont>
      <p:font typeface="Roboto"/>
      <p:regular r:id="rId113"/>
      <p:bold r:id="rId114"/>
      <p:italic r:id="rId115"/>
      <p:boldItalic r:id="rId116"/>
    </p:embeddedFont>
    <p:embeddedFont>
      <p:font typeface="Roboto Mono"/>
      <p:regular r:id="rId117"/>
      <p:bold r:id="rId118"/>
      <p:italic r:id="rId119"/>
      <p:boldItalic r:id="rId120"/>
    </p:embeddedFont>
    <p:embeddedFont>
      <p:font typeface="Century Gothic"/>
      <p:regular r:id="rId121"/>
      <p:bold r:id="rId122"/>
      <p:italic r:id="rId123"/>
      <p:boldItalic r:id="rId1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288">
          <p15:clr>
            <a:srgbClr val="A4A3A4"/>
          </p15:clr>
        </p15:guide>
        <p15:guide id="2" orient="horz" pos="4896">
          <p15:clr>
            <a:srgbClr val="A4A3A4"/>
          </p15:clr>
        </p15:guide>
        <p15:guide id="3" pos="9878">
          <p15:clr>
            <a:srgbClr val="A4A3A4"/>
          </p15:clr>
        </p15:guide>
        <p15:guide id="4" pos="1800">
          <p15:clr>
            <a:srgbClr val="A4A3A4"/>
          </p15:clr>
        </p15:guide>
        <p15:guide id="5" pos="4656">
          <p15:clr>
            <a:srgbClr val="A4A3A4"/>
          </p15:clr>
        </p15:guide>
        <p15:guide id="6" orient="horz" pos="5393">
          <p15:clr>
            <a:srgbClr val="A4A3A4"/>
          </p15:clr>
        </p15:guide>
        <p15:guide id="7" pos="5760">
          <p15:clr>
            <a:srgbClr val="A4A3A4"/>
          </p15:clr>
        </p15:guide>
        <p15:guide id="8" orient="horz" pos="3734">
          <p15:clr>
            <a:srgbClr val="A4A3A4"/>
          </p15:clr>
        </p15:guide>
        <p15:guide id="9" pos="7342">
          <p15:clr>
            <a:srgbClr val="A4A3A4"/>
          </p15:clr>
        </p15:guide>
        <p15:guide id="10" orient="horz" pos="4368">
          <p15:clr>
            <a:srgbClr val="A4A3A4"/>
          </p15:clr>
        </p15:guide>
        <p15:guide id="11" pos="864">
          <p15:clr>
            <a:srgbClr val="9AA0A6"/>
          </p15:clr>
        </p15:guide>
      </p15:sldGuideLst>
    </p:ext>
    <p:ext uri="{2D200454-40CA-4A62-9FC3-DE9A4176ACB9}">
      <p15:notesGuideLst>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Joshua Patterson US"/>
  <p:cmAuthor clrIdx="1" id="1" initials="" lastIdx="3" name="Alex Ravenel U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8E7699E-6B94-4D30-A617-851FC9060C1A}">
  <a:tblStyle styleId="{88E7699E-6B94-4D30-A617-851FC9060C1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8BAA007-1C5A-462E-BF99-7DE65FD6A04A}"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288" orient="horz"/>
        <p:guide pos="4896" orient="horz"/>
        <p:guide pos="9878"/>
        <p:guide pos="1800"/>
        <p:guide pos="4656"/>
        <p:guide pos="5393" orient="horz"/>
        <p:guide pos="5760"/>
        <p:guide pos="3734" orient="horz"/>
        <p:guide pos="7342"/>
        <p:guide pos="4368" orient="horz"/>
        <p:guide pos="864"/>
      </p:guideLst>
    </p:cSldViewPr>
  </p:slideViewPr>
  <p:notesViewPr>
    <p:cSldViewPr snapToGrid="0">
      <p:cViewPr varScale="1">
        <p:scale>
          <a:sx n="100" d="100"/>
          <a:sy n="100" d="100"/>
        </p:scale>
        <p:origin x="0" y="0"/>
      </p:cViewPr>
      <p:guideLst>
        <p:guide pos="2928" orient="horz"/>
        <p:guide pos="2208"/>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121" Type="http://schemas.openxmlformats.org/officeDocument/2006/relationships/font" Target="fonts/CenturyGothic-regular.fntdata"/><Relationship Id="rId25" Type="http://schemas.openxmlformats.org/officeDocument/2006/relationships/slide" Target="slides/slide18.xml"/><Relationship Id="rId120" Type="http://schemas.openxmlformats.org/officeDocument/2006/relationships/font" Target="fonts/RobotoMono-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24" Type="http://schemas.openxmlformats.org/officeDocument/2006/relationships/font" Target="fonts/CenturyGothic-boldItalic.fntdata"/><Relationship Id="rId123" Type="http://schemas.openxmlformats.org/officeDocument/2006/relationships/font" Target="fonts/CenturyGothic-italic.fntdata"/><Relationship Id="rId122" Type="http://schemas.openxmlformats.org/officeDocument/2006/relationships/font" Target="fonts/CenturyGothic-bold.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RobotoMono-bold.fntdata"/><Relationship Id="rId117" Type="http://schemas.openxmlformats.org/officeDocument/2006/relationships/font" Target="fonts/RobotoMono-regular.fntdata"/><Relationship Id="rId116" Type="http://schemas.openxmlformats.org/officeDocument/2006/relationships/font" Target="fonts/Roboto-boldItalic.fntdata"/><Relationship Id="rId115" Type="http://schemas.openxmlformats.org/officeDocument/2006/relationships/font" Target="fonts/Roboto-italic.fntdata"/><Relationship Id="rId119" Type="http://schemas.openxmlformats.org/officeDocument/2006/relationships/font" Target="fonts/RobotoMono-italic.fntdata"/><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Roboto-bold.fntdata"/><Relationship Id="rId18" Type="http://schemas.openxmlformats.org/officeDocument/2006/relationships/slide" Target="slides/slide11.xml"/><Relationship Id="rId113" Type="http://schemas.openxmlformats.org/officeDocument/2006/relationships/font" Target="fonts/Roboto-regular.fntdata"/><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9-03T16:49:12.886">
    <p:pos x="5968" y="2330"/>
    <p:text>TPCx-BB numbers? especially single GPU</p:text>
  </p:cm>
  <p:cm authorId="1" idx="1" dt="2020-09-03T16:49:12.886">
    <p:pos x="5968" y="2330"/>
    <p:text>I think the issue is that their numbers arent very good right now. We might could pick one or two where they doing OK</p:text>
  </p:cm>
  <p:cm authorId="0" idx="2" dt="2020-09-03T16:52:07.181">
    <p:pos x="523" y="2192"/>
    <p:text>is this 10TB or 1TB?</p:text>
  </p:cm>
  <p:cm authorId="0" idx="3" dt="2020-09-03T16:17:53.864">
    <p:pos x="523" y="2192"/>
    <p:text>+ @kkraus@nvidia.com @aravenel@nvidia.com</p:text>
  </p:cm>
  <p:cm authorId="1" idx="2" dt="2020-09-03T16:41:53.444">
    <p:pos x="523" y="2192"/>
    <p:text>The numbers in the graph are for 1TB, this text point around 10TB workloads came from rodrigo--is not a rigorous benchmark</p:text>
  </p:cm>
  <p:cm authorId="0" idx="4" dt="2020-09-03T16:48:10.865">
    <p:pos x="523" y="2192"/>
    <p:text>Double check with Rodrigo... I think it's a typo for 1 V100...</p:text>
  </p:cm>
  <p:cm authorId="1" idx="3" dt="2020-09-03T16:52:07.181">
    <p:pos x="523" y="2192"/>
    <p:text>10TB--came from this blog post: https://blog.blazingdb.com/big-data-small-gpu-no-problem-8d4e65574754</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0" type="dt"/>
          </p:nvPr>
        </p:nvSpPr>
        <p:spPr>
          <a:xfrm>
            <a:off x="330565" y="8831580"/>
            <a:ext cx="3037840" cy="464820"/>
          </a:xfrm>
          <a:prstGeom prst="rect">
            <a:avLst/>
          </a:prstGeom>
          <a:noFill/>
          <a:ln>
            <a:noFill/>
          </a:ln>
        </p:spPr>
        <p:txBody>
          <a:bodyPr anchorCtr="0" anchor="ctr" bIns="46575" lIns="93175" spcFirstLastPara="1" rIns="93175" wrap="square" tIns="46575">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lvl1pPr indent="-228600" lvl="0" marL="457200" marR="0" rtl="0" algn="l">
              <a:lnSpc>
                <a:spcPct val="100000"/>
              </a:lnSpc>
              <a:spcBef>
                <a:spcPts val="330"/>
              </a:spcBef>
              <a:spcAft>
                <a:spcPts val="0"/>
              </a:spcAft>
              <a:buClr>
                <a:srgbClr val="000000"/>
              </a:buClr>
              <a:buSzPts val="1400"/>
              <a:buFont typeface="Arial"/>
              <a:buNone/>
              <a:defRPr b="0" i="0" sz="1100" u="none" cap="none" strike="noStrike">
                <a:solidFill>
                  <a:schemeClr val="dk1"/>
                </a:solidFill>
                <a:latin typeface="Trebuchet MS"/>
                <a:ea typeface="Trebuchet MS"/>
                <a:cs typeface="Trebuchet MS"/>
                <a:sym typeface="Trebuchet MS"/>
              </a:defRPr>
            </a:lvl1pPr>
            <a:lvl2pPr indent="-228600" lvl="1" marL="914400" marR="0" rtl="0" algn="l">
              <a:lnSpc>
                <a:spcPct val="100000"/>
              </a:lnSpc>
              <a:spcBef>
                <a:spcPts val="330"/>
              </a:spcBef>
              <a:spcAft>
                <a:spcPts val="0"/>
              </a:spcAft>
              <a:buClr>
                <a:srgbClr val="000000"/>
              </a:buClr>
              <a:buSzPts val="1400"/>
              <a:buFont typeface="Arial"/>
              <a:buNone/>
              <a:defRPr b="0" i="0" sz="1100" u="none" cap="none" strike="noStrike">
                <a:solidFill>
                  <a:schemeClr val="dk1"/>
                </a:solidFill>
                <a:latin typeface="Trebuchet MS"/>
                <a:ea typeface="Trebuchet MS"/>
                <a:cs typeface="Trebuchet MS"/>
                <a:sym typeface="Trebuchet MS"/>
              </a:defRPr>
            </a:lvl2pPr>
            <a:lvl3pPr indent="-228600" lvl="2" marL="1371600" marR="0" rtl="0" algn="l">
              <a:lnSpc>
                <a:spcPct val="100000"/>
              </a:lnSpc>
              <a:spcBef>
                <a:spcPts val="330"/>
              </a:spcBef>
              <a:spcAft>
                <a:spcPts val="0"/>
              </a:spcAft>
              <a:buClr>
                <a:srgbClr val="000000"/>
              </a:buClr>
              <a:buSzPts val="1400"/>
              <a:buFont typeface="Arial"/>
              <a:buNone/>
              <a:defRPr b="0" i="0" sz="1100" u="none" cap="none" strike="noStrike">
                <a:solidFill>
                  <a:schemeClr val="dk1"/>
                </a:solidFill>
                <a:latin typeface="Trebuchet MS"/>
                <a:ea typeface="Trebuchet MS"/>
                <a:cs typeface="Trebuchet MS"/>
                <a:sym typeface="Trebuchet MS"/>
              </a:defRPr>
            </a:lvl3pPr>
            <a:lvl4pPr indent="-228600" lvl="3" marL="1828800" marR="0" rtl="0" algn="l">
              <a:lnSpc>
                <a:spcPct val="100000"/>
              </a:lnSpc>
              <a:spcBef>
                <a:spcPts val="330"/>
              </a:spcBef>
              <a:spcAft>
                <a:spcPts val="0"/>
              </a:spcAft>
              <a:buClr>
                <a:srgbClr val="000000"/>
              </a:buClr>
              <a:buSzPts val="1400"/>
              <a:buFont typeface="Arial"/>
              <a:buNone/>
              <a:defRPr b="0" i="0" sz="1100" u="none" cap="none" strike="noStrike">
                <a:solidFill>
                  <a:schemeClr val="dk1"/>
                </a:solidFill>
                <a:latin typeface="Trebuchet MS"/>
                <a:ea typeface="Trebuchet MS"/>
                <a:cs typeface="Trebuchet MS"/>
                <a:sym typeface="Trebuchet MS"/>
              </a:defRPr>
            </a:lvl4pPr>
            <a:lvl5pPr indent="-228600" lvl="4" marL="2286000" marR="0" rtl="0" algn="l">
              <a:lnSpc>
                <a:spcPct val="100000"/>
              </a:lnSpc>
              <a:spcBef>
                <a:spcPts val="330"/>
              </a:spcBef>
              <a:spcAft>
                <a:spcPts val="0"/>
              </a:spcAft>
              <a:buClr>
                <a:srgbClr val="000000"/>
              </a:buClr>
              <a:buSzPts val="1400"/>
              <a:buFont typeface="Arial"/>
              <a:buNone/>
              <a:defRPr b="0" i="0" sz="1100" u="none" cap="none" strike="noStrike">
                <a:solidFill>
                  <a:schemeClr val="dk1"/>
                </a:solidFill>
                <a:latin typeface="Trebuchet MS"/>
                <a:ea typeface="Trebuchet MS"/>
                <a:cs typeface="Trebuchet MS"/>
                <a:sym typeface="Trebuchet MS"/>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6" name="Google Shape;6;n"/>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100" u="none" cap="none" strike="noStrike">
                <a:solidFill>
                  <a:schemeClr val="dk1"/>
                </a:solidFill>
                <a:latin typeface="Trebuchet MS"/>
                <a:ea typeface="Trebuchet MS"/>
                <a:cs typeface="Trebuchet MS"/>
                <a:sym typeface="Trebuchet MS"/>
              </a:rPr>
              <a:t>‹#›</a:t>
            </a:fld>
            <a:endParaRPr b="0" i="0" sz="1100" u="none" cap="none" strike="noStrike">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rect b="b" l="l" r="r" t="t"/>
              <a:pathLst>
                <a:path extrusionOk="0" h="139" w="144">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rect b="b" l="l" r="r" t="t"/>
              <a:pathLst>
                <a:path extrusionOk="0" h="788" w="420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rect b="b" l="l" r="r" t="t"/>
              <a:pathLst>
                <a:path extrusionOk="0" h="1200" w="181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apids.ai/" TargetMode="External"/><Relationship Id="rId3" Type="http://schemas.openxmlformats.org/officeDocument/2006/relationships/hyperlink" Target="https://github.com/rapidsai" TargetMode="External"/><Relationship Id="rId4" Type="http://schemas.openxmlformats.org/officeDocument/2006/relationships/hyperlink" Target="https://docs.rapids.ai/overview"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apids.ai/" TargetMode="External"/><Relationship Id="rId3" Type="http://schemas.openxmlformats.org/officeDocument/2006/relationships/hyperlink" Target="https://github.com/rapidsai" TargetMode="External"/><Relationship Id="rId4" Type="http://schemas.openxmlformats.org/officeDocument/2006/relationships/hyperlink" Target="https://docs.rapids.ai/overview"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NVIDIA/gbm-bench"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 name="Google Shape;76;p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2"/>
              </a:rPr>
              <a:t>https://rapids.ai/</a:t>
            </a:r>
            <a:br>
              <a:rPr lang="en-US"/>
            </a:br>
            <a:r>
              <a:rPr lang="en-US" u="sng">
                <a:solidFill>
                  <a:schemeClr val="hlink"/>
                </a:solidFill>
                <a:latin typeface="Arial"/>
                <a:ea typeface="Arial"/>
                <a:cs typeface="Arial"/>
                <a:sym typeface="Arial"/>
                <a:hlinkClick r:id="rId3"/>
              </a:rPr>
              <a:t>https://github.com/rapidsai</a:t>
            </a:r>
            <a:endParaRPr/>
          </a:p>
          <a:p>
            <a:pPr indent="0" lvl="0" marL="0" rtl="0" algn="l">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4"/>
              </a:rPr>
              <a:t>https://docs.rapids.ai/overview</a:t>
            </a:r>
            <a:endParaRPr>
              <a:latin typeface="Arial"/>
              <a:ea typeface="Arial"/>
              <a:cs typeface="Arial"/>
              <a:sym typeface="Arial"/>
            </a:endParaRPr>
          </a:p>
        </p:txBody>
      </p:sp>
      <p:sp>
        <p:nvSpPr>
          <p:cNvPr id="77" name="Google Shape;77;p1: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1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p1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662" name="Google Shape;662;p10: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p7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3" name="Google Shape;2093;p7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094" name="Google Shape;2094;p76: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p79: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101" name="Google Shape;2101;p7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p8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8" name="Google Shape;2118;p85:notes"/>
          <p:cNvSpPr txBox="1"/>
          <p:nvPr>
            <p:ph idx="1" type="body"/>
          </p:nvPr>
        </p:nvSpPr>
        <p:spPr>
          <a:xfrm>
            <a:off x="701039" y="4415789"/>
            <a:ext cx="5608319" cy="4183379"/>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2119" name="Google Shape;2119;p85:notes"/>
          <p:cNvSpPr txBox="1"/>
          <p:nvPr>
            <p:ph idx="12" type="sldNum"/>
          </p:nvPr>
        </p:nvSpPr>
        <p:spPr>
          <a:xfrm>
            <a:off x="3663169" y="8829967"/>
            <a:ext cx="3037839" cy="464819"/>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p8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137" name="Google Shape;2137;p8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4" name="Shape 2154"/>
        <p:cNvGrpSpPr/>
        <p:nvPr/>
      </p:nvGrpSpPr>
      <p:grpSpPr>
        <a:xfrm>
          <a:off x="0" y="0"/>
          <a:ext cx="0" cy="0"/>
          <a:chOff x="0" y="0"/>
          <a:chExt cx="0" cy="0"/>
        </a:xfrm>
      </p:grpSpPr>
      <p:sp>
        <p:nvSpPr>
          <p:cNvPr id="2155" name="Google Shape;2155;p8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156" name="Google Shape;2156;p8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p8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9" name="Google Shape;2179;p8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2"/>
              </a:rPr>
              <a:t>https://rapids.ai/</a:t>
            </a:r>
            <a:br>
              <a:rPr lang="en-US"/>
            </a:br>
            <a:r>
              <a:rPr lang="en-US" u="sng">
                <a:solidFill>
                  <a:schemeClr val="hlink"/>
                </a:solidFill>
                <a:latin typeface="Arial"/>
                <a:ea typeface="Arial"/>
                <a:cs typeface="Arial"/>
                <a:sym typeface="Arial"/>
                <a:hlinkClick r:id="rId3"/>
              </a:rPr>
              <a:t>https://github.com/rapidsai</a:t>
            </a:r>
            <a:endParaRPr/>
          </a:p>
          <a:p>
            <a:pPr indent="0" lvl="0" marL="0" rtl="0" algn="l">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4"/>
              </a:rPr>
              <a:t>https://docs.rapids.ai/overview</a:t>
            </a:r>
            <a:endParaRPr/>
          </a:p>
        </p:txBody>
      </p:sp>
      <p:sp>
        <p:nvSpPr>
          <p:cNvPr id="2180" name="Google Shape;2180;p87: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8719dddb46_0_30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2" name="Google Shape;672;g8719dddb46_0_309: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673" name="Google Shape;673;g8719dddb46_0_309: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8719dddb46_0_16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8719dddb46_0_16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79" name="Google Shape;679;g8719dddb46_0_167: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8719dddb46_1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8719dddb46_1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686" name="Google Shape;686;g8719dddb46_1_0: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1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4" name="Google Shape;694;p11: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695" name="Google Shape;695;p11: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1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p12: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701" name="Google Shape;701;p12: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1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5" name="Google Shape;725;p13: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726" name="Google Shape;726;p13: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1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1" name="Google Shape;751;p1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752" name="Google Shape;752;p14: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1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7" name="Google Shape;757;p15: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758" name="Google Shape;758;p15: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1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4" name="Google Shape;784;p16: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785" name="Google Shape;785;p16: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887441950e_0_3: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g887441950e_0_3: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84" name="Google Shape;84;g887441950e_0_3: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sz="1100">
                <a:latin typeface="Trebuchet MS"/>
                <a:ea typeface="Trebuchet MS"/>
                <a:cs typeface="Trebuchet MS"/>
                <a:sym typeface="Trebuchet MS"/>
              </a:rPr>
              <a:t>‹#›</a:t>
            </a:fld>
            <a:endParaRPr sz="1100">
              <a:latin typeface="Trebuchet MS"/>
              <a:ea typeface="Trebuchet MS"/>
              <a:cs typeface="Trebuchet MS"/>
              <a:sym typeface="Trebuchet M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1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2" name="Google Shape;792;p17: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793" name="Google Shape;793;p17: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880d672b07_19_35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880d672b07_19_35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806" name="Google Shape;806;g880d672b07_19_350: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1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3" name="Google Shape;813;p19: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814" name="Google Shape;814;p19: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2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3" name="Google Shape;833;p20: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834" name="Google Shape;834;p20: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2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865" name="Google Shape;865;p2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2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0" name="Google Shape;870;p22: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871" name="Google Shape;871;p22: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2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7" name="Google Shape;897;p2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898" name="Google Shape;898;p23: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2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905" name="Google Shape;905;p2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2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9" name="Google Shape;919;p25: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920" name="Google Shape;920;p25: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2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3" name="Google Shape;933;p26: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934" name="Google Shape;934;p26: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2: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93" name="Google Shape;93;p2: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2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9" name="Google Shape;949;p27: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950" name="Google Shape;950;p27: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2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8" name="Google Shape;988;p28: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989" name="Google Shape;989;p28: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2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5" name="Google Shape;1015;p29: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1016" name="Google Shape;1016;p29: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3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7" name="Google Shape;1057;p3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rPr lang="en-US"/>
              <a:t>TSVD – truncated Singular Value Decomposition</a:t>
            </a:r>
            <a:br>
              <a:rPr lang="en-US"/>
            </a:br>
            <a:r>
              <a:rPr lang="en-US"/>
              <a:t>DBSCAN - </a:t>
            </a:r>
            <a:r>
              <a:rPr b="0" i="0" lang="en-US" sz="1100">
                <a:solidFill>
                  <a:schemeClr val="dk1"/>
                </a:solidFill>
                <a:latin typeface="Trebuchet MS"/>
                <a:ea typeface="Trebuchet MS"/>
                <a:cs typeface="Trebuchet MS"/>
                <a:sym typeface="Trebuchet MS"/>
              </a:rPr>
              <a:t>Density-Based Spatial Clustering of Applications with Noise</a:t>
            </a:r>
            <a:endParaRPr/>
          </a:p>
          <a:p>
            <a:pPr indent="0" lvl="0" marL="0" rtl="0" algn="l">
              <a:lnSpc>
                <a:spcPct val="100000"/>
              </a:lnSpc>
              <a:spcBef>
                <a:spcPts val="330"/>
              </a:spcBef>
              <a:spcAft>
                <a:spcPts val="0"/>
              </a:spcAft>
              <a:buSzPts val="1400"/>
              <a:buNone/>
            </a:pPr>
            <a:r>
              <a:t/>
            </a:r>
            <a:endParaRPr/>
          </a:p>
        </p:txBody>
      </p:sp>
      <p:sp>
        <p:nvSpPr>
          <p:cNvPr id="1058" name="Google Shape;1058;p30: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3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072" name="Google Shape;1072;p3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3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7" name="Google Shape;1077;p32: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078" name="Google Shape;1078;p32: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888254f65b_12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4" name="Google Shape;1104;g888254f65b_12_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330"/>
              </a:spcBef>
              <a:spcAft>
                <a:spcPts val="0"/>
              </a:spcAft>
              <a:buSzPts val="1400"/>
              <a:buNone/>
            </a:pPr>
            <a:r>
              <a:t/>
            </a:r>
            <a:endParaRPr/>
          </a:p>
        </p:txBody>
      </p:sp>
      <p:sp>
        <p:nvSpPr>
          <p:cNvPr id="1105" name="Google Shape;1105;g888254f65b_12_0: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3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6" name="Google Shape;1136;p3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137" name="Google Shape;1137;p35: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3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7" name="Google Shape;1177;p3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100"/>
              <a:buFont typeface="Trebuchet MS"/>
              <a:buNone/>
            </a:pPr>
            <a:r>
              <a:t/>
            </a:r>
            <a:endParaRPr/>
          </a:p>
        </p:txBody>
      </p:sp>
      <p:sp>
        <p:nvSpPr>
          <p:cNvPr id="1178" name="Google Shape;1178;p36: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chemeClr val="dk1"/>
              </a:buClr>
              <a:buSzPts val="1100"/>
              <a:buFont typeface="Trebuchet MS"/>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3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7" name="Google Shape;1247;p37: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100"/>
              <a:buFont typeface="Trebuchet MS"/>
              <a:buNone/>
            </a:pPr>
            <a:r>
              <a:t/>
            </a:r>
            <a:endParaRPr/>
          </a:p>
        </p:txBody>
      </p:sp>
      <p:sp>
        <p:nvSpPr>
          <p:cNvPr id="1248" name="Google Shape;1248;p37: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chemeClr val="dk1"/>
              </a:buClr>
              <a:buSzPts val="1100"/>
              <a:buFont typeface="Trebuchet MS"/>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3: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119" name="Google Shape;119;p3: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100"/>
              <a:buNone/>
            </a:pPr>
            <a:fld id="{00000000-1234-1234-1234-123412341234}" type="slidenum">
              <a:rPr lang="en-US" sz="1100">
                <a:latin typeface="Trebuchet MS"/>
                <a:ea typeface="Trebuchet MS"/>
                <a:cs typeface="Trebuchet MS"/>
                <a:sym typeface="Trebuchet MS"/>
              </a:rPr>
              <a:t>‹#›</a:t>
            </a:fld>
            <a:endParaRPr sz="1100">
              <a:latin typeface="Trebuchet MS"/>
              <a:ea typeface="Trebuchet MS"/>
              <a:cs typeface="Trebuchet MS"/>
              <a:sym typeface="Trebuchet M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4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255" name="Google Shape;1255;p4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p4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0" name="Google Shape;1260;p41: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261" name="Google Shape;1261;p41: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4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7" name="Google Shape;1287;p4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latin typeface="Calibri"/>
              <a:ea typeface="Calibri"/>
              <a:cs typeface="Calibri"/>
              <a:sym typeface="Calibri"/>
            </a:endParaRPr>
          </a:p>
        </p:txBody>
      </p:sp>
      <p:sp>
        <p:nvSpPr>
          <p:cNvPr id="1288" name="Google Shape;1288;p42:notes"/>
          <p:cNvSpPr txBox="1"/>
          <p:nvPr>
            <p:ph idx="12" type="sldNum"/>
          </p:nvPr>
        </p:nvSpPr>
        <p:spPr>
          <a:xfrm>
            <a:off x="3663170" y="8829967"/>
            <a:ext cx="3037840" cy="46482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p4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324" name="Google Shape;1324;p4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p4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0" name="Google Shape;1340;p4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330"/>
              </a:spcBef>
              <a:spcAft>
                <a:spcPts val="0"/>
              </a:spcAft>
              <a:buClr>
                <a:schemeClr val="dk1"/>
              </a:buClr>
              <a:buSzPts val="1400"/>
              <a:buFont typeface="Calibri"/>
              <a:buNone/>
            </a:pPr>
            <a:r>
              <a:t/>
            </a:r>
            <a:endParaRPr/>
          </a:p>
        </p:txBody>
      </p:sp>
      <p:sp>
        <p:nvSpPr>
          <p:cNvPr id="1341" name="Google Shape;1341;p46: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l">
              <a:lnSpc>
                <a:spcPct val="100000"/>
              </a:lnSpc>
              <a:spcBef>
                <a:spcPts val="0"/>
              </a:spcBef>
              <a:spcAft>
                <a:spcPts val="0"/>
              </a:spcAft>
              <a:buClr>
                <a:schemeClr val="dk1"/>
              </a:buClr>
              <a:buSzPts val="1100"/>
              <a:buFont typeface="Trebuchet MS"/>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p4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9" name="Google Shape;1359;p47: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330"/>
              </a:spcBef>
              <a:spcAft>
                <a:spcPts val="0"/>
              </a:spcAft>
              <a:buClr>
                <a:schemeClr val="dk1"/>
              </a:buClr>
              <a:buSzPts val="1400"/>
              <a:buFont typeface="Calibri"/>
              <a:buNone/>
            </a:pPr>
            <a:r>
              <a:t/>
            </a:r>
            <a:endParaRPr/>
          </a:p>
        </p:txBody>
      </p:sp>
      <p:sp>
        <p:nvSpPr>
          <p:cNvPr id="1360" name="Google Shape;1360;p47: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l">
              <a:lnSpc>
                <a:spcPct val="100000"/>
              </a:lnSpc>
              <a:spcBef>
                <a:spcPts val="0"/>
              </a:spcBef>
              <a:spcAft>
                <a:spcPts val="0"/>
              </a:spcAft>
              <a:buClr>
                <a:schemeClr val="dk1"/>
              </a:buClr>
              <a:buSzPts val="1100"/>
              <a:buFont typeface="Trebuchet MS"/>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p4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8" name="Google Shape;1378;p4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379" name="Google Shape;1379;p44: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p4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1" name="Google Shape;1401;p48: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100"/>
              <a:buFont typeface="Trebuchet MS"/>
              <a:buNone/>
            </a:pPr>
            <a:r>
              <a:t/>
            </a:r>
            <a:endParaRPr/>
          </a:p>
        </p:txBody>
      </p:sp>
      <p:sp>
        <p:nvSpPr>
          <p:cNvPr id="1402" name="Google Shape;1402;p48: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chemeClr val="dk1"/>
              </a:buClr>
              <a:buSzPts val="1100"/>
              <a:buFont typeface="Trebuchet MS"/>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p4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0" name="Google Shape;1410;p49: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rPr lang="en-US"/>
              <a:t>DGX-1, 2x E5-2698 v4 @ 2.20GHz, V100-32GB, using FIL BATCH_REORG algo, 1000 trees, max_depth=10</a:t>
            </a:r>
            <a:endParaRPr/>
          </a:p>
          <a:p>
            <a:pPr indent="0" lvl="0" marL="0" rtl="0" algn="l">
              <a:lnSpc>
                <a:spcPct val="100000"/>
              </a:lnSpc>
              <a:spcBef>
                <a:spcPts val="330"/>
              </a:spcBef>
              <a:spcAft>
                <a:spcPts val="0"/>
              </a:spcAft>
              <a:buSzPts val="1400"/>
              <a:buNone/>
            </a:pPr>
            <a:r>
              <a:rPr lang="en-US"/>
              <a:t>Trained in XGBoost using data from </a:t>
            </a:r>
            <a:r>
              <a:rPr lang="en-US" u="sng">
                <a:solidFill>
                  <a:schemeClr val="hlink"/>
                </a:solidFill>
                <a:latin typeface="Arial"/>
                <a:ea typeface="Arial"/>
                <a:cs typeface="Arial"/>
                <a:sym typeface="Arial"/>
                <a:hlinkClick r:id="rId2"/>
              </a:rPr>
              <a:t>https://github.com/NVIDIA/gbm-bench</a:t>
            </a:r>
            <a:endParaRPr/>
          </a:p>
          <a:p>
            <a:pPr indent="0" lvl="0" marL="0" rtl="0" algn="l">
              <a:lnSpc>
                <a:spcPct val="100000"/>
              </a:lnSpc>
              <a:spcBef>
                <a:spcPts val="330"/>
              </a:spcBef>
              <a:spcAft>
                <a:spcPts val="0"/>
              </a:spcAft>
              <a:buSzPts val="1400"/>
              <a:buNone/>
            </a:pPr>
            <a:r>
              <a:rPr lang="en-US"/>
              <a:t>Release 0.9</a:t>
            </a:r>
            <a:endParaRPr/>
          </a:p>
        </p:txBody>
      </p:sp>
      <p:sp>
        <p:nvSpPr>
          <p:cNvPr id="1411" name="Google Shape;1411;p49: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rgbClr val="000000"/>
              </a:buClr>
              <a:buSzPts val="23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81e2d3b999_5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452" name="Google Shape;1452;g81e2d3b999_5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53" name="Google Shape;153;p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880d672b07_14_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460" name="Google Shape;1460;g880d672b07_14_1: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880d672b07_14_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469" name="Google Shape;1469;g880d672b07_14_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p5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400"/>
              <a:buFont typeface="Trebuchet MS"/>
              <a:buNone/>
            </a:pPr>
            <a:r>
              <a:t/>
            </a:r>
            <a:endParaRPr/>
          </a:p>
        </p:txBody>
      </p:sp>
      <p:sp>
        <p:nvSpPr>
          <p:cNvPr id="1477" name="Google Shape;1477;p5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p51: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400"/>
              <a:buFont typeface="Trebuchet MS"/>
              <a:buNone/>
            </a:pPr>
            <a:r>
              <a:t/>
            </a:r>
            <a:endParaRPr/>
          </a:p>
        </p:txBody>
      </p:sp>
      <p:sp>
        <p:nvSpPr>
          <p:cNvPr id="1484" name="Google Shape;1484;p5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p5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491" name="Google Shape;1491;p5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p5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6" name="Google Shape;1496;p53: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497" name="Google Shape;1497;p53: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p5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3" name="Google Shape;1523;p54: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1524" name="Google Shape;1524;p54: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p5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532" name="Google Shape;1532;p5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p5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1" name="Google Shape;1551;p5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1552" name="Google Shape;1552;p56: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927da9715f_10_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575" name="Google Shape;1575;g927da9715f_10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5: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368" name="Google Shape;368;p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p60:notes"/>
          <p:cNvSpPr txBox="1"/>
          <p:nvPr>
            <p:ph idx="1" type="body"/>
          </p:nvPr>
        </p:nvSpPr>
        <p:spPr>
          <a:xfrm>
            <a:off x="701040" y="4415790"/>
            <a:ext cx="5608320" cy="418338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583" name="Google Shape;1583;p6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p61: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400"/>
              <a:buFont typeface="Trebuchet MS"/>
              <a:buNone/>
            </a:pPr>
            <a:r>
              <a:t/>
            </a:r>
            <a:endParaRPr/>
          </a:p>
        </p:txBody>
      </p:sp>
      <p:sp>
        <p:nvSpPr>
          <p:cNvPr id="1591" name="Google Shape;1591;p6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p62: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400"/>
              <a:buFont typeface="Trebuchet MS"/>
              <a:buNone/>
            </a:pPr>
            <a:r>
              <a:t/>
            </a:r>
            <a:endParaRPr/>
          </a:p>
        </p:txBody>
      </p:sp>
      <p:sp>
        <p:nvSpPr>
          <p:cNvPr id="1598" name="Google Shape;1598;p6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p63: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605" name="Google Shape;1605;p63: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p6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610" name="Google Shape;1610;p6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p65: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622" name="Google Shape;1622;p6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p6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9" name="Google Shape;1629;p6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630" name="Google Shape;1630;p66: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rgbClr val="000000"/>
              </a:buClr>
              <a:buSzPts val="2300"/>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p6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7" name="Google Shape;1637;p67: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638" name="Google Shape;1638;p67: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rgbClr val="000000"/>
              </a:buClr>
              <a:buSzPts val="2300"/>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p68: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645" name="Google Shape;1645;p6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80876f7882_1_7: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650" name="Google Shape;1650;g80876f7882_1_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6: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587" name="Google Shape;587;p6: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80876f7882_1_1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0" name="Google Shape;1660;g80876f7882_1_17: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rPr lang="en-US"/>
              <a:t>This is a non-exhaustive list of features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Perf, 1e8 points (Python, using time, with garbage collection).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Fftconvolve – 76x</a:t>
            </a:r>
            <a:endParaRPr/>
          </a:p>
          <a:p>
            <a:pPr indent="0" lvl="0" marL="0" rtl="0" algn="l">
              <a:lnSpc>
                <a:spcPct val="100000"/>
              </a:lnSpc>
              <a:spcBef>
                <a:spcPts val="0"/>
              </a:spcBef>
              <a:spcAft>
                <a:spcPts val="0"/>
              </a:spcAft>
              <a:buSzPts val="1400"/>
              <a:buNone/>
            </a:pPr>
            <a:r>
              <a:rPr lang="en-US"/>
              <a:t>Correlate – 53x</a:t>
            </a:r>
            <a:endParaRPr/>
          </a:p>
          <a:p>
            <a:pPr indent="0" lvl="0" marL="0" rtl="0" algn="l">
              <a:lnSpc>
                <a:spcPct val="100000"/>
              </a:lnSpc>
              <a:spcBef>
                <a:spcPts val="0"/>
              </a:spcBef>
              <a:spcAft>
                <a:spcPts val="0"/>
              </a:spcAft>
              <a:buSzPts val="1400"/>
              <a:buNone/>
            </a:pPr>
            <a:r>
              <a:rPr lang="en-US"/>
              <a:t>Resample – 51x</a:t>
            </a:r>
            <a:endParaRPr/>
          </a:p>
          <a:p>
            <a:pPr indent="0" lvl="0" marL="0" rtl="0" algn="l">
              <a:lnSpc>
                <a:spcPct val="100000"/>
              </a:lnSpc>
              <a:spcBef>
                <a:spcPts val="0"/>
              </a:spcBef>
              <a:spcAft>
                <a:spcPts val="0"/>
              </a:spcAft>
              <a:buSzPts val="1400"/>
              <a:buNone/>
            </a:pPr>
            <a:r>
              <a:rPr lang="en-US"/>
              <a:t>Polyphase resample – 14x</a:t>
            </a:r>
            <a:endParaRPr/>
          </a:p>
          <a:p>
            <a:pPr indent="0" lvl="0" marL="0" rtl="0" algn="l">
              <a:lnSpc>
                <a:spcPct val="100000"/>
              </a:lnSpc>
              <a:spcBef>
                <a:spcPts val="0"/>
              </a:spcBef>
              <a:spcAft>
                <a:spcPts val="0"/>
              </a:spcAft>
              <a:buSzPts val="1400"/>
              <a:buNone/>
            </a:pPr>
            <a:r>
              <a:rPr lang="en-US"/>
              <a:t>Welch Spectrum estimation – 26x</a:t>
            </a:r>
            <a:endParaRPr/>
          </a:p>
          <a:p>
            <a:pPr indent="0" lvl="0" marL="0" rtl="0" algn="l">
              <a:lnSpc>
                <a:spcPct val="100000"/>
              </a:lnSpc>
              <a:spcBef>
                <a:spcPts val="0"/>
              </a:spcBef>
              <a:spcAft>
                <a:spcPts val="0"/>
              </a:spcAft>
              <a:buSzPts val="1400"/>
              <a:buNone/>
            </a:pPr>
            <a:r>
              <a:rPr lang="en-US"/>
              <a:t>Spectrogram – 15x</a:t>
            </a:r>
            <a:endParaRPr/>
          </a:p>
          <a:p>
            <a:pPr indent="0" lvl="0" marL="0" rtl="0" algn="l">
              <a:lnSpc>
                <a:spcPct val="100000"/>
              </a:lnSpc>
              <a:spcBef>
                <a:spcPts val="0"/>
              </a:spcBef>
              <a:spcAft>
                <a:spcPts val="0"/>
              </a:spcAft>
              <a:buSzPts val="1400"/>
              <a:buNone/>
            </a:pPr>
            <a:r>
              <a:rPr lang="en-US"/>
              <a:t>Continuous wavelet transform – 89x</a:t>
            </a:r>
            <a:endParaRPr/>
          </a:p>
        </p:txBody>
      </p:sp>
      <p:sp>
        <p:nvSpPr>
          <p:cNvPr id="1661" name="Google Shape;1661;g80876f7882_1_17: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1100"/>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80876f7882_1_3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81" name="Google Shape;1681;g80876f7882_1_3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80876f7882_1_4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689" name="Google Shape;1689;g80876f7882_1_44: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887441950e_2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887441950e_2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701" name="Google Shape;1701;g887441950e_2_0: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g887441950e_2_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706" name="Google Shape;1706;g887441950e_2_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887441950e_2_76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762" name="Google Shape;1762;g887441950e_2_76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g887441950e_2_39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780" name="Google Shape;1780;g887441950e_2_397: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887441950e_2_40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792" name="Google Shape;1792;g887441950e_2_40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888254f65b_1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804" name="Google Shape;1804;g888254f65b_1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887441950e_2_86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814" name="Google Shape;1814;g887441950e_2_862: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7: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p7:notes"/>
          <p:cNvSpPr txBox="1"/>
          <p:nvPr>
            <p:ph idx="1" type="body"/>
          </p:nvPr>
        </p:nvSpPr>
        <p:spPr>
          <a:xfrm>
            <a:off x="701039" y="4415789"/>
            <a:ext cx="5608200" cy="4183500"/>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599" name="Google Shape;599;p7:notes"/>
          <p:cNvSpPr txBox="1"/>
          <p:nvPr>
            <p:ph idx="12" type="sldNum"/>
          </p:nvPr>
        </p:nvSpPr>
        <p:spPr>
          <a:xfrm>
            <a:off x="3663169"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1100"/>
              <a:buNone/>
            </a:pPr>
            <a:fld id="{00000000-1234-1234-1234-123412341234}" type="slidenum">
              <a:rPr lang="en-US" sz="1100">
                <a:latin typeface="Trebuchet MS"/>
                <a:ea typeface="Trebuchet MS"/>
                <a:cs typeface="Trebuchet MS"/>
                <a:sym typeface="Trebuchet MS"/>
              </a:rPr>
              <a:t>‹#›</a:t>
            </a:fld>
            <a:endParaRPr sz="1100">
              <a:latin typeface="Trebuchet MS"/>
              <a:ea typeface="Trebuchet MS"/>
              <a:cs typeface="Trebuchet MS"/>
              <a:sym typeface="Trebuchet M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g888254f65b_3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
        <p:nvSpPr>
          <p:cNvPr id="1830" name="Google Shape;1830;g888254f65b_3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831" name="Google Shape;1831;g888254f65b_3_0:notes"/>
          <p:cNvSpPr txBox="1"/>
          <p:nvPr>
            <p:ph idx="12" type="sldNum"/>
          </p:nvPr>
        </p:nvSpPr>
        <p:spPr>
          <a:xfrm>
            <a:off x="3663170" y="8829967"/>
            <a:ext cx="3037800" cy="464700"/>
          </a:xfrm>
          <a:prstGeom prst="rect">
            <a:avLst/>
          </a:prstGeom>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888254f65b_3_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836" name="Google Shape;1836;g888254f65b_3_5: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888254f65b_3_6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845" name="Google Shape;1845;g888254f65b_3_6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888254f65b_3_6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330"/>
              </a:spcBef>
              <a:spcAft>
                <a:spcPts val="0"/>
              </a:spcAft>
              <a:buNone/>
            </a:pPr>
            <a:r>
              <a:t/>
            </a:r>
            <a:endParaRPr/>
          </a:p>
        </p:txBody>
      </p:sp>
      <p:sp>
        <p:nvSpPr>
          <p:cNvPr id="1854" name="Google Shape;1854;g888254f65b_3_6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80876f7882_1_3: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863" name="Google Shape;1863;g80876f7882_1_3: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p69: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Clr>
                <a:schemeClr val="dk1"/>
              </a:buClr>
              <a:buSzPts val="1400"/>
              <a:buFont typeface="Trebuchet MS"/>
              <a:buNone/>
            </a:pPr>
            <a:r>
              <a:t/>
            </a:r>
            <a:endParaRPr/>
          </a:p>
        </p:txBody>
      </p:sp>
      <p:sp>
        <p:nvSpPr>
          <p:cNvPr id="1868" name="Google Shape;1868;p69: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p7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3" name="Google Shape;1913;p7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914" name="Google Shape;1914;p70: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p71: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926" name="Google Shape;1926;p7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g8c6d03f438_2_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934" name="Google Shape;1934;g8c6d03f438_2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0" name="Shape 1940"/>
        <p:cNvGrpSpPr/>
        <p:nvPr/>
      </p:nvGrpSpPr>
      <p:grpSpPr>
        <a:xfrm>
          <a:off x="0" y="0"/>
          <a:ext cx="0" cy="0"/>
          <a:chOff x="0" y="0"/>
          <a:chExt cx="0" cy="0"/>
        </a:xfrm>
      </p:grpSpPr>
      <p:sp>
        <p:nvSpPr>
          <p:cNvPr id="1941" name="Google Shape;1941;p72: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942" name="Google Shape;1942;p7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87bc1b00e5_1_26: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g87bc1b00e5_1_26: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646" name="Google Shape;646;g87bc1b00e5_1_26: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g888254f65b_9_29: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1988" name="Google Shape;1988;g888254f65b_9_29: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p80: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6" name="Google Shape;1996;p80:notes"/>
          <p:cNvSpPr txBox="1"/>
          <p:nvPr>
            <p:ph idx="1" type="body"/>
          </p:nvPr>
        </p:nvSpPr>
        <p:spPr>
          <a:xfrm>
            <a:off x="701039" y="4415789"/>
            <a:ext cx="5608319" cy="4183379"/>
          </a:xfrm>
          <a:prstGeom prst="rect">
            <a:avLst/>
          </a:prstGeom>
          <a:noFill/>
          <a:ln>
            <a:noFill/>
          </a:ln>
        </p:spPr>
        <p:txBody>
          <a:bodyPr anchorCtr="0" anchor="t" bIns="46575" lIns="93175" spcFirstLastPara="1" rIns="93175" wrap="square" tIns="46575">
            <a:noAutofit/>
          </a:bodyPr>
          <a:lstStyle/>
          <a:p>
            <a:pPr indent="0" lvl="0" marL="0" marR="0" rtl="0" algn="l">
              <a:lnSpc>
                <a:spcPct val="100000"/>
              </a:lnSpc>
              <a:spcBef>
                <a:spcPts val="0"/>
              </a:spcBef>
              <a:spcAft>
                <a:spcPts val="0"/>
              </a:spcAft>
              <a:buClr>
                <a:schemeClr val="dk1"/>
              </a:buClr>
              <a:buSzPts val="275"/>
              <a:buFont typeface="Trebuchet MS"/>
              <a:buNone/>
            </a:pPr>
            <a:r>
              <a:t/>
            </a:r>
            <a:endParaRPr b="0" i="0" sz="1100" u="none" cap="none" strike="noStrike">
              <a:solidFill>
                <a:schemeClr val="dk1"/>
              </a:solidFill>
              <a:latin typeface="Trebuchet MS"/>
              <a:ea typeface="Trebuchet MS"/>
              <a:cs typeface="Trebuchet MS"/>
              <a:sym typeface="Trebuchet MS"/>
            </a:endParaRPr>
          </a:p>
        </p:txBody>
      </p:sp>
      <p:sp>
        <p:nvSpPr>
          <p:cNvPr id="1997" name="Google Shape;1997;p80:notes"/>
          <p:cNvSpPr txBox="1"/>
          <p:nvPr>
            <p:ph idx="12" type="sldNum"/>
          </p:nvPr>
        </p:nvSpPr>
        <p:spPr>
          <a:xfrm>
            <a:off x="3663169" y="8829967"/>
            <a:ext cx="3037839" cy="464819"/>
          </a:xfrm>
          <a:prstGeom prst="rect">
            <a:avLst/>
          </a:prstGeom>
          <a:noFill/>
          <a:ln>
            <a:noFill/>
          </a:ln>
        </p:spPr>
        <p:txBody>
          <a:bodyPr anchorCtr="0" anchor="ctr" bIns="46575" lIns="93175" spcFirstLastPara="1" rIns="93175" wrap="square" tIns="46575">
            <a:noAutofit/>
          </a:bodyPr>
          <a:lstStyle/>
          <a:p>
            <a:pPr indent="0" lvl="0" marL="0" marR="0" rtl="0" algn="r">
              <a:lnSpc>
                <a:spcPct val="100000"/>
              </a:lnSpc>
              <a:spcBef>
                <a:spcPts val="0"/>
              </a:spcBef>
              <a:spcAft>
                <a:spcPts val="0"/>
              </a:spcAft>
              <a:buClr>
                <a:srgbClr val="000000"/>
              </a:buClr>
              <a:buSzPts val="275"/>
              <a:buFont typeface="Trebuchet MS"/>
              <a:buNone/>
            </a:pPr>
            <a:fld id="{00000000-1234-1234-1234-123412341234}" type="slidenum">
              <a:rPr b="0" i="0" lang="en-US" sz="1100" u="none" cap="none" strike="noStrike">
                <a:solidFill>
                  <a:srgbClr val="000000"/>
                </a:solidFill>
                <a:latin typeface="Trebuchet MS"/>
                <a:ea typeface="Trebuchet MS"/>
                <a:cs typeface="Trebuchet MS"/>
                <a:sym typeface="Trebuchet MS"/>
              </a:rPr>
              <a:t>‹#›</a:t>
            </a:fld>
            <a:endParaRPr b="0" i="0" sz="1100" u="none" cap="none" strike="noStrike">
              <a:solidFill>
                <a:srgbClr val="000000"/>
              </a:solidFill>
              <a:latin typeface="Trebuchet MS"/>
              <a:ea typeface="Trebuchet MS"/>
              <a:cs typeface="Trebuchet MS"/>
              <a:sym typeface="Trebuchet M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p81: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4" name="Google Shape;2014;p81: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015" name="Google Shape;2015;p81: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rgbClr val="000000"/>
              </a:buClr>
              <a:buSzPts val="2300"/>
              <a:buFont typeface="Arial"/>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1" name="Shape 2031"/>
        <p:cNvGrpSpPr/>
        <p:nvPr/>
      </p:nvGrpSpPr>
      <p:grpSpPr>
        <a:xfrm>
          <a:off x="0" y="0"/>
          <a:ext cx="0" cy="0"/>
          <a:chOff x="0" y="0"/>
          <a:chExt cx="0" cy="0"/>
        </a:xfrm>
      </p:grpSpPr>
      <p:sp>
        <p:nvSpPr>
          <p:cNvPr id="2032" name="Google Shape;2032;g94e2ab8ee1_14_0: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3" name="Google Shape;2033;g94e2ab8ee1_14_0: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034" name="Google Shape;2034;g94e2ab8ee1_14_0: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rgbClr val="000000"/>
              </a:buClr>
              <a:buSzPts val="2300"/>
              <a:buFont typeface="Arial"/>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p82: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2" name="Google Shape;2042;p82: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043" name="Google Shape;2043;p82: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SzPts val="2300"/>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p7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8" name="Google Shape;2048;p74: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049" name="Google Shape;2049;p74: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rgbClr val="000000"/>
              </a:buClr>
              <a:buSzPts val="2300"/>
              <a:buFont typeface="Arial"/>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p75: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5" name="Google Shape;2055;p75: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056" name="Google Shape;2056;p75:notes"/>
          <p:cNvSpPr txBox="1"/>
          <p:nvPr>
            <p:ph idx="12" type="sldNum"/>
          </p:nvPr>
        </p:nvSpPr>
        <p:spPr>
          <a:xfrm>
            <a:off x="3663170" y="8829967"/>
            <a:ext cx="3037800" cy="464700"/>
          </a:xfrm>
          <a:prstGeom prst="rect">
            <a:avLst/>
          </a:prstGeom>
          <a:noFill/>
          <a:ln>
            <a:noFill/>
          </a:ln>
        </p:spPr>
        <p:txBody>
          <a:bodyPr anchorCtr="0" anchor="ctr" bIns="46575" lIns="93175" spcFirstLastPara="1" rIns="93175" wrap="square" tIns="46575">
            <a:noAutofit/>
          </a:bodyPr>
          <a:lstStyle/>
          <a:p>
            <a:pPr indent="0" lvl="0" marL="0" rtl="0" algn="r">
              <a:lnSpc>
                <a:spcPct val="100000"/>
              </a:lnSpc>
              <a:spcBef>
                <a:spcPts val="0"/>
              </a:spcBef>
              <a:spcAft>
                <a:spcPts val="0"/>
              </a:spcAft>
              <a:buClr>
                <a:srgbClr val="000000"/>
              </a:buClr>
              <a:buSzPts val="2300"/>
              <a:buFont typeface="Arial"/>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g93fb9330a4_12_8: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064" name="Google Shape;2064;g93fb9330a4_12_8:notes"/>
          <p:cNvSpPr/>
          <p:nvPr>
            <p:ph idx="2" type="sldImg"/>
          </p:nvPr>
        </p:nvSpPr>
        <p:spPr>
          <a:xfrm>
            <a:off x="406400" y="696913"/>
            <a:ext cx="61977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1" name="Shape 2071"/>
        <p:cNvGrpSpPr/>
        <p:nvPr/>
      </p:nvGrpSpPr>
      <p:grpSpPr>
        <a:xfrm>
          <a:off x="0" y="0"/>
          <a:ext cx="0" cy="0"/>
          <a:chOff x="0" y="0"/>
          <a:chExt cx="0" cy="0"/>
        </a:xfrm>
      </p:grpSpPr>
      <p:sp>
        <p:nvSpPr>
          <p:cNvPr id="2072" name="Google Shape;2072;p8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073" name="Google Shape;2073;p84: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p78:notes"/>
          <p:cNvSpPr txBox="1"/>
          <p:nvPr>
            <p:ph idx="1" type="body"/>
          </p:nvPr>
        </p:nvSpPr>
        <p:spPr>
          <a:xfrm>
            <a:off x="701040" y="4415790"/>
            <a:ext cx="5608200" cy="41835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330"/>
              </a:spcBef>
              <a:spcAft>
                <a:spcPts val="0"/>
              </a:spcAft>
              <a:buSzPts val="1400"/>
              <a:buNone/>
            </a:pPr>
            <a:r>
              <a:t/>
            </a:r>
            <a:endParaRPr/>
          </a:p>
        </p:txBody>
      </p:sp>
      <p:sp>
        <p:nvSpPr>
          <p:cNvPr id="2081" name="Google Shape;2081;p78:notes"/>
          <p:cNvSpPr/>
          <p:nvPr>
            <p:ph idx="2" type="sldImg"/>
          </p:nvPr>
        </p:nvSpPr>
        <p:spPr>
          <a:xfrm>
            <a:off x="406400" y="696913"/>
            <a:ext cx="61976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16"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b="0" l="0" r="0" t="0"/>
          <a:stretch/>
        </p:blipFill>
        <p:spPr>
          <a:xfrm>
            <a:off x="1" y="0"/>
            <a:ext cx="18287998" cy="10287000"/>
          </a:xfrm>
          <a:prstGeom prst="rect">
            <a:avLst/>
          </a:prstGeom>
          <a:noFill/>
          <a:ln>
            <a:noFill/>
          </a:ln>
        </p:spPr>
      </p:pic>
      <p:sp>
        <p:nvSpPr>
          <p:cNvPr id="18" name="Google Shape;18;p2"/>
          <p:cNvSpPr txBox="1"/>
          <p:nvPr>
            <p:ph idx="1" type="subTitle"/>
          </p:nvPr>
        </p:nvSpPr>
        <p:spPr>
          <a:xfrm>
            <a:off x="1205562" y="8885844"/>
            <a:ext cx="15876876" cy="42473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2400"/>
              <a:buFont typeface="Trebuchet MS"/>
              <a:buNone/>
              <a:defRPr b="0" sz="2400">
                <a:solidFill>
                  <a:schemeClr val="lt2"/>
                </a:solidFill>
                <a:latin typeface="Trebuchet MS"/>
                <a:ea typeface="Trebuchet MS"/>
                <a:cs typeface="Trebuchet MS"/>
                <a:sym typeface="Trebuchet MS"/>
              </a:defRPr>
            </a:lvl1pPr>
            <a:lvl2pPr lvl="1" algn="l">
              <a:lnSpc>
                <a:spcPct val="90000"/>
              </a:lnSpc>
              <a:spcBef>
                <a:spcPts val="1500"/>
              </a:spcBef>
              <a:spcAft>
                <a:spcPts val="0"/>
              </a:spcAft>
              <a:buSzPts val="1800"/>
              <a:buNone/>
              <a:defRPr/>
            </a:lvl2pPr>
            <a:lvl3pPr lvl="2" algn="l">
              <a:lnSpc>
                <a:spcPct val="90000"/>
              </a:lnSpc>
              <a:spcBef>
                <a:spcPts val="1500"/>
              </a:spcBef>
              <a:spcAft>
                <a:spcPts val="0"/>
              </a:spcAft>
              <a:buSzPts val="1800"/>
              <a:buNone/>
              <a:defRPr/>
            </a:lvl3pPr>
            <a:lvl4pPr lvl="3" algn="l">
              <a:spcBef>
                <a:spcPts val="15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p:txBody>
      </p:sp>
      <p:pic>
        <p:nvPicPr>
          <p:cNvPr id="19" name="Google Shape;19;p2"/>
          <p:cNvPicPr preferRelativeResize="0"/>
          <p:nvPr/>
        </p:nvPicPr>
        <p:blipFill rotWithShape="1">
          <a:blip r:embed="rId3">
            <a:alphaModFix/>
          </a:blip>
          <a:srcRect b="0" l="0" r="0" t="0"/>
          <a:stretch/>
        </p:blipFill>
        <p:spPr>
          <a:xfrm>
            <a:off x="6745357" y="1379214"/>
            <a:ext cx="4797287" cy="1077243"/>
          </a:xfrm>
          <a:prstGeom prst="rect">
            <a:avLst/>
          </a:prstGeom>
          <a:noFill/>
          <a:ln>
            <a:noFill/>
          </a:ln>
        </p:spPr>
      </p:pic>
      <p:sp>
        <p:nvSpPr>
          <p:cNvPr id="20" name="Google Shape;20;p2"/>
          <p:cNvSpPr txBox="1"/>
          <p:nvPr>
            <p:ph type="title"/>
          </p:nvPr>
        </p:nvSpPr>
        <p:spPr>
          <a:xfrm>
            <a:off x="1934869" y="3049686"/>
            <a:ext cx="14418262" cy="1638092"/>
          </a:xfrm>
          <a:prstGeom prst="rect">
            <a:avLst/>
          </a:prstGeom>
          <a:noFill/>
          <a:ln>
            <a:noFill/>
          </a:ln>
        </p:spPr>
        <p:txBody>
          <a:bodyPr anchorCtr="0" anchor="t" bIns="45700" lIns="91425" spcFirstLastPara="1" rIns="91425" wrap="square" tIns="45700">
            <a:noAutofit/>
          </a:bodyPr>
          <a:lstStyle>
            <a:lvl1pPr lvl="0" algn="ctr">
              <a:lnSpc>
                <a:spcPct val="90000"/>
              </a:lnSpc>
              <a:spcBef>
                <a:spcPts val="0"/>
              </a:spcBef>
              <a:spcAft>
                <a:spcPts val="0"/>
              </a:spcAft>
              <a:buSzPts val="1400"/>
              <a:buNone/>
              <a:defRPr b="0" sz="6000"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5" name="Shape 55"/>
        <p:cNvGrpSpPr/>
        <p:nvPr/>
      </p:nvGrpSpPr>
      <p:grpSpPr>
        <a:xfrm>
          <a:off x="0" y="0"/>
          <a:ext cx="0" cy="0"/>
          <a:chOff x="0" y="0"/>
          <a:chExt cx="0" cy="0"/>
        </a:xfrm>
      </p:grpSpPr>
      <p:sp>
        <p:nvSpPr>
          <p:cNvPr id="56" name="Google Shape;56;p11"/>
          <p:cNvSpPr/>
          <p:nvPr/>
        </p:nvSpPr>
        <p:spPr>
          <a:xfrm>
            <a:off x="0" y="0"/>
            <a:ext cx="18288001"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
        <p:nvSpPr>
          <p:cNvPr id="57" name="Google Shape;57;p1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bargo Layout">
  <p:cSld name="Embargo Layout">
    <p:spTree>
      <p:nvGrpSpPr>
        <p:cNvPr id="58" name="Shape 58"/>
        <p:cNvGrpSpPr/>
        <p:nvPr/>
      </p:nvGrpSpPr>
      <p:grpSpPr>
        <a:xfrm>
          <a:off x="0" y="0"/>
          <a:ext cx="0" cy="0"/>
          <a:chOff x="0" y="0"/>
          <a:chExt cx="0" cy="0"/>
        </a:xfrm>
      </p:grpSpPr>
      <p:sp>
        <p:nvSpPr>
          <p:cNvPr id="59" name="Google Shape;59;p12"/>
          <p:cNvSpPr/>
          <p:nvPr/>
        </p:nvSpPr>
        <p:spPr>
          <a:xfrm>
            <a:off x="0" y="0"/>
            <a:ext cx="18288001" cy="10287000"/>
          </a:xfrm>
          <a:prstGeom prst="rect">
            <a:avLst/>
          </a:prstGeom>
          <a:solidFill>
            <a:srgbClr val="9E121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pic>
        <p:nvPicPr>
          <p:cNvPr id="60" name="Google Shape;60;p12"/>
          <p:cNvPicPr preferRelativeResize="0"/>
          <p:nvPr/>
        </p:nvPicPr>
        <p:blipFill rotWithShape="1">
          <a:blip r:embed="rId2">
            <a:alphaModFix/>
          </a:blip>
          <a:srcRect b="0" l="0" r="0" t="0"/>
          <a:stretch/>
        </p:blipFill>
        <p:spPr>
          <a:xfrm>
            <a:off x="7010215" y="1517130"/>
            <a:ext cx="4267570" cy="3800170"/>
          </a:xfrm>
          <a:prstGeom prst="rect">
            <a:avLst/>
          </a:prstGeom>
          <a:noFill/>
          <a:ln>
            <a:noFill/>
          </a:ln>
        </p:spPr>
      </p:pic>
      <p:sp>
        <p:nvSpPr>
          <p:cNvPr id="61" name="Google Shape;61;p12"/>
          <p:cNvSpPr txBox="1"/>
          <p:nvPr>
            <p:ph type="title"/>
          </p:nvPr>
        </p:nvSpPr>
        <p:spPr>
          <a:xfrm>
            <a:off x="830580" y="6357339"/>
            <a:ext cx="16626841"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2"/>
          <p:cNvSpPr txBox="1"/>
          <p:nvPr>
            <p:ph idx="1" type="body"/>
          </p:nvPr>
        </p:nvSpPr>
        <p:spPr>
          <a:xfrm>
            <a:off x="830580" y="7465011"/>
            <a:ext cx="16626841"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4000"/>
              <a:buFont typeface="Trebuchet MS"/>
              <a:buNone/>
              <a:defRPr b="0" sz="4000">
                <a:solidFill>
                  <a:schemeClr val="lt1"/>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3" name="Shape 63"/>
        <p:cNvGrpSpPr/>
        <p:nvPr/>
      </p:nvGrpSpPr>
      <p:grpSpPr>
        <a:xfrm>
          <a:off x="0" y="0"/>
          <a:ext cx="0" cy="0"/>
          <a:chOff x="0" y="0"/>
          <a:chExt cx="0" cy="0"/>
        </a:xfrm>
      </p:grpSpPr>
      <p:sp>
        <p:nvSpPr>
          <p:cNvPr id="64" name="Google Shape;64;p13"/>
          <p:cNvSpPr/>
          <p:nvPr/>
        </p:nvSpPr>
        <p:spPr>
          <a:xfrm>
            <a:off x="0" y="0"/>
            <a:ext cx="18288001"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Placeholder" type="titleOnly">
  <p:cSld name="TITLE_ONLY">
    <p:spTree>
      <p:nvGrpSpPr>
        <p:cNvPr id="65" name="Shape 65"/>
        <p:cNvGrpSpPr/>
        <p:nvPr/>
      </p:nvGrpSpPr>
      <p:grpSpPr>
        <a:xfrm>
          <a:off x="0" y="0"/>
          <a:ext cx="0" cy="0"/>
          <a:chOff x="0" y="0"/>
          <a:chExt cx="0" cy="0"/>
        </a:xfrm>
      </p:grpSpPr>
      <p:sp>
        <p:nvSpPr>
          <p:cNvPr id="66" name="Google Shape;66;p14"/>
          <p:cNvSpPr/>
          <p:nvPr/>
        </p:nvSpPr>
        <p:spPr>
          <a:xfrm>
            <a:off x="0" y="0"/>
            <a:ext cx="18288001" cy="10287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
        <p:nvSpPr>
          <p:cNvPr id="67" name="Google Shape;67;p14"/>
          <p:cNvSpPr txBox="1"/>
          <p:nvPr>
            <p:ph type="title"/>
          </p:nvPr>
        </p:nvSpPr>
        <p:spPr>
          <a:xfrm>
            <a:off x="830580" y="8615789"/>
            <a:ext cx="16626841" cy="892552"/>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68" name="Shape 68"/>
        <p:cNvGrpSpPr/>
        <p:nvPr/>
      </p:nvGrpSpPr>
      <p:grpSpPr>
        <a:xfrm>
          <a:off x="0" y="0"/>
          <a:ext cx="0" cy="0"/>
          <a:chOff x="0" y="0"/>
          <a:chExt cx="0" cy="0"/>
        </a:xfrm>
      </p:grpSpPr>
      <p:pic>
        <p:nvPicPr>
          <p:cNvPr id="69" name="Google Shape;69;p15"/>
          <p:cNvPicPr preferRelativeResize="0"/>
          <p:nvPr/>
        </p:nvPicPr>
        <p:blipFill rotWithShape="1">
          <a:blip r:embed="rId2">
            <a:alphaModFix/>
          </a:blip>
          <a:srcRect b="0" l="0" r="0" t="0"/>
          <a:stretch/>
        </p:blipFill>
        <p:spPr>
          <a:xfrm>
            <a:off x="1" y="0"/>
            <a:ext cx="18287998" cy="10287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 name="Shape 70"/>
        <p:cNvGrpSpPr/>
        <p:nvPr/>
      </p:nvGrpSpPr>
      <p:grpSpPr>
        <a:xfrm>
          <a:off x="0" y="0"/>
          <a:ext cx="0" cy="0"/>
          <a:chOff x="0" y="0"/>
          <a:chExt cx="0" cy="0"/>
        </a:xfrm>
      </p:grpSpPr>
      <p:sp>
        <p:nvSpPr>
          <p:cNvPr id="71" name="Google Shape;71;p16"/>
          <p:cNvSpPr txBox="1"/>
          <p:nvPr>
            <p:ph type="title"/>
          </p:nvPr>
        </p:nvSpPr>
        <p:spPr>
          <a:xfrm>
            <a:off x="623400" y="890050"/>
            <a:ext cx="17041200" cy="1145400"/>
          </a:xfrm>
          <a:prstGeom prst="rect">
            <a:avLst/>
          </a:prstGeom>
        </p:spPr>
        <p:txBody>
          <a:bodyPr anchorCtr="0" anchor="b" bIns="45700" lIns="91425" spcFirstLastPara="1" rIns="91425" wrap="square" tIns="4570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2" name="Google Shape;72;p16"/>
          <p:cNvSpPr txBox="1"/>
          <p:nvPr>
            <p:ph idx="1" type="body"/>
          </p:nvPr>
        </p:nvSpPr>
        <p:spPr>
          <a:xfrm>
            <a:off x="623400" y="2304950"/>
            <a:ext cx="17041200" cy="6832800"/>
          </a:xfrm>
          <a:prstGeom prst="rect">
            <a:avLst/>
          </a:prstGeom>
        </p:spPr>
        <p:txBody>
          <a:bodyPr anchorCtr="0" anchor="t" bIns="45700" lIns="91425" spcFirstLastPara="1" rIns="91425" wrap="square" tIns="45700">
            <a:noAutofit/>
          </a:bodyPr>
          <a:lstStyle>
            <a:lvl1pPr indent="-228600" lvl="0" marL="457200" rtl="0">
              <a:spcBef>
                <a:spcPts val="1500"/>
              </a:spcBef>
              <a:spcAft>
                <a:spcPts val="0"/>
              </a:spcAft>
              <a:buSzPts val="2400"/>
              <a:buNone/>
              <a:defRPr/>
            </a:lvl1pPr>
            <a:lvl2pPr indent="-228600" lvl="1" marL="914400" rtl="0">
              <a:spcBef>
                <a:spcPts val="1500"/>
              </a:spcBef>
              <a:spcAft>
                <a:spcPts val="0"/>
              </a:spcAft>
              <a:buSzPts val="2000"/>
              <a:buNone/>
              <a:defRPr/>
            </a:lvl2pPr>
            <a:lvl3pPr indent="-228600" lvl="2" marL="1371600" rtl="0">
              <a:spcBef>
                <a:spcPts val="1500"/>
              </a:spcBef>
              <a:spcAft>
                <a:spcPts val="0"/>
              </a:spcAft>
              <a:buSzPts val="1800"/>
              <a:buNone/>
              <a:defRPr/>
            </a:lvl3pPr>
            <a:lvl4pPr indent="-440245" lvl="3" marL="1828800" rtl="0">
              <a:spcBef>
                <a:spcPts val="1500"/>
              </a:spcBef>
              <a:spcAft>
                <a:spcPts val="0"/>
              </a:spcAft>
              <a:buSzPts val="3333"/>
              <a:buChar char="–"/>
              <a:defRPr/>
            </a:lvl4pPr>
            <a:lvl5pPr indent="-440245" lvl="4" marL="2286000" rtl="0">
              <a:spcBef>
                <a:spcPts val="667"/>
              </a:spcBef>
              <a:spcAft>
                <a:spcPts val="0"/>
              </a:spcAft>
              <a:buSzPts val="3333"/>
              <a:buChar char="»"/>
              <a:defRPr/>
            </a:lvl5pPr>
            <a:lvl6pPr indent="-440245" lvl="5" marL="2743200" rtl="0">
              <a:spcBef>
                <a:spcPts val="667"/>
              </a:spcBef>
              <a:spcAft>
                <a:spcPts val="0"/>
              </a:spcAft>
              <a:buSzPts val="3333"/>
              <a:buChar char="»"/>
              <a:defRPr/>
            </a:lvl6pPr>
            <a:lvl7pPr indent="-440245" lvl="6" marL="3200400" rtl="0">
              <a:spcBef>
                <a:spcPts val="667"/>
              </a:spcBef>
              <a:spcAft>
                <a:spcPts val="0"/>
              </a:spcAft>
              <a:buSzPts val="3333"/>
              <a:buChar char="»"/>
              <a:defRPr/>
            </a:lvl7pPr>
            <a:lvl8pPr indent="-440245" lvl="7" marL="3657600" rtl="0">
              <a:spcBef>
                <a:spcPts val="667"/>
              </a:spcBef>
              <a:spcAft>
                <a:spcPts val="0"/>
              </a:spcAft>
              <a:buSzPts val="3333"/>
              <a:buChar char="»"/>
              <a:defRPr/>
            </a:lvl8pPr>
            <a:lvl9pPr indent="-440245" lvl="8" marL="4114800" rtl="0">
              <a:spcBef>
                <a:spcPts val="667"/>
              </a:spcBef>
              <a:spcAft>
                <a:spcPts val="0"/>
              </a:spcAft>
              <a:buSzPts val="3333"/>
              <a:buChar char="»"/>
              <a:defRPr/>
            </a:lvl9pPr>
          </a:lstStyle>
          <a:p/>
        </p:txBody>
      </p:sp>
      <p:sp>
        <p:nvSpPr>
          <p:cNvPr id="73" name="Google Shape;73;p16"/>
          <p:cNvSpPr txBox="1"/>
          <p:nvPr>
            <p:ph idx="12" type="sldNum"/>
          </p:nvPr>
        </p:nvSpPr>
        <p:spPr>
          <a:xfrm>
            <a:off x="16944916" y="9326434"/>
            <a:ext cx="1097700" cy="786900"/>
          </a:xfrm>
          <a:prstGeom prst="rect">
            <a:avLst/>
          </a:prstGeom>
          <a:noFill/>
          <a:ln>
            <a:noFill/>
          </a:ln>
        </p:spPr>
        <p:txBody>
          <a:bodyPr anchorCtr="0" anchor="ctr" bIns="137150" lIns="137150" spcFirstLastPara="1" rIns="137150" wrap="square" tIns="137150">
            <a:noAutofit/>
          </a:bodyPr>
          <a:lstStyle>
            <a:lvl1pPr lvl="0" rtl="0">
              <a:buNone/>
              <a:defRPr sz="2100"/>
            </a:lvl1pPr>
            <a:lvl2pPr lvl="1" rtl="0">
              <a:buNone/>
              <a:defRPr sz="2100"/>
            </a:lvl2pPr>
            <a:lvl3pPr lvl="2" rtl="0">
              <a:buNone/>
              <a:defRPr sz="2100"/>
            </a:lvl3pPr>
            <a:lvl4pPr lvl="3" rtl="0">
              <a:buNone/>
              <a:defRPr sz="2100"/>
            </a:lvl4pPr>
            <a:lvl5pPr lvl="4" rtl="0">
              <a:buNone/>
              <a:defRPr sz="2100"/>
            </a:lvl5pPr>
            <a:lvl6pPr lvl="5" rtl="0">
              <a:buNone/>
              <a:defRPr sz="2100"/>
            </a:lvl6pPr>
            <a:lvl7pPr lvl="6" rtl="0">
              <a:buNone/>
              <a:defRPr sz="2100"/>
            </a:lvl7pPr>
            <a:lvl8pPr lvl="7" rtl="0">
              <a:buNone/>
              <a:defRPr sz="2100"/>
            </a:lvl8pPr>
            <a:lvl9pPr lvl="8" rtl="0">
              <a:buNone/>
              <a:defRPr sz="21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21" name="Shape 21"/>
        <p:cNvGrpSpPr/>
        <p:nvPr/>
      </p:nvGrpSpPr>
      <p:grpSpPr>
        <a:xfrm>
          <a:off x="0" y="0"/>
          <a:ext cx="0" cy="0"/>
          <a:chOff x="0" y="0"/>
          <a:chExt cx="0" cy="0"/>
        </a:xfrm>
      </p:grpSpPr>
      <p:sp>
        <p:nvSpPr>
          <p:cNvPr id="22" name="Google Shape;22;p3"/>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 type="body"/>
          </p:nvPr>
        </p:nvSpPr>
        <p:spPr>
          <a:xfrm>
            <a:off x="861250" y="3505059"/>
            <a:ext cx="8419200" cy="6198300"/>
          </a:xfrm>
          <a:prstGeom prst="rect">
            <a:avLst/>
          </a:prstGeom>
          <a:noFill/>
          <a:ln>
            <a:noFill/>
          </a:ln>
        </p:spPr>
        <p:txBody>
          <a:bodyPr anchorCtr="0" anchor="t" bIns="45700" lIns="91425" spcFirstLastPara="1" rIns="91425" wrap="square" tIns="45700">
            <a:noAutofit/>
          </a:bodyPr>
          <a:lstStyle>
            <a:lvl1pPr indent="-381000" lvl="0" marL="457200">
              <a:spcBef>
                <a:spcPts val="1500"/>
              </a:spcBef>
              <a:spcAft>
                <a:spcPts val="0"/>
              </a:spcAft>
              <a:buClr>
                <a:srgbClr val="9900FF"/>
              </a:buClr>
              <a:buSzPts val="2400"/>
              <a:buFont typeface="Trebuchet MS"/>
              <a:buChar char="▸"/>
              <a:defRPr sz="2400">
                <a:solidFill>
                  <a:srgbClr val="868686"/>
                </a:solidFill>
              </a:defRPr>
            </a:lvl1pPr>
            <a:lvl2pPr indent="-355600" lvl="1" marL="914400" algn="l">
              <a:lnSpc>
                <a:spcPct val="90000"/>
              </a:lnSpc>
              <a:spcBef>
                <a:spcPts val="1500"/>
              </a:spcBef>
              <a:spcAft>
                <a:spcPts val="0"/>
              </a:spcAft>
              <a:buClr>
                <a:schemeClr val="dk1"/>
              </a:buClr>
              <a:buSzPts val="2000"/>
              <a:buFont typeface="Trebuchet MS"/>
              <a:buChar char="○"/>
              <a:defRPr sz="2000">
                <a:solidFill>
                  <a:srgbClr val="868686"/>
                </a:solidFill>
              </a:defRPr>
            </a:lvl2pPr>
            <a:lvl3pPr indent="-342900" lvl="2" marL="1371600" algn="l">
              <a:lnSpc>
                <a:spcPct val="90000"/>
              </a:lnSpc>
              <a:spcBef>
                <a:spcPts val="1500"/>
              </a:spcBef>
              <a:spcAft>
                <a:spcPts val="0"/>
              </a:spcAft>
              <a:buClr>
                <a:schemeClr val="dk1"/>
              </a:buClr>
              <a:buSzPts val="1800"/>
              <a:buFont typeface="Trebuchet MS"/>
              <a:buChar char="■"/>
              <a:defRPr sz="1800">
                <a:solidFill>
                  <a:srgbClr val="868686"/>
                </a:solidFill>
              </a:defRPr>
            </a:lvl3pPr>
            <a:lvl4pPr indent="-419100" lvl="3" marL="1828800" algn="l">
              <a:spcBef>
                <a:spcPts val="1500"/>
              </a:spcBef>
              <a:spcAft>
                <a:spcPts val="0"/>
              </a:spcAft>
              <a:buClr>
                <a:schemeClr val="dk1"/>
              </a:buClr>
              <a:buSzPts val="3000"/>
              <a:buFont typeface="Noto Sans Symbols"/>
              <a:buChar char="●"/>
              <a:defRPr sz="3000">
                <a:solidFill>
                  <a:schemeClr val="lt1"/>
                </a:solidFill>
              </a:defRPr>
            </a:lvl4pPr>
            <a:lvl5pPr indent="-440245" lvl="4" marL="2286000" algn="l">
              <a:spcBef>
                <a:spcPts val="667"/>
              </a:spcBef>
              <a:spcAft>
                <a:spcPts val="0"/>
              </a:spcAft>
              <a:buClr>
                <a:schemeClr val="dk1"/>
              </a:buClr>
              <a:buSzPts val="3333"/>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24" name="Google Shape;24;p3"/>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_ICON_Title, Subtitle, and Content">
  <p:cSld name="BULLET_ICON_Title, Subtitle, and Content">
    <p:spTree>
      <p:nvGrpSpPr>
        <p:cNvPr id="25" name="Shape 25"/>
        <p:cNvGrpSpPr/>
        <p:nvPr/>
      </p:nvGrpSpPr>
      <p:grpSpPr>
        <a:xfrm>
          <a:off x="0" y="0"/>
          <a:ext cx="0" cy="0"/>
          <a:chOff x="0" y="0"/>
          <a:chExt cx="0" cy="0"/>
        </a:xfrm>
      </p:grpSpPr>
      <p:sp>
        <p:nvSpPr>
          <p:cNvPr id="26" name="Google Shape;26;p4"/>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 type="body"/>
          </p:nvPr>
        </p:nvSpPr>
        <p:spPr>
          <a:xfrm>
            <a:off x="9738550" y="6351650"/>
            <a:ext cx="7596900" cy="2516400"/>
          </a:xfrm>
          <a:prstGeom prst="rect">
            <a:avLst/>
          </a:prstGeom>
          <a:noFill/>
          <a:ln>
            <a:noFill/>
          </a:ln>
        </p:spPr>
        <p:txBody>
          <a:bodyPr anchorCtr="0" anchor="t" bIns="45700" lIns="91425" spcFirstLastPara="1" rIns="91425" wrap="square" tIns="45700">
            <a:noAutofit/>
          </a:bodyPr>
          <a:lstStyle>
            <a:lvl1pPr indent="-350520" lvl="0" marL="457200">
              <a:spcBef>
                <a:spcPts val="1500"/>
              </a:spcBef>
              <a:spcAft>
                <a:spcPts val="0"/>
              </a:spcAft>
              <a:buClr>
                <a:schemeClr val="lt2"/>
              </a:buClr>
              <a:buSzPts val="1920"/>
              <a:buFont typeface="Noto Sans Symbols"/>
              <a:buChar char="▸"/>
              <a:defRPr sz="2400">
                <a:solidFill>
                  <a:srgbClr val="868686"/>
                </a:solidFill>
              </a:defRPr>
            </a:lvl1pPr>
            <a:lvl2pPr indent="-330200" lvl="1" marL="914400">
              <a:spcBef>
                <a:spcPts val="3000"/>
              </a:spcBef>
              <a:spcAft>
                <a:spcPts val="0"/>
              </a:spcAft>
              <a:buClr>
                <a:schemeClr val="lt2"/>
              </a:buClr>
              <a:buSzPts val="1600"/>
              <a:buFont typeface="Noto Sans Symbols"/>
              <a:buChar char="▸"/>
              <a:defRPr sz="2000">
                <a:solidFill>
                  <a:srgbClr val="868686"/>
                </a:solidFill>
              </a:defRPr>
            </a:lvl2pPr>
            <a:lvl3pPr indent="-320039" lvl="2" marL="1371600" algn="l">
              <a:lnSpc>
                <a:spcPct val="90000"/>
              </a:lnSpc>
              <a:spcBef>
                <a:spcPts val="1500"/>
              </a:spcBef>
              <a:spcAft>
                <a:spcPts val="0"/>
              </a:spcAft>
              <a:buClr>
                <a:schemeClr val="lt2"/>
              </a:buClr>
              <a:buSzPts val="1440"/>
              <a:buFont typeface="Noto Sans Symbols"/>
              <a:buChar char="🞂"/>
              <a:defRPr sz="1800">
                <a:solidFill>
                  <a:srgbClr val="868686"/>
                </a:solidFill>
              </a:defRPr>
            </a:lvl3pPr>
            <a:lvl4pPr indent="-419100" lvl="3" marL="1828800" algn="l">
              <a:spcBef>
                <a:spcPts val="1500"/>
              </a:spcBef>
              <a:spcAft>
                <a:spcPts val="0"/>
              </a:spcAft>
              <a:buClr>
                <a:schemeClr val="dk1"/>
              </a:buClr>
              <a:buSzPts val="3000"/>
              <a:buFont typeface="Noto Sans Symbols"/>
              <a:buChar char="▪"/>
              <a:defRPr sz="3000">
                <a:solidFill>
                  <a:schemeClr val="lt1"/>
                </a:solidFill>
              </a:defRPr>
            </a:lvl4pPr>
            <a:lvl5pPr indent="-440245" lvl="4" marL="2286000" algn="l">
              <a:spcBef>
                <a:spcPts val="667"/>
              </a:spcBef>
              <a:spcAft>
                <a:spcPts val="0"/>
              </a:spcAft>
              <a:buClr>
                <a:schemeClr val="dk1"/>
              </a:buClr>
              <a:buSzPts val="3333"/>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28" name="Google Shape;28;p4"/>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 Segue">
  <p:cSld name="Transition / Segue">
    <p:spTree>
      <p:nvGrpSpPr>
        <p:cNvPr id="29" name="Shape 29"/>
        <p:cNvGrpSpPr/>
        <p:nvPr/>
      </p:nvGrpSpPr>
      <p:grpSpPr>
        <a:xfrm>
          <a:off x="0" y="0"/>
          <a:ext cx="0" cy="0"/>
          <a:chOff x="0" y="0"/>
          <a:chExt cx="0" cy="0"/>
        </a:xfrm>
      </p:grpSpPr>
      <p:sp>
        <p:nvSpPr>
          <p:cNvPr id="30" name="Google Shape;30;p5"/>
          <p:cNvSpPr/>
          <p:nvPr/>
        </p:nvSpPr>
        <p:spPr>
          <a:xfrm>
            <a:off x="0" y="0"/>
            <a:ext cx="18288001" cy="10287000"/>
          </a:xfrm>
          <a:prstGeom prst="rect">
            <a:avLst/>
          </a:prstGeom>
          <a:solidFill>
            <a:srgbClr val="74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
        <p:nvSpPr>
          <p:cNvPr id="31" name="Google Shape;31;p5"/>
          <p:cNvSpPr txBox="1"/>
          <p:nvPr>
            <p:ph type="title"/>
          </p:nvPr>
        </p:nvSpPr>
        <p:spPr>
          <a:xfrm>
            <a:off x="3106785" y="3998553"/>
            <a:ext cx="12074430" cy="2289898"/>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sz="5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Closing Slide">
    <p:bg>
      <p:bgPr>
        <a:solidFill>
          <a:schemeClr val="lt1"/>
        </a:solidFill>
      </p:bgPr>
    </p:bg>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b="0" l="0" r="0" t="0"/>
          <a:stretch/>
        </p:blipFill>
        <p:spPr>
          <a:xfrm>
            <a:off x="1" y="0"/>
            <a:ext cx="18287998" cy="10287000"/>
          </a:xfrm>
          <a:prstGeom prst="rect">
            <a:avLst/>
          </a:prstGeom>
          <a:noFill/>
          <a:ln>
            <a:noFill/>
          </a:ln>
        </p:spPr>
      </p:pic>
      <p:pic>
        <p:nvPicPr>
          <p:cNvPr id="34" name="Google Shape;34;p6"/>
          <p:cNvPicPr preferRelativeResize="0"/>
          <p:nvPr/>
        </p:nvPicPr>
        <p:blipFill rotWithShape="1">
          <a:blip r:embed="rId3">
            <a:alphaModFix/>
          </a:blip>
          <a:srcRect b="0" l="0" r="0" t="0"/>
          <a:stretch/>
        </p:blipFill>
        <p:spPr>
          <a:xfrm>
            <a:off x="1025033" y="8212267"/>
            <a:ext cx="5822385" cy="130744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IDENTIAL">
  <p:cSld name="CONFIDENTIAL">
    <p:spTree>
      <p:nvGrpSpPr>
        <p:cNvPr id="35" name="Shape 35"/>
        <p:cNvGrpSpPr/>
        <p:nvPr/>
      </p:nvGrpSpPr>
      <p:grpSpPr>
        <a:xfrm>
          <a:off x="0" y="0"/>
          <a:ext cx="0" cy="0"/>
          <a:chOff x="0" y="0"/>
          <a:chExt cx="0" cy="0"/>
        </a:xfrm>
      </p:grpSpPr>
      <p:sp>
        <p:nvSpPr>
          <p:cNvPr id="36" name="Google Shape;36;p7"/>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7"/>
          <p:cNvSpPr txBox="1"/>
          <p:nvPr>
            <p:ph idx="1" type="body"/>
          </p:nvPr>
        </p:nvSpPr>
        <p:spPr>
          <a:xfrm>
            <a:off x="861250" y="3505059"/>
            <a:ext cx="16581120" cy="619820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Clr>
                <a:schemeClr val="dk1"/>
              </a:buClr>
              <a:buSzPts val="2400"/>
              <a:buFont typeface="Trebuchet MS"/>
              <a:buNone/>
              <a:defRPr sz="2400">
                <a:solidFill>
                  <a:srgbClr val="868686"/>
                </a:solidFill>
              </a:defRPr>
            </a:lvl1pPr>
            <a:lvl2pPr indent="-228600" lvl="1" marL="914400" algn="l">
              <a:lnSpc>
                <a:spcPct val="90000"/>
              </a:lnSpc>
              <a:spcBef>
                <a:spcPts val="1500"/>
              </a:spcBef>
              <a:spcAft>
                <a:spcPts val="0"/>
              </a:spcAft>
              <a:buClr>
                <a:schemeClr val="dk1"/>
              </a:buClr>
              <a:buSzPts val="2000"/>
              <a:buFont typeface="Trebuchet MS"/>
              <a:buNone/>
              <a:defRPr sz="2000">
                <a:solidFill>
                  <a:srgbClr val="868686"/>
                </a:solidFill>
              </a:defRPr>
            </a:lvl2pPr>
            <a:lvl3pPr indent="-228600" lvl="2" marL="1371600" algn="l">
              <a:lnSpc>
                <a:spcPct val="90000"/>
              </a:lnSpc>
              <a:spcBef>
                <a:spcPts val="1500"/>
              </a:spcBef>
              <a:spcAft>
                <a:spcPts val="0"/>
              </a:spcAft>
              <a:buClr>
                <a:schemeClr val="dk1"/>
              </a:buClr>
              <a:buSzPts val="1800"/>
              <a:buFont typeface="Trebuchet MS"/>
              <a:buNone/>
              <a:defRPr sz="1800">
                <a:solidFill>
                  <a:srgbClr val="868686"/>
                </a:solidFill>
              </a:defRPr>
            </a:lvl3pPr>
            <a:lvl4pPr indent="-419100" lvl="3" marL="1828800" algn="l">
              <a:spcBef>
                <a:spcPts val="1500"/>
              </a:spcBef>
              <a:spcAft>
                <a:spcPts val="0"/>
              </a:spcAft>
              <a:buClr>
                <a:schemeClr val="dk1"/>
              </a:buClr>
              <a:buSzPts val="3000"/>
              <a:buFont typeface="Noto Sans Symbols"/>
              <a:buChar char="▪"/>
              <a:defRPr sz="3000">
                <a:solidFill>
                  <a:schemeClr val="lt1"/>
                </a:solidFill>
              </a:defRPr>
            </a:lvl4pPr>
            <a:lvl5pPr indent="-440245" lvl="4" marL="2286000" algn="l">
              <a:spcBef>
                <a:spcPts val="667"/>
              </a:spcBef>
              <a:spcAft>
                <a:spcPts val="0"/>
              </a:spcAft>
              <a:buClr>
                <a:schemeClr val="dk1"/>
              </a:buClr>
              <a:buSzPts val="3333"/>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38" name="Google Shape;38;p7"/>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39" name="Google Shape;39;p7"/>
          <p:cNvSpPr/>
          <p:nvPr/>
        </p:nvSpPr>
        <p:spPr>
          <a:xfrm>
            <a:off x="153472" y="9816562"/>
            <a:ext cx="4604777" cy="41357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1167"/>
              <a:buFont typeface="Arial"/>
              <a:buNone/>
            </a:pPr>
            <a:r>
              <a:rPr b="0" i="0" lang="en-US" sz="1167" u="none" cap="none" strike="noStrike">
                <a:solidFill>
                  <a:schemeClr val="lt1"/>
                </a:solidFill>
                <a:latin typeface="Trebuchet MS"/>
                <a:ea typeface="Trebuchet MS"/>
                <a:cs typeface="Trebuchet MS"/>
                <a:sym typeface="Trebuchet MS"/>
              </a:rPr>
              <a:t>NVIDIA CONFIDENTIAL. DO NOT DISTRIBUTE.</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Content - NO LOGO &amp; PAGE NUMBER">
  <p:cSld name="Title, Subtitle, Content - NO LOGO &amp; PAGE NUMBER">
    <p:spTree>
      <p:nvGrpSpPr>
        <p:cNvPr id="40" name="Shape 40"/>
        <p:cNvGrpSpPr/>
        <p:nvPr/>
      </p:nvGrpSpPr>
      <p:grpSpPr>
        <a:xfrm>
          <a:off x="0" y="0"/>
          <a:ext cx="0" cy="0"/>
          <a:chOff x="0" y="0"/>
          <a:chExt cx="0" cy="0"/>
        </a:xfrm>
      </p:grpSpPr>
      <p:sp>
        <p:nvSpPr>
          <p:cNvPr id="41" name="Google Shape;41;p8"/>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8"/>
          <p:cNvSpPr txBox="1"/>
          <p:nvPr>
            <p:ph idx="1" type="body"/>
          </p:nvPr>
        </p:nvSpPr>
        <p:spPr>
          <a:xfrm>
            <a:off x="853440" y="3505059"/>
            <a:ext cx="16581120" cy="615626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Clr>
                <a:schemeClr val="dk1"/>
              </a:buClr>
              <a:buSzPts val="2400"/>
              <a:buFont typeface="Trebuchet MS"/>
              <a:buNone/>
              <a:defRPr sz="2400">
                <a:solidFill>
                  <a:srgbClr val="868686"/>
                </a:solidFill>
              </a:defRPr>
            </a:lvl1pPr>
            <a:lvl2pPr indent="-228600" lvl="1" marL="914400" algn="l">
              <a:lnSpc>
                <a:spcPct val="90000"/>
              </a:lnSpc>
              <a:spcBef>
                <a:spcPts val="1500"/>
              </a:spcBef>
              <a:spcAft>
                <a:spcPts val="0"/>
              </a:spcAft>
              <a:buClr>
                <a:schemeClr val="dk1"/>
              </a:buClr>
              <a:buSzPts val="2000"/>
              <a:buFont typeface="Trebuchet MS"/>
              <a:buNone/>
              <a:defRPr sz="2000">
                <a:solidFill>
                  <a:srgbClr val="868686"/>
                </a:solidFill>
              </a:defRPr>
            </a:lvl2pPr>
            <a:lvl3pPr indent="-228600" lvl="2" marL="1371600" algn="l">
              <a:lnSpc>
                <a:spcPct val="90000"/>
              </a:lnSpc>
              <a:spcBef>
                <a:spcPts val="1500"/>
              </a:spcBef>
              <a:spcAft>
                <a:spcPts val="0"/>
              </a:spcAft>
              <a:buClr>
                <a:schemeClr val="dk1"/>
              </a:buClr>
              <a:buSzPts val="1800"/>
              <a:buFont typeface="Trebuchet MS"/>
              <a:buNone/>
              <a:defRPr sz="1800">
                <a:solidFill>
                  <a:srgbClr val="868686"/>
                </a:solidFill>
              </a:defRPr>
            </a:lvl3pPr>
            <a:lvl4pPr indent="-419100" lvl="3" marL="1828800" algn="l">
              <a:spcBef>
                <a:spcPts val="1500"/>
              </a:spcBef>
              <a:spcAft>
                <a:spcPts val="0"/>
              </a:spcAft>
              <a:buClr>
                <a:schemeClr val="dk1"/>
              </a:buClr>
              <a:buSzPts val="3000"/>
              <a:buFont typeface="Noto Sans Symbols"/>
              <a:buChar char="▪"/>
              <a:defRPr sz="3000">
                <a:solidFill>
                  <a:schemeClr val="lt1"/>
                </a:solidFill>
              </a:defRPr>
            </a:lvl4pPr>
            <a:lvl5pPr indent="-440245" lvl="4" marL="2286000" algn="l">
              <a:spcBef>
                <a:spcPts val="667"/>
              </a:spcBef>
              <a:spcAft>
                <a:spcPts val="0"/>
              </a:spcAft>
              <a:buClr>
                <a:schemeClr val="dk1"/>
              </a:buClr>
              <a:buSzPts val="3333"/>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3" name="Google Shape;43;p8"/>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4" name="Google Shape;44;p8"/>
          <p:cNvSpPr/>
          <p:nvPr/>
        </p:nvSpPr>
        <p:spPr>
          <a:xfrm>
            <a:off x="2" y="9716467"/>
            <a:ext cx="18288001" cy="57053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Photograph">
  <p:cSld name="Content with Photograph">
    <p:spTree>
      <p:nvGrpSpPr>
        <p:cNvPr id="45" name="Shape 45"/>
        <p:cNvGrpSpPr/>
        <p:nvPr/>
      </p:nvGrpSpPr>
      <p:grpSpPr>
        <a:xfrm>
          <a:off x="0" y="0"/>
          <a:ext cx="0" cy="0"/>
          <a:chOff x="0" y="0"/>
          <a:chExt cx="0" cy="0"/>
        </a:xfrm>
      </p:grpSpPr>
      <p:sp>
        <p:nvSpPr>
          <p:cNvPr id="46" name="Google Shape;46;p9"/>
          <p:cNvSpPr txBox="1"/>
          <p:nvPr>
            <p:ph type="title"/>
          </p:nvPr>
        </p:nvSpPr>
        <p:spPr>
          <a:xfrm>
            <a:off x="865387" y="2997651"/>
            <a:ext cx="7007337" cy="103105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9"/>
          <p:cNvSpPr txBox="1"/>
          <p:nvPr>
            <p:ph idx="1" type="body"/>
          </p:nvPr>
        </p:nvSpPr>
        <p:spPr>
          <a:xfrm>
            <a:off x="865386" y="5119299"/>
            <a:ext cx="6988068" cy="419514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833"/>
              </a:spcBef>
              <a:spcAft>
                <a:spcPts val="0"/>
              </a:spcAft>
              <a:buClr>
                <a:schemeClr val="dk1"/>
              </a:buClr>
              <a:buSzPts val="2000"/>
              <a:buFont typeface="Trebuchet MS"/>
              <a:buNone/>
              <a:defRPr sz="2000">
                <a:solidFill>
                  <a:schemeClr val="dk2"/>
                </a:solidFill>
              </a:defRPr>
            </a:lvl1pPr>
            <a:lvl2pPr indent="-228600" lvl="1" marL="914400" algn="l">
              <a:lnSpc>
                <a:spcPct val="90000"/>
              </a:lnSpc>
              <a:spcBef>
                <a:spcPts val="833"/>
              </a:spcBef>
              <a:spcAft>
                <a:spcPts val="0"/>
              </a:spcAft>
              <a:buClr>
                <a:schemeClr val="dk1"/>
              </a:buClr>
              <a:buSzPts val="1800"/>
              <a:buFont typeface="Trebuchet MS"/>
              <a:buNone/>
              <a:defRPr sz="1800">
                <a:solidFill>
                  <a:schemeClr val="dk2"/>
                </a:solidFill>
              </a:defRPr>
            </a:lvl2pPr>
            <a:lvl3pPr indent="-228600" lvl="2" marL="1371600" algn="l">
              <a:lnSpc>
                <a:spcPct val="90000"/>
              </a:lnSpc>
              <a:spcBef>
                <a:spcPts val="833"/>
              </a:spcBef>
              <a:spcAft>
                <a:spcPts val="0"/>
              </a:spcAft>
              <a:buClr>
                <a:schemeClr val="dk1"/>
              </a:buClr>
              <a:buSzPts val="1600"/>
              <a:buFont typeface="Trebuchet MS"/>
              <a:buNone/>
              <a:defRPr sz="1600">
                <a:solidFill>
                  <a:schemeClr val="dk2"/>
                </a:solidFill>
              </a:defRPr>
            </a:lvl3pPr>
            <a:lvl4pPr indent="-419100" lvl="3" marL="1828800" algn="l">
              <a:spcBef>
                <a:spcPts val="833"/>
              </a:spcBef>
              <a:spcAft>
                <a:spcPts val="0"/>
              </a:spcAft>
              <a:buClr>
                <a:schemeClr val="dk1"/>
              </a:buClr>
              <a:buSzPts val="3000"/>
              <a:buFont typeface="Noto Sans Symbols"/>
              <a:buChar char="▪"/>
              <a:defRPr sz="3000">
                <a:solidFill>
                  <a:schemeClr val="lt1"/>
                </a:solidFill>
              </a:defRPr>
            </a:lvl4pPr>
            <a:lvl5pPr indent="-440245" lvl="4" marL="2286000" algn="l">
              <a:spcBef>
                <a:spcPts val="667"/>
              </a:spcBef>
              <a:spcAft>
                <a:spcPts val="0"/>
              </a:spcAft>
              <a:buClr>
                <a:schemeClr val="dk1"/>
              </a:buClr>
              <a:buSzPts val="3333"/>
              <a:buFont typeface="Noto Sans Symbols"/>
              <a:buChar char="▪"/>
              <a:defRPr>
                <a:solidFill>
                  <a:schemeClr val="lt1"/>
                </a:solidFill>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8" name="Google Shape;48;p9"/>
          <p:cNvSpPr txBox="1"/>
          <p:nvPr>
            <p:ph idx="2" type="body"/>
          </p:nvPr>
        </p:nvSpPr>
        <p:spPr>
          <a:xfrm>
            <a:off x="865387" y="3913996"/>
            <a:ext cx="7007337" cy="87577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500"/>
              </a:spcBef>
              <a:spcAft>
                <a:spcPts val="0"/>
              </a:spcAft>
              <a:buSzPts val="3000"/>
              <a:buFont typeface="Trebuchet MS"/>
              <a:buNone/>
              <a:defRPr b="0" sz="3000">
                <a:solidFill>
                  <a:schemeClr val="lt2"/>
                </a:solidFill>
                <a:latin typeface="Trebuchet MS"/>
                <a:ea typeface="Trebuchet MS"/>
                <a:cs typeface="Trebuchet MS"/>
                <a:sym typeface="Trebuchet MS"/>
              </a:defRPr>
            </a:lvl1pPr>
            <a:lvl2pPr indent="-228600" lvl="1" marL="9144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indent="-228600" lvl="2" marL="1371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indent="-228600" lvl="3" marL="18288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indent="-228600" lvl="4" marL="22860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indent="-342900" lvl="5" marL="2743200" algn="l">
              <a:spcBef>
                <a:spcPts val="360"/>
              </a:spcBef>
              <a:spcAft>
                <a:spcPts val="0"/>
              </a:spcAft>
              <a:buClr>
                <a:schemeClr val="dk2"/>
              </a:buClr>
              <a:buSzPts val="1800"/>
              <a:buChar char="»"/>
              <a:defRPr/>
            </a:lvl6pPr>
            <a:lvl7pPr indent="-342900" lvl="6" marL="3200400" algn="l">
              <a:spcBef>
                <a:spcPts val="360"/>
              </a:spcBef>
              <a:spcAft>
                <a:spcPts val="0"/>
              </a:spcAft>
              <a:buClr>
                <a:schemeClr val="dk2"/>
              </a:buClr>
              <a:buSzPts val="1800"/>
              <a:buChar char="»"/>
              <a:defRPr/>
            </a:lvl7pPr>
            <a:lvl8pPr indent="-342900" lvl="7" marL="3657600" algn="l">
              <a:spcBef>
                <a:spcPts val="360"/>
              </a:spcBef>
              <a:spcAft>
                <a:spcPts val="0"/>
              </a:spcAft>
              <a:buClr>
                <a:schemeClr val="dk2"/>
              </a:buClr>
              <a:buSzPts val="1800"/>
              <a:buChar char="»"/>
              <a:defRPr/>
            </a:lvl8pPr>
            <a:lvl9pPr indent="-342900" lvl="8" marL="4114800" algn="l">
              <a:spcBef>
                <a:spcPts val="360"/>
              </a:spcBef>
              <a:spcAft>
                <a:spcPts val="0"/>
              </a:spcAft>
              <a:buClr>
                <a:schemeClr val="dk2"/>
              </a:buClr>
              <a:buSzPts val="1800"/>
              <a:buChar char="»"/>
              <a:defRPr/>
            </a:lvl9pPr>
          </a:lstStyle>
          <a:p/>
        </p:txBody>
      </p:sp>
      <p:sp>
        <p:nvSpPr>
          <p:cNvPr id="49" name="Google Shape;49;p9"/>
          <p:cNvSpPr/>
          <p:nvPr/>
        </p:nvSpPr>
        <p:spPr>
          <a:xfrm>
            <a:off x="0" y="9499859"/>
            <a:ext cx="18288001" cy="78714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50" name="Shape 50"/>
        <p:cNvGrpSpPr/>
        <p:nvPr/>
      </p:nvGrpSpPr>
      <p:grpSpPr>
        <a:xfrm>
          <a:off x="0" y="0"/>
          <a:ext cx="0" cy="0"/>
          <a:chOff x="0" y="0"/>
          <a:chExt cx="0" cy="0"/>
        </a:xfrm>
      </p:grpSpPr>
      <p:sp>
        <p:nvSpPr>
          <p:cNvPr id="51" name="Google Shape;51;p10"/>
          <p:cNvSpPr/>
          <p:nvPr/>
        </p:nvSpPr>
        <p:spPr>
          <a:xfrm>
            <a:off x="10586" y="9336913"/>
            <a:ext cx="18287998" cy="9500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pic>
        <p:nvPicPr>
          <p:cNvPr id="52" name="Google Shape;52;p10"/>
          <p:cNvPicPr preferRelativeResize="0"/>
          <p:nvPr/>
        </p:nvPicPr>
        <p:blipFill rotWithShape="1">
          <a:blip r:embed="rId2">
            <a:alphaModFix/>
          </a:blip>
          <a:srcRect b="0" l="0" r="0" t="0"/>
          <a:stretch/>
        </p:blipFill>
        <p:spPr>
          <a:xfrm>
            <a:off x="1" y="0"/>
            <a:ext cx="18287998" cy="10287000"/>
          </a:xfrm>
          <a:prstGeom prst="rect">
            <a:avLst/>
          </a:prstGeom>
          <a:noFill/>
          <a:ln>
            <a:noFill/>
          </a:ln>
        </p:spPr>
      </p:pic>
      <p:cxnSp>
        <p:nvCxnSpPr>
          <p:cNvPr id="53" name="Google Shape;53;p10"/>
          <p:cNvCxnSpPr/>
          <p:nvPr/>
        </p:nvCxnSpPr>
        <p:spPr>
          <a:xfrm>
            <a:off x="5973262" y="-2"/>
            <a:ext cx="0" cy="10287000"/>
          </a:xfrm>
          <a:prstGeom prst="straightConnector1">
            <a:avLst/>
          </a:prstGeom>
          <a:noFill/>
          <a:ln cap="flat" cmpd="sng" w="9525">
            <a:solidFill>
              <a:srgbClr val="595959"/>
            </a:solidFill>
            <a:prstDash val="solid"/>
            <a:round/>
            <a:headEnd len="sm" w="sm" type="none"/>
            <a:tailEnd len="sm" w="sm" type="none"/>
          </a:ln>
        </p:spPr>
      </p:cxnSp>
      <p:sp>
        <p:nvSpPr>
          <p:cNvPr id="54" name="Google Shape;54;p10"/>
          <p:cNvSpPr txBox="1"/>
          <p:nvPr>
            <p:ph type="title"/>
          </p:nvPr>
        </p:nvSpPr>
        <p:spPr>
          <a:xfrm>
            <a:off x="736469" y="3969678"/>
            <a:ext cx="4500323" cy="2347648"/>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1400"/>
              <a:buNone/>
              <a:defRPr sz="4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1.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 name="Shape 11"/>
        <p:cNvGrpSpPr/>
        <p:nvPr/>
      </p:nvGrpSpPr>
      <p:grpSpPr>
        <a:xfrm>
          <a:off x="0" y="0"/>
          <a:ext cx="0" cy="0"/>
          <a:chOff x="0" y="0"/>
          <a:chExt cx="0" cy="0"/>
        </a:xfrm>
      </p:grpSpPr>
      <p:pic>
        <p:nvPicPr>
          <p:cNvPr id="12" name="Google Shape;12;p1"/>
          <p:cNvPicPr preferRelativeResize="0"/>
          <p:nvPr/>
        </p:nvPicPr>
        <p:blipFill rotWithShape="1">
          <a:blip r:embed="rId1">
            <a:alphaModFix/>
          </a:blip>
          <a:srcRect b="0" l="0" r="0" t="0"/>
          <a:stretch/>
        </p:blipFill>
        <p:spPr>
          <a:xfrm>
            <a:off x="0" y="0"/>
            <a:ext cx="18300493" cy="10287000"/>
          </a:xfrm>
          <a:prstGeom prst="rect">
            <a:avLst/>
          </a:prstGeom>
          <a:noFill/>
          <a:ln>
            <a:noFill/>
          </a:ln>
        </p:spPr>
      </p:pic>
      <p:sp>
        <p:nvSpPr>
          <p:cNvPr id="13" name="Google Shape;13;p1"/>
          <p:cNvSpPr txBox="1"/>
          <p:nvPr>
            <p:ph type="title"/>
          </p:nvPr>
        </p:nvSpPr>
        <p:spPr>
          <a:xfrm>
            <a:off x="832906" y="1216221"/>
            <a:ext cx="16622191" cy="984885"/>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SzPts val="1400"/>
              <a:buNone/>
              <a:defRPr b="0" i="0" sz="4800" u="none" cap="none" strike="noStrike">
                <a:solidFill>
                  <a:srgbClr val="4C4C4C"/>
                </a:solidFill>
                <a:latin typeface="Trebuchet MS"/>
                <a:ea typeface="Trebuchet MS"/>
                <a:cs typeface="Trebuchet MS"/>
                <a:sym typeface="Trebuchet MS"/>
              </a:defRPr>
            </a:lvl1pPr>
            <a:lvl2pPr lvl="1" marR="0" rtl="0" algn="l">
              <a:spcBef>
                <a:spcPts val="0"/>
              </a:spcBef>
              <a:spcAft>
                <a:spcPts val="0"/>
              </a:spcAft>
              <a:buSzPts val="1400"/>
              <a:buNone/>
              <a:defRPr b="1" i="0" sz="5333" u="none" cap="none" strike="noStrike">
                <a:solidFill>
                  <a:srgbClr val="73B900"/>
                </a:solidFill>
                <a:latin typeface="Arial"/>
                <a:ea typeface="Arial"/>
                <a:cs typeface="Arial"/>
                <a:sym typeface="Arial"/>
              </a:defRPr>
            </a:lvl2pPr>
            <a:lvl3pPr lvl="2" marR="0" rtl="0" algn="l">
              <a:spcBef>
                <a:spcPts val="0"/>
              </a:spcBef>
              <a:spcAft>
                <a:spcPts val="0"/>
              </a:spcAft>
              <a:buSzPts val="1400"/>
              <a:buNone/>
              <a:defRPr b="1" i="0" sz="5333" u="none" cap="none" strike="noStrike">
                <a:solidFill>
                  <a:srgbClr val="73B900"/>
                </a:solidFill>
                <a:latin typeface="Arial"/>
                <a:ea typeface="Arial"/>
                <a:cs typeface="Arial"/>
                <a:sym typeface="Arial"/>
              </a:defRPr>
            </a:lvl3pPr>
            <a:lvl4pPr lvl="3" marR="0" rtl="0" algn="l">
              <a:spcBef>
                <a:spcPts val="0"/>
              </a:spcBef>
              <a:spcAft>
                <a:spcPts val="0"/>
              </a:spcAft>
              <a:buSzPts val="1400"/>
              <a:buNone/>
              <a:defRPr b="1" i="0" sz="5333" u="none" cap="none" strike="noStrike">
                <a:solidFill>
                  <a:srgbClr val="73B900"/>
                </a:solidFill>
                <a:latin typeface="Arial"/>
                <a:ea typeface="Arial"/>
                <a:cs typeface="Arial"/>
                <a:sym typeface="Arial"/>
              </a:defRPr>
            </a:lvl4pPr>
            <a:lvl5pPr lvl="4" marR="0" rtl="0" algn="l">
              <a:spcBef>
                <a:spcPts val="0"/>
              </a:spcBef>
              <a:spcAft>
                <a:spcPts val="0"/>
              </a:spcAft>
              <a:buSzPts val="1400"/>
              <a:buNone/>
              <a:defRPr b="1" i="0" sz="5333" u="none" cap="none" strike="noStrike">
                <a:solidFill>
                  <a:srgbClr val="73B900"/>
                </a:solidFill>
                <a:latin typeface="Arial"/>
                <a:ea typeface="Arial"/>
                <a:cs typeface="Arial"/>
                <a:sym typeface="Arial"/>
              </a:defRPr>
            </a:lvl5pPr>
            <a:lvl6pPr lvl="5" marR="0" rtl="0" algn="l">
              <a:spcBef>
                <a:spcPts val="0"/>
              </a:spcBef>
              <a:spcAft>
                <a:spcPts val="0"/>
              </a:spcAft>
              <a:buSzPts val="1400"/>
              <a:buNone/>
              <a:defRPr b="1" i="0" sz="5333" u="none" cap="none" strike="noStrike">
                <a:solidFill>
                  <a:srgbClr val="73B900"/>
                </a:solidFill>
                <a:latin typeface="Arial"/>
                <a:ea typeface="Arial"/>
                <a:cs typeface="Arial"/>
                <a:sym typeface="Arial"/>
              </a:defRPr>
            </a:lvl6pPr>
            <a:lvl7pPr lvl="6" marR="0" rtl="0" algn="l">
              <a:spcBef>
                <a:spcPts val="0"/>
              </a:spcBef>
              <a:spcAft>
                <a:spcPts val="0"/>
              </a:spcAft>
              <a:buSzPts val="1400"/>
              <a:buNone/>
              <a:defRPr b="1" i="0" sz="5333" u="none" cap="none" strike="noStrike">
                <a:solidFill>
                  <a:srgbClr val="73B900"/>
                </a:solidFill>
                <a:latin typeface="Arial"/>
                <a:ea typeface="Arial"/>
                <a:cs typeface="Arial"/>
                <a:sym typeface="Arial"/>
              </a:defRPr>
            </a:lvl7pPr>
            <a:lvl8pPr lvl="7" marR="0" rtl="0" algn="l">
              <a:spcBef>
                <a:spcPts val="0"/>
              </a:spcBef>
              <a:spcAft>
                <a:spcPts val="0"/>
              </a:spcAft>
              <a:buSzPts val="1400"/>
              <a:buNone/>
              <a:defRPr b="1" i="0" sz="5333" u="none" cap="none" strike="noStrike">
                <a:solidFill>
                  <a:srgbClr val="73B900"/>
                </a:solidFill>
                <a:latin typeface="Arial"/>
                <a:ea typeface="Arial"/>
                <a:cs typeface="Arial"/>
                <a:sym typeface="Arial"/>
              </a:defRPr>
            </a:lvl8pPr>
            <a:lvl9pPr lvl="8" marR="0" rtl="0" algn="l">
              <a:spcBef>
                <a:spcPts val="0"/>
              </a:spcBef>
              <a:spcAft>
                <a:spcPts val="0"/>
              </a:spcAft>
              <a:buSzPts val="1400"/>
              <a:buNone/>
              <a:defRPr b="1" i="0" sz="5333" u="none" cap="none" strike="noStrike">
                <a:solidFill>
                  <a:srgbClr val="73B900"/>
                </a:solidFill>
                <a:latin typeface="Arial"/>
                <a:ea typeface="Arial"/>
                <a:cs typeface="Arial"/>
                <a:sym typeface="Arial"/>
              </a:defRPr>
            </a:lvl9pPr>
          </a:lstStyle>
          <a:p/>
        </p:txBody>
      </p:sp>
      <p:sp>
        <p:nvSpPr>
          <p:cNvPr id="14" name="Google Shape;14;p1"/>
          <p:cNvSpPr txBox="1"/>
          <p:nvPr>
            <p:ph idx="1" type="body"/>
          </p:nvPr>
        </p:nvSpPr>
        <p:spPr>
          <a:xfrm>
            <a:off x="862337" y="3337280"/>
            <a:ext cx="16581552" cy="62237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500"/>
              </a:spcBef>
              <a:spcAft>
                <a:spcPts val="0"/>
              </a:spcAft>
              <a:buClr>
                <a:schemeClr val="dk1"/>
              </a:buClr>
              <a:buSzPts val="2400"/>
              <a:buFont typeface="Trebuchet MS"/>
              <a:buNone/>
              <a:defRPr b="0" i="0" sz="2400" u="none" cap="none" strike="noStrike">
                <a:solidFill>
                  <a:srgbClr val="868686"/>
                </a:solidFill>
                <a:latin typeface="Trebuchet MS"/>
                <a:ea typeface="Trebuchet MS"/>
                <a:cs typeface="Trebuchet MS"/>
                <a:sym typeface="Trebuchet MS"/>
              </a:defRPr>
            </a:lvl1pPr>
            <a:lvl2pPr indent="-228600" lvl="1" marL="914400" marR="0" rtl="0" algn="l">
              <a:lnSpc>
                <a:spcPct val="90000"/>
              </a:lnSpc>
              <a:spcBef>
                <a:spcPts val="1500"/>
              </a:spcBef>
              <a:spcAft>
                <a:spcPts val="0"/>
              </a:spcAft>
              <a:buClr>
                <a:schemeClr val="dk1"/>
              </a:buClr>
              <a:buSzPts val="2000"/>
              <a:buFont typeface="Trebuchet MS"/>
              <a:buNone/>
              <a:defRPr b="0" i="0" sz="2000" u="none" cap="none" strike="noStrike">
                <a:solidFill>
                  <a:srgbClr val="868686"/>
                </a:solidFill>
                <a:latin typeface="Trebuchet MS"/>
                <a:ea typeface="Trebuchet MS"/>
                <a:cs typeface="Trebuchet MS"/>
                <a:sym typeface="Trebuchet MS"/>
              </a:defRPr>
            </a:lvl2pPr>
            <a:lvl3pPr indent="-228600" lvl="2" marL="1371600" marR="0" rtl="0" algn="l">
              <a:lnSpc>
                <a:spcPct val="90000"/>
              </a:lnSpc>
              <a:spcBef>
                <a:spcPts val="1500"/>
              </a:spcBef>
              <a:spcAft>
                <a:spcPts val="0"/>
              </a:spcAft>
              <a:buClr>
                <a:schemeClr val="dk1"/>
              </a:buClr>
              <a:buSzPts val="1800"/>
              <a:buFont typeface="Trebuchet MS"/>
              <a:buNone/>
              <a:defRPr b="0" i="0" sz="1800" u="none" cap="none" strike="noStrike">
                <a:solidFill>
                  <a:srgbClr val="868686"/>
                </a:solidFill>
                <a:latin typeface="Trebuchet MS"/>
                <a:ea typeface="Trebuchet MS"/>
                <a:cs typeface="Trebuchet MS"/>
                <a:sym typeface="Trebuchet MS"/>
              </a:defRPr>
            </a:lvl3pPr>
            <a:lvl4pPr indent="-440245" lvl="3" marL="1828800" marR="0" rtl="0" algn="l">
              <a:spcBef>
                <a:spcPts val="1500"/>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4pPr>
            <a:lvl5pPr indent="-440245" lvl="4" marL="2286000" marR="0" rtl="0" algn="l">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5pPr>
            <a:lvl6pPr indent="-440245" lvl="5" marL="2743200" marR="0" rtl="0" algn="l">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6pPr>
            <a:lvl7pPr indent="-440245" lvl="6" marL="3200400" marR="0" rtl="0" algn="l">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7pPr>
            <a:lvl8pPr indent="-440245" lvl="7" marL="3657600" marR="0" rtl="0" algn="l">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8pPr>
            <a:lvl9pPr indent="-440245" lvl="8" marL="4114800" marR="0" rtl="0" algn="l">
              <a:spcBef>
                <a:spcPts val="667"/>
              </a:spcBef>
              <a:spcAft>
                <a:spcPts val="0"/>
              </a:spcAft>
              <a:buClr>
                <a:schemeClr val="dk2"/>
              </a:buClr>
              <a:buSzPts val="3333"/>
              <a:buFont typeface="Trebuchet MS"/>
              <a:buChar char="»"/>
              <a:defRPr b="0" i="0" sz="3333" u="none" cap="none" strike="noStrike">
                <a:solidFill>
                  <a:schemeClr val="dk2"/>
                </a:solidFill>
                <a:latin typeface="Trebuchet MS"/>
                <a:ea typeface="Trebuchet MS"/>
                <a:cs typeface="Trebuchet MS"/>
                <a:sym typeface="Trebuchet MS"/>
              </a:defRPr>
            </a:lvl9pPr>
          </a:lstStyle>
          <a:p/>
        </p:txBody>
      </p:sp>
      <p:sp>
        <p:nvSpPr>
          <p:cNvPr id="15" name="Google Shape;15;p1"/>
          <p:cNvSpPr txBox="1"/>
          <p:nvPr/>
        </p:nvSpPr>
        <p:spPr>
          <a:xfrm>
            <a:off x="16914523" y="9934596"/>
            <a:ext cx="535045" cy="230832"/>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0" i="0" lang="en-US" sz="1167" u="none" cap="none" strike="noStrike">
                <a:solidFill>
                  <a:schemeClr val="lt1"/>
                </a:solidFill>
                <a:latin typeface="Trebuchet MS"/>
                <a:ea typeface="Trebuchet MS"/>
                <a:cs typeface="Trebuchet MS"/>
                <a:sym typeface="Trebuchet MS"/>
              </a:rPr>
              <a:t>‹#›</a:t>
            </a:fld>
            <a:r>
              <a:rPr b="0" i="0" lang="en-US" sz="1500" u="none" cap="none" strike="noStrike">
                <a:solidFill>
                  <a:schemeClr val="lt1"/>
                </a:solidFill>
                <a:latin typeface="Century Gothic"/>
                <a:ea typeface="Century Gothic"/>
                <a:cs typeface="Century Gothic"/>
                <a:sym typeface="Century Gothic"/>
              </a:rPr>
              <a:t> </a:t>
            </a:r>
            <a:endParaRPr b="0" i="0" sz="1500" u="none" cap="none" strike="noStrike">
              <a:solidFill>
                <a:schemeClr val="lt1"/>
              </a:solidFill>
              <a:latin typeface="Century Gothic"/>
              <a:ea typeface="Century Gothic"/>
              <a:cs typeface="Century Gothic"/>
              <a:sym typeface="Century Gothic"/>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52.png"/><Relationship Id="rId4" Type="http://schemas.openxmlformats.org/officeDocument/2006/relationships/hyperlink" Target="https://github.com/rapidsai"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49.png"/><Relationship Id="rId4" Type="http://schemas.openxmlformats.org/officeDocument/2006/relationships/image" Target="../media/image14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51.png"/><Relationship Id="rId4" Type="http://schemas.openxmlformats.org/officeDocument/2006/relationships/image" Target="../media/image154.png"/><Relationship Id="rId9" Type="http://schemas.openxmlformats.org/officeDocument/2006/relationships/hyperlink" Target="https://ngc.nvidia.com/registry/nvidia-rapidsai-rapidsai" TargetMode="External"/><Relationship Id="rId5" Type="http://schemas.openxmlformats.org/officeDocument/2006/relationships/image" Target="../media/image150.png"/><Relationship Id="rId6" Type="http://schemas.openxmlformats.org/officeDocument/2006/relationships/image" Target="../media/image156.png"/><Relationship Id="rId7" Type="http://schemas.openxmlformats.org/officeDocument/2006/relationships/hyperlink" Target="https://github.com/rapidsai" TargetMode="External"/><Relationship Id="rId8" Type="http://schemas.openxmlformats.org/officeDocument/2006/relationships/hyperlink" Target="https://anaconda.org/rapidsai/" TargetMode="External"/><Relationship Id="rId10" Type="http://schemas.openxmlformats.org/officeDocument/2006/relationships/hyperlink" Target="https://hub.docker.com/r/rapidsai/rapidsai/"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53.png"/><Relationship Id="rId4" Type="http://schemas.openxmlformats.org/officeDocument/2006/relationships/image" Target="../media/image158.png"/><Relationship Id="rId9" Type="http://schemas.openxmlformats.org/officeDocument/2006/relationships/image" Target="../media/image162.png"/><Relationship Id="rId5" Type="http://schemas.openxmlformats.org/officeDocument/2006/relationships/image" Target="../media/image163.png"/><Relationship Id="rId6" Type="http://schemas.openxmlformats.org/officeDocument/2006/relationships/image" Target="../media/image159.png"/><Relationship Id="rId7" Type="http://schemas.openxmlformats.org/officeDocument/2006/relationships/image" Target="../media/image157.png"/><Relationship Id="rId8" Type="http://schemas.openxmlformats.org/officeDocument/2006/relationships/image" Target="../media/image155.png"/><Relationship Id="rId10" Type="http://schemas.openxmlformats.org/officeDocument/2006/relationships/image" Target="../media/image16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26.png"/><Relationship Id="rId4" Type="http://schemas.openxmlformats.org/officeDocument/2006/relationships/image" Target="../media/image161.png"/><Relationship Id="rId9" Type="http://schemas.openxmlformats.org/officeDocument/2006/relationships/hyperlink" Target="https://rapids.ai/" TargetMode="External"/><Relationship Id="rId5" Type="http://schemas.openxmlformats.org/officeDocument/2006/relationships/image" Target="../media/image26.png"/><Relationship Id="rId6" Type="http://schemas.openxmlformats.org/officeDocument/2006/relationships/image" Target="../media/image21.png"/><Relationship Id="rId7" Type="http://schemas.openxmlformats.org/officeDocument/2006/relationships/hyperlink" Target="https://arrow.apache.org/" TargetMode="External"/><Relationship Id="rId8" Type="http://schemas.openxmlformats.org/officeDocument/2006/relationships/hyperlink" Target="http://gpuopenanalytics.com/" TargetMode="External"/><Relationship Id="rId10" Type="http://schemas.openxmlformats.org/officeDocument/2006/relationships/hyperlink" Target="https://dask.org/"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hyperlink" Target="mailto:joshuap@nvidia.com" TargetMode="External"/><Relationship Id="rId4" Type="http://schemas.openxmlformats.org/officeDocument/2006/relationships/image" Target="../media/image16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docs.rapids.ai/notic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31.png"/><Relationship Id="rId8" Type="http://schemas.openxmlformats.org/officeDocument/2006/relationships/image" Target="../media/image32.png"/></Relationships>
</file>

<file path=ppt/slides/_rels/slide23.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30.png"/><Relationship Id="rId9" Type="http://schemas.openxmlformats.org/officeDocument/2006/relationships/image" Target="../media/image29.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31.png"/><Relationship Id="rId8"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crail.incubator.apache.org/blog/2018/08/sql-p1.html" TargetMode="Externa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png"/><Relationship Id="rId4" Type="http://schemas.openxmlformats.org/officeDocument/2006/relationships/image" Target="../media/image39.png"/><Relationship Id="rId9" Type="http://schemas.openxmlformats.org/officeDocument/2006/relationships/image" Target="../media/image26.png"/><Relationship Id="rId5" Type="http://schemas.openxmlformats.org/officeDocument/2006/relationships/image" Target="../media/image43.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7.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blog.dask.org/2019/06/27/single-gpu-cupy-benchmark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4.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4.png"/><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1.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4.png"/><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github.com/rapidsai/cusignal/tree/branch-0.13/notebook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6.png"/><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20" Type="http://schemas.openxmlformats.org/officeDocument/2006/relationships/image" Target="../media/image79.png"/><Relationship Id="rId11" Type="http://schemas.openxmlformats.org/officeDocument/2006/relationships/image" Target="../media/image63.png"/><Relationship Id="rId22" Type="http://schemas.openxmlformats.org/officeDocument/2006/relationships/image" Target="../media/image88.png"/><Relationship Id="rId10" Type="http://schemas.openxmlformats.org/officeDocument/2006/relationships/image" Target="../media/image65.png"/><Relationship Id="rId21" Type="http://schemas.openxmlformats.org/officeDocument/2006/relationships/image" Target="../media/image84.png"/><Relationship Id="rId13" Type="http://schemas.openxmlformats.org/officeDocument/2006/relationships/image" Target="../media/image67.png"/><Relationship Id="rId12" Type="http://schemas.openxmlformats.org/officeDocument/2006/relationships/image" Target="../media/image68.png"/><Relationship Id="rId23"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1.png"/><Relationship Id="rId4" Type="http://schemas.openxmlformats.org/officeDocument/2006/relationships/image" Target="../media/image60.png"/><Relationship Id="rId9" Type="http://schemas.openxmlformats.org/officeDocument/2006/relationships/image" Target="../media/image73.png"/><Relationship Id="rId15" Type="http://schemas.openxmlformats.org/officeDocument/2006/relationships/image" Target="../media/image72.png"/><Relationship Id="rId14" Type="http://schemas.openxmlformats.org/officeDocument/2006/relationships/image" Target="../media/image75.png"/><Relationship Id="rId17" Type="http://schemas.openxmlformats.org/officeDocument/2006/relationships/image" Target="../media/image80.png"/><Relationship Id="rId16" Type="http://schemas.openxmlformats.org/officeDocument/2006/relationships/image" Target="../media/image74.png"/><Relationship Id="rId5" Type="http://schemas.openxmlformats.org/officeDocument/2006/relationships/image" Target="../media/image58.png"/><Relationship Id="rId19" Type="http://schemas.openxmlformats.org/officeDocument/2006/relationships/image" Target="../media/image81.png"/><Relationship Id="rId6" Type="http://schemas.openxmlformats.org/officeDocument/2006/relationships/image" Target="../media/image62.png"/><Relationship Id="rId18" Type="http://schemas.openxmlformats.org/officeDocument/2006/relationships/image" Target="../media/image77.png"/><Relationship Id="rId7" Type="http://schemas.openxmlformats.org/officeDocument/2006/relationships/image" Target="../media/image70.png"/><Relationship Id="rId8" Type="http://schemas.openxmlformats.org/officeDocument/2006/relationships/image" Target="../media/image7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8.png"/><Relationship Id="rId4" Type="http://schemas.openxmlformats.org/officeDocument/2006/relationships/image" Target="../media/image86.png"/><Relationship Id="rId5" Type="http://schemas.openxmlformats.org/officeDocument/2006/relationships/image" Target="../media/image82.png"/><Relationship Id="rId6" Type="http://schemas.openxmlformats.org/officeDocument/2006/relationships/image" Target="../media/image91.png"/><Relationship Id="rId7" Type="http://schemas.openxmlformats.org/officeDocument/2006/relationships/image" Target="../media/image8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7.png"/><Relationship Id="rId4" Type="http://schemas.openxmlformats.org/officeDocument/2006/relationships/image" Target="../media/image89.png"/><Relationship Id="rId5" Type="http://schemas.openxmlformats.org/officeDocument/2006/relationships/image" Target="../media/image9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9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93.png"/><Relationship Id="rId4" Type="http://schemas.openxmlformats.org/officeDocument/2006/relationships/image" Target="../media/image97.png"/><Relationship Id="rId5" Type="http://schemas.openxmlformats.org/officeDocument/2006/relationships/image" Target="../media/image95.png"/><Relationship Id="rId6" Type="http://schemas.openxmlformats.org/officeDocument/2006/relationships/image" Target="../media/image94.png"/><Relationship Id="rId7" Type="http://schemas.openxmlformats.org/officeDocument/2006/relationships/image" Target="../media/image1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02.png"/><Relationship Id="rId4" Type="http://schemas.openxmlformats.org/officeDocument/2006/relationships/hyperlink" Target="https://github.com/rapidsai/cuxfilter" TargetMode="External"/><Relationship Id="rId5" Type="http://schemas.openxmlformats.org/officeDocument/2006/relationships/hyperlink" Target="https://rapids.ai/start.html" TargetMode="External"/><Relationship Id="rId6" Type="http://schemas.openxmlformats.org/officeDocument/2006/relationships/hyperlink" Target="https://medium.com/rapids-ai/data-to-dashboard-80681f946180" TargetMode="External"/><Relationship Id="rId7" Type="http://schemas.openxmlformats.org/officeDocument/2006/relationships/hyperlink" Target="https://docs.rapids.ai/api/cuxfilter/stable/layouts/Layouts.html" TargetMode="External"/></Relationships>
</file>

<file path=ppt/slides/_rels/slide82.xml.rels><?xml version="1.0" encoding="UTF-8" standalone="yes"?><Relationships xmlns="http://schemas.openxmlformats.org/package/2006/relationships"><Relationship Id="rId11" Type="http://schemas.openxmlformats.org/officeDocument/2006/relationships/image" Target="../media/image98.png"/><Relationship Id="rId10" Type="http://schemas.openxmlformats.org/officeDocument/2006/relationships/hyperlink" Target="https://medium.com/rapids-ai/bringing-gpu-support-to-datashader-62a693f2c554" TargetMode="External"/><Relationship Id="rId12" Type="http://schemas.openxmlformats.org/officeDocument/2006/relationships/hyperlink" Target="https://datashader.org/index.html" TargetMode="External"/><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hyperlink" Target="https://pyviz.org/tools.html" TargetMode="External"/><Relationship Id="rId4" Type="http://schemas.openxmlformats.org/officeDocument/2006/relationships/hyperlink" Target="https://pyviz.org/tools.html" TargetMode="External"/><Relationship Id="rId9" Type="http://schemas.openxmlformats.org/officeDocument/2006/relationships/hyperlink" Target="https://datashader.org/user_guide/Performance.html#Data-objects" TargetMode="External"/><Relationship Id="rId5" Type="http://schemas.openxmlformats.org/officeDocument/2006/relationships/hyperlink" Target="https://bokeh.org/" TargetMode="External"/><Relationship Id="rId6" Type="http://schemas.openxmlformats.org/officeDocument/2006/relationships/hyperlink" Target="https://plotly.com/" TargetMode="External"/><Relationship Id="rId7" Type="http://schemas.openxmlformats.org/officeDocument/2006/relationships/hyperlink" Target="https://datashader.org/index.html" TargetMode="External"/><Relationship Id="rId8" Type="http://schemas.openxmlformats.org/officeDocument/2006/relationships/hyperlink" Target="https://datashader.org/index.html"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00.png"/><Relationship Id="rId4" Type="http://schemas.openxmlformats.org/officeDocument/2006/relationships/hyperlink" Target="https://plotly.com/dash/" TargetMode="External"/><Relationship Id="rId9" Type="http://schemas.openxmlformats.org/officeDocument/2006/relationships/hyperlink" Target="https://github.com/rapidsai/plotly-dash-rapids-census-demo" TargetMode="External"/><Relationship Id="rId5" Type="http://schemas.openxmlformats.org/officeDocument/2006/relationships/hyperlink" Target="https://rapids.ai/plotly.html" TargetMode="External"/><Relationship Id="rId6" Type="http://schemas.openxmlformats.org/officeDocument/2006/relationships/hyperlink" Target="https://medium.com/plotly/plotly-and-nvidia-partner-to-integrate-dash-and-rapids-8a8c53cd7daf" TargetMode="External"/><Relationship Id="rId7" Type="http://schemas.openxmlformats.org/officeDocument/2006/relationships/hyperlink" Target="https://github.com/rapidsai/plotly-dash-rapids-census-demo" TargetMode="External"/><Relationship Id="rId8" Type="http://schemas.openxmlformats.org/officeDocument/2006/relationships/hyperlink" Target="https://medium.com/rapids-ai/plotly-census-viz-dashboard-powered-by-rapids-1503b3506652"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20" Type="http://schemas.openxmlformats.org/officeDocument/2006/relationships/image" Target="../media/image118.png"/><Relationship Id="rId22" Type="http://schemas.openxmlformats.org/officeDocument/2006/relationships/image" Target="../media/image115.png"/><Relationship Id="rId21" Type="http://schemas.openxmlformats.org/officeDocument/2006/relationships/image" Target="../media/image116.png"/><Relationship Id="rId24" Type="http://schemas.openxmlformats.org/officeDocument/2006/relationships/image" Target="../media/image126.png"/><Relationship Id="rId23"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03.png"/><Relationship Id="rId4" Type="http://schemas.openxmlformats.org/officeDocument/2006/relationships/image" Target="../media/image106.png"/><Relationship Id="rId9" Type="http://schemas.openxmlformats.org/officeDocument/2006/relationships/image" Target="../media/image96.png"/><Relationship Id="rId26" Type="http://schemas.openxmlformats.org/officeDocument/2006/relationships/image" Target="../media/image124.png"/><Relationship Id="rId25" Type="http://schemas.openxmlformats.org/officeDocument/2006/relationships/image" Target="../media/image21.png"/><Relationship Id="rId28" Type="http://schemas.openxmlformats.org/officeDocument/2006/relationships/image" Target="../media/image122.png"/><Relationship Id="rId27" Type="http://schemas.openxmlformats.org/officeDocument/2006/relationships/image" Target="../media/image123.png"/><Relationship Id="rId5" Type="http://schemas.openxmlformats.org/officeDocument/2006/relationships/image" Target="../media/image107.png"/><Relationship Id="rId6" Type="http://schemas.openxmlformats.org/officeDocument/2006/relationships/image" Target="../media/image24.png"/><Relationship Id="rId29" Type="http://schemas.openxmlformats.org/officeDocument/2006/relationships/image" Target="../media/image121.png"/><Relationship Id="rId7" Type="http://schemas.openxmlformats.org/officeDocument/2006/relationships/image" Target="../media/image99.png"/><Relationship Id="rId8" Type="http://schemas.openxmlformats.org/officeDocument/2006/relationships/image" Target="../media/image105.png"/><Relationship Id="rId31" Type="http://schemas.openxmlformats.org/officeDocument/2006/relationships/image" Target="../media/image125.png"/><Relationship Id="rId30" Type="http://schemas.openxmlformats.org/officeDocument/2006/relationships/image" Target="../media/image130.png"/><Relationship Id="rId11" Type="http://schemas.openxmlformats.org/officeDocument/2006/relationships/image" Target="../media/image108.png"/><Relationship Id="rId33" Type="http://schemas.openxmlformats.org/officeDocument/2006/relationships/image" Target="../media/image132.png"/><Relationship Id="rId10" Type="http://schemas.openxmlformats.org/officeDocument/2006/relationships/image" Target="../media/image111.png"/><Relationship Id="rId32" Type="http://schemas.openxmlformats.org/officeDocument/2006/relationships/image" Target="../media/image127.png"/><Relationship Id="rId13" Type="http://schemas.openxmlformats.org/officeDocument/2006/relationships/image" Target="../media/image109.png"/><Relationship Id="rId12" Type="http://schemas.openxmlformats.org/officeDocument/2006/relationships/image" Target="../media/image104.png"/><Relationship Id="rId15" Type="http://schemas.openxmlformats.org/officeDocument/2006/relationships/image" Target="../media/image112.png"/><Relationship Id="rId14" Type="http://schemas.openxmlformats.org/officeDocument/2006/relationships/image" Target="../media/image110.png"/><Relationship Id="rId17" Type="http://schemas.openxmlformats.org/officeDocument/2006/relationships/image" Target="../media/image119.png"/><Relationship Id="rId16" Type="http://schemas.openxmlformats.org/officeDocument/2006/relationships/image" Target="../media/image113.png"/><Relationship Id="rId19" Type="http://schemas.openxmlformats.org/officeDocument/2006/relationships/image" Target="../media/image120.png"/><Relationship Id="rId18" Type="http://schemas.openxmlformats.org/officeDocument/2006/relationships/image" Target="../media/image11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0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3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comments" Target="../comments/comment1.xml"/><Relationship Id="rId4" Type="http://schemas.openxmlformats.org/officeDocument/2006/relationships/image" Target="../media/image14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28.png"/><Relationship Id="rId4" Type="http://schemas.openxmlformats.org/officeDocument/2006/relationships/image" Target="../media/image1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23.png"/><Relationship Id="rId9"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24.png"/><Relationship Id="rId8"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3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33.png"/><Relationship Id="rId4" Type="http://schemas.openxmlformats.org/officeDocument/2006/relationships/image" Target="../media/image135.png"/><Relationship Id="rId9" Type="http://schemas.openxmlformats.org/officeDocument/2006/relationships/hyperlink" Target="https://join.slack.com/t/rapids-goai/shared_invite/zt-goyqj8pe-MHHggTGmZwiss2qv3KO33g" TargetMode="External"/><Relationship Id="rId5" Type="http://schemas.openxmlformats.org/officeDocument/2006/relationships/image" Target="../media/image139.png"/><Relationship Id="rId6" Type="http://schemas.openxmlformats.org/officeDocument/2006/relationships/image" Target="../media/image137.png"/><Relationship Id="rId7" Type="http://schemas.openxmlformats.org/officeDocument/2006/relationships/hyperlink" Target="https://groups.google.com/forum/#!forum/rapidsai" TargetMode="External"/><Relationship Id="rId8" Type="http://schemas.openxmlformats.org/officeDocument/2006/relationships/hyperlink" Target="https://hub.docker.com/r/rapidsai/rapidsai" TargetMode="External"/><Relationship Id="rId10" Type="http://schemas.openxmlformats.org/officeDocument/2006/relationships/hyperlink" Target="https://stackoverflow.com/tags/rapids"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34.png"/><Relationship Id="rId4" Type="http://schemas.openxmlformats.org/officeDocument/2006/relationships/image" Target="../media/image142.png"/><Relationship Id="rId5" Type="http://schemas.openxmlformats.org/officeDocument/2006/relationships/image" Target="../media/image145.png"/><Relationship Id="rId6" Type="http://schemas.openxmlformats.org/officeDocument/2006/relationships/image" Target="../media/image141.png"/><Relationship Id="rId7" Type="http://schemas.openxmlformats.org/officeDocument/2006/relationships/image" Target="../media/image14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38.png"/><Relationship Id="rId4" Type="http://schemas.openxmlformats.org/officeDocument/2006/relationships/hyperlink" Target="https://docs.rapids.ai/notices" TargetMode="External"/><Relationship Id="rId5" Type="http://schemas.openxmlformats.org/officeDocument/2006/relationships/hyperlink" Target="https://docs.rapids.ai/notices"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hyperlink" Target="https://rapids.ai/start.html" TargetMode="External"/><Relationship Id="rId4" Type="http://schemas.openxmlformats.org/officeDocument/2006/relationships/hyperlink" Target="https://colab.research.google.com/drive/1XTKHiIcvyL5nuldx0HSL_dUa8yopzy_Y#forceEdit=true&amp;offline=true&amp;sandboxMode=true" TargetMode="External"/><Relationship Id="rId9" Type="http://schemas.openxmlformats.org/officeDocument/2006/relationships/hyperlink" Target="https://github.com/rapidsai/notebooks-extended#intermediate-notebooks" TargetMode="External"/><Relationship Id="rId5" Type="http://schemas.openxmlformats.org/officeDocument/2006/relationships/hyperlink" Target="https://www.youtube.com/channel/UCsoi4wfweA3I5FsPgyQnnqw?view_as=subscriber" TargetMode="External"/><Relationship Id="rId6" Type="http://schemas.openxmlformats.org/officeDocument/2006/relationships/hyperlink" Target="https://medium.com/rapids-ai" TargetMode="External"/><Relationship Id="rId7" Type="http://schemas.openxmlformats.org/officeDocument/2006/relationships/hyperlink" Target="https://github.com/rapidsai" TargetMode="External"/><Relationship Id="rId8" Type="http://schemas.openxmlformats.org/officeDocument/2006/relationships/hyperlink" Target="https://github.com/rapidsai/notebooks-extended#getting-started-notebooks" TargetMode="External"/><Relationship Id="rId11" Type="http://schemas.openxmlformats.org/officeDocument/2006/relationships/hyperlink" Target="https://github.com/rapidsai/rapidsai-staging/issues/RAPIDSai@googlegroups.com" TargetMode="External"/><Relationship Id="rId10" Type="http://schemas.openxmlformats.org/officeDocument/2006/relationships/hyperlink" Target="https://join.slack.com/t/rapids-goai/shared_invite/enQtMjE0Njg5NDQ1MDQxLTViZWFiYTY5MDA4NWY3OWViODg0YWM1MGQ1NzgzNTQwOWI1YjE3NGFlOTVhYjQzYWQ4YjI4NzljYzhiOGZmMGM" TargetMode="External"/><Relationship Id="rId13" Type="http://schemas.openxmlformats.org/officeDocument/2006/relationships/hyperlink" Target="https://stackoverflow.com/tags/rapids" TargetMode="External"/><Relationship Id="rId12" Type="http://schemas.openxmlformats.org/officeDocument/2006/relationships/hyperlink" Target="https://twitter.com/rapidsai"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hyperlink" Target="https://rapids.ai/start.html" TargetMode="External"/><Relationship Id="rId4" Type="http://schemas.openxmlformats.org/officeDocument/2006/relationships/image" Target="../media/image16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hyperlink" Target="https://docs.rapids.ai/" TargetMode="External"/><Relationship Id="rId4" Type="http://schemas.openxmlformats.org/officeDocument/2006/relationships/image" Target="../media/image144.png"/><Relationship Id="rId5" Type="http://schemas.openxmlformats.org/officeDocument/2006/relationships/image" Target="../media/image14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44.png"/><Relationship Id="rId4" Type="http://schemas.openxmlformats.org/officeDocument/2006/relationships/hyperlink" Target="https://docs.rapids.ai/"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65.png"/><Relationship Id="rId4" Type="http://schemas.openxmlformats.org/officeDocument/2006/relationships/image" Target="../media/image148.png"/><Relationship Id="rId5" Type="http://schemas.openxmlformats.org/officeDocument/2006/relationships/hyperlink" Target="https://github.com/rapidsai" TargetMode="External"/><Relationship Id="rId6" Type="http://schemas.openxmlformats.org/officeDocument/2006/relationships/hyperlink" Target="https://medium.com/rapids-ai"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idx="1" type="subTitle"/>
          </p:nvPr>
        </p:nvSpPr>
        <p:spPr>
          <a:xfrm>
            <a:off x="1205562" y="8885844"/>
            <a:ext cx="15876876" cy="424732"/>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SzPts val="2000"/>
              <a:buFont typeface="Trebuchet MS"/>
              <a:buNone/>
            </a:pPr>
            <a:r>
              <a:rPr lang="en-US"/>
              <a:t>Joshua Patterson – Senior Director, RAPIDS Engineering</a:t>
            </a:r>
            <a:endParaRPr/>
          </a:p>
          <a:p>
            <a:pPr indent="0" lvl="0" marL="0" rtl="0" algn="r">
              <a:lnSpc>
                <a:spcPct val="90000"/>
              </a:lnSpc>
              <a:spcBef>
                <a:spcPts val="0"/>
              </a:spcBef>
              <a:spcAft>
                <a:spcPts val="0"/>
              </a:spcAft>
              <a:buSzPts val="2000"/>
              <a:buFont typeface="Trebuchet MS"/>
              <a:buNone/>
            </a:pPr>
            <a:r>
              <a:t/>
            </a:r>
            <a:endParaRPr/>
          </a:p>
        </p:txBody>
      </p:sp>
      <p:sp>
        <p:nvSpPr>
          <p:cNvPr id="80" name="Google Shape;80;p17"/>
          <p:cNvSpPr txBox="1"/>
          <p:nvPr>
            <p:ph type="title"/>
          </p:nvPr>
        </p:nvSpPr>
        <p:spPr>
          <a:xfrm>
            <a:off x="1934869" y="3049686"/>
            <a:ext cx="14418262" cy="1638092"/>
          </a:xfrm>
          <a:prstGeom prst="rect">
            <a:avLst/>
          </a:prstGeom>
          <a:noFill/>
          <a:ln>
            <a:noFill/>
          </a:ln>
        </p:spPr>
        <p:txBody>
          <a:bodyPr anchorCtr="0" anchor="t" bIns="76150" lIns="152375" spcFirstLastPara="1" rIns="152375" wrap="square" tIns="76150">
            <a:noAutofit/>
          </a:bodyPr>
          <a:lstStyle/>
          <a:p>
            <a:pPr indent="0" lvl="0" marL="0" rtl="0" algn="ctr">
              <a:lnSpc>
                <a:spcPct val="90000"/>
              </a:lnSpc>
              <a:spcBef>
                <a:spcPts val="0"/>
              </a:spcBef>
              <a:spcAft>
                <a:spcPts val="0"/>
              </a:spcAft>
              <a:buNone/>
            </a:pPr>
            <a:r>
              <a:rPr lang="en-US"/>
              <a:t>The Platform Inside and Out</a:t>
            </a:r>
            <a:endParaRPr/>
          </a:p>
          <a:p>
            <a:pPr indent="0" lvl="0" marL="0" rtl="0" algn="ctr">
              <a:lnSpc>
                <a:spcPct val="90000"/>
              </a:lnSpc>
              <a:spcBef>
                <a:spcPts val="0"/>
              </a:spcBef>
              <a:spcAft>
                <a:spcPts val="0"/>
              </a:spcAft>
              <a:buNone/>
            </a:pPr>
            <a:r>
              <a:rPr lang="en-US"/>
              <a:t>Release 0.15</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p26"/>
          <p:cNvPicPr preferRelativeResize="0"/>
          <p:nvPr/>
        </p:nvPicPr>
        <p:blipFill rotWithShape="1">
          <a:blip r:embed="rId3">
            <a:alphaModFix/>
          </a:blip>
          <a:srcRect b="0" l="0" r="0" t="0"/>
          <a:stretch/>
        </p:blipFill>
        <p:spPr>
          <a:xfrm>
            <a:off x="10979467" y="4059185"/>
            <a:ext cx="3861949" cy="3810714"/>
          </a:xfrm>
          <a:prstGeom prst="rect">
            <a:avLst/>
          </a:prstGeom>
          <a:noFill/>
          <a:ln>
            <a:noFill/>
          </a:ln>
          <a:effectLst>
            <a:outerShdw blurRad="57150" rotWithShape="0" algn="bl" dir="5400000" dist="19050">
              <a:srgbClr val="000000">
                <a:alpha val="49803"/>
              </a:srgbClr>
            </a:outerShdw>
          </a:effectLst>
        </p:spPr>
      </p:pic>
      <p:pic>
        <p:nvPicPr>
          <p:cNvPr id="665" name="Google Shape;665;p26"/>
          <p:cNvPicPr preferRelativeResize="0"/>
          <p:nvPr/>
        </p:nvPicPr>
        <p:blipFill rotWithShape="1">
          <a:blip r:embed="rId4">
            <a:alphaModFix/>
          </a:blip>
          <a:srcRect b="0" l="0" r="0" t="0"/>
          <a:stretch/>
        </p:blipFill>
        <p:spPr>
          <a:xfrm>
            <a:off x="3926170" y="4059185"/>
            <a:ext cx="2757275" cy="3810714"/>
          </a:xfrm>
          <a:prstGeom prst="rect">
            <a:avLst/>
          </a:prstGeom>
          <a:noFill/>
          <a:ln>
            <a:noFill/>
          </a:ln>
          <a:effectLst>
            <a:outerShdw blurRad="57150" rotWithShape="0" algn="bl" dir="5400000" dist="19050">
              <a:srgbClr val="000000">
                <a:alpha val="49803"/>
              </a:srgbClr>
            </a:outerShdw>
          </a:effectLst>
        </p:spPr>
      </p:pic>
      <p:pic>
        <p:nvPicPr>
          <p:cNvPr id="666" name="Google Shape;666;p26"/>
          <p:cNvPicPr preferRelativeResize="0"/>
          <p:nvPr/>
        </p:nvPicPr>
        <p:blipFill rotWithShape="1">
          <a:blip r:embed="rId5">
            <a:alphaModFix/>
          </a:blip>
          <a:srcRect b="0" l="0" r="0" t="0"/>
          <a:stretch/>
        </p:blipFill>
        <p:spPr>
          <a:xfrm>
            <a:off x="6597499" y="3371103"/>
            <a:ext cx="4799830" cy="5411562"/>
          </a:xfrm>
          <a:prstGeom prst="rect">
            <a:avLst/>
          </a:prstGeom>
          <a:noFill/>
          <a:ln>
            <a:noFill/>
          </a:ln>
          <a:effectLst>
            <a:outerShdw blurRad="57150" rotWithShape="0" algn="bl" dir="5400000" dist="19050">
              <a:srgbClr val="000000">
                <a:alpha val="49803"/>
              </a:srgbClr>
            </a:outerShdw>
          </a:effectLst>
        </p:spPr>
      </p:pic>
      <p:pic>
        <p:nvPicPr>
          <p:cNvPr id="667" name="Google Shape;667;p26"/>
          <p:cNvPicPr preferRelativeResize="0"/>
          <p:nvPr/>
        </p:nvPicPr>
        <p:blipFill rotWithShape="1">
          <a:blip r:embed="rId6">
            <a:alphaModFix/>
          </a:blip>
          <a:srcRect b="0" l="0" r="0" t="0"/>
          <a:stretch/>
        </p:blipFill>
        <p:spPr>
          <a:xfrm>
            <a:off x="8555574" y="9057956"/>
            <a:ext cx="883680" cy="341303"/>
          </a:xfrm>
          <a:prstGeom prst="rect">
            <a:avLst/>
          </a:prstGeom>
          <a:noFill/>
          <a:ln>
            <a:noFill/>
          </a:ln>
        </p:spPr>
      </p:pic>
      <p:sp>
        <p:nvSpPr>
          <p:cNvPr id="668" name="Google Shape;668;p26"/>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Speed, UX, and Iteration</a:t>
            </a:r>
            <a:endParaRPr/>
          </a:p>
        </p:txBody>
      </p:sp>
      <p:sp>
        <p:nvSpPr>
          <p:cNvPr id="669" name="Google Shape;669;p26"/>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The Way to Win at Data Science</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5" name="Shape 2095"/>
        <p:cNvGrpSpPr/>
        <p:nvPr/>
      </p:nvGrpSpPr>
      <p:grpSpPr>
        <a:xfrm>
          <a:off x="0" y="0"/>
          <a:ext cx="0" cy="0"/>
          <a:chOff x="0" y="0"/>
          <a:chExt cx="0" cy="0"/>
        </a:xfrm>
      </p:grpSpPr>
      <p:pic>
        <p:nvPicPr>
          <p:cNvPr id="2096" name="Google Shape;2096;p116"/>
          <p:cNvPicPr preferRelativeResize="0"/>
          <p:nvPr/>
        </p:nvPicPr>
        <p:blipFill rotWithShape="1">
          <a:blip r:embed="rId3">
            <a:alphaModFix/>
          </a:blip>
          <a:srcRect b="0" l="0" r="0" t="0"/>
          <a:stretch/>
        </p:blipFill>
        <p:spPr>
          <a:xfrm>
            <a:off x="3570868" y="2997496"/>
            <a:ext cx="11165549" cy="5885247"/>
          </a:xfrm>
          <a:prstGeom prst="rect">
            <a:avLst/>
          </a:prstGeom>
          <a:noFill/>
          <a:ln cap="flat" cmpd="sng" w="9525">
            <a:solidFill>
              <a:srgbClr val="B3B3B3"/>
            </a:solidFill>
            <a:prstDash val="solid"/>
            <a:round/>
            <a:headEnd len="sm" w="sm" type="none"/>
            <a:tailEnd len="sm" w="sm" type="none"/>
          </a:ln>
        </p:spPr>
      </p:pic>
      <p:sp>
        <p:nvSpPr>
          <p:cNvPr id="2097" name="Google Shape;2097;p116"/>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Explore: RAPIDS Github</a:t>
            </a:r>
            <a:endParaRPr/>
          </a:p>
        </p:txBody>
      </p:sp>
      <p:sp>
        <p:nvSpPr>
          <p:cNvPr id="2098" name="Google Shape;2098;p116"/>
          <p:cNvSpPr txBox="1"/>
          <p:nvPr/>
        </p:nvSpPr>
        <p:spPr>
          <a:xfrm>
            <a:off x="3507342" y="8979699"/>
            <a:ext cx="11273316" cy="6925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sng" cap="none" strike="noStrike">
                <a:solidFill>
                  <a:schemeClr val="accent4"/>
                </a:solidFill>
                <a:latin typeface="Trebuchet MS"/>
                <a:ea typeface="Trebuchet MS"/>
                <a:cs typeface="Trebuchet MS"/>
                <a:sym typeface="Trebuchet MS"/>
                <a:hlinkClick r:id="rId4">
                  <a:extLst>
                    <a:ext uri="{A12FA001-AC4F-418D-AE19-62706E023703}">
                      <ahyp:hlinkClr val="tx"/>
                    </a:ext>
                  </a:extLst>
                </a:hlinkClick>
              </a:rPr>
              <a:t>https://github.com/rapidsai </a:t>
            </a:r>
            <a:endParaRPr b="0" i="0" sz="1600" u="none" cap="none" strike="noStrike">
              <a:solidFill>
                <a:schemeClr val="accent4"/>
              </a:solidFill>
              <a:latin typeface="Trebuchet MS"/>
              <a:ea typeface="Trebuchet MS"/>
              <a:cs typeface="Trebuchet MS"/>
              <a:sym typeface="Trebuchet M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2" name="Shape 2102"/>
        <p:cNvGrpSpPr/>
        <p:nvPr/>
      </p:nvGrpSpPr>
      <p:grpSpPr>
        <a:xfrm>
          <a:off x="0" y="0"/>
          <a:ext cx="0" cy="0"/>
          <a:chOff x="0" y="0"/>
          <a:chExt cx="0" cy="0"/>
        </a:xfrm>
      </p:grpSpPr>
      <p:grpSp>
        <p:nvGrpSpPr>
          <p:cNvPr id="2103" name="Google Shape;2103;p117"/>
          <p:cNvGrpSpPr/>
          <p:nvPr/>
        </p:nvGrpSpPr>
        <p:grpSpPr>
          <a:xfrm>
            <a:off x="9638598" y="4156637"/>
            <a:ext cx="6826342" cy="3615625"/>
            <a:chOff x="9638598" y="4156637"/>
            <a:chExt cx="6826342" cy="3615625"/>
          </a:xfrm>
        </p:grpSpPr>
        <p:pic>
          <p:nvPicPr>
            <p:cNvPr id="2104" name="Google Shape;2104;p117"/>
            <p:cNvPicPr preferRelativeResize="0"/>
            <p:nvPr/>
          </p:nvPicPr>
          <p:blipFill rotWithShape="1">
            <a:blip r:embed="rId3">
              <a:alphaModFix/>
            </a:blip>
            <a:srcRect b="0" l="0" r="11359" t="1468"/>
            <a:stretch/>
          </p:blipFill>
          <p:spPr>
            <a:xfrm>
              <a:off x="9638598" y="4156637"/>
              <a:ext cx="6826342" cy="3615625"/>
            </a:xfrm>
            <a:prstGeom prst="rect">
              <a:avLst/>
            </a:prstGeom>
            <a:noFill/>
            <a:ln>
              <a:noFill/>
            </a:ln>
          </p:spPr>
        </p:pic>
        <p:sp>
          <p:nvSpPr>
            <p:cNvPr id="2105" name="Google Shape;2105;p117"/>
            <p:cNvSpPr/>
            <p:nvPr/>
          </p:nvSpPr>
          <p:spPr>
            <a:xfrm>
              <a:off x="11557393" y="5882024"/>
              <a:ext cx="65348" cy="1218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106" name="Google Shape;2106;p117"/>
            <p:cNvSpPr/>
            <p:nvPr/>
          </p:nvSpPr>
          <p:spPr>
            <a:xfrm>
              <a:off x="13408605" y="5882024"/>
              <a:ext cx="65348" cy="1218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107" name="Google Shape;2107;p117"/>
            <p:cNvSpPr/>
            <p:nvPr/>
          </p:nvSpPr>
          <p:spPr>
            <a:xfrm>
              <a:off x="15264298" y="5882024"/>
              <a:ext cx="65348" cy="1218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pic>
        <p:nvPicPr>
          <p:cNvPr id="2108" name="Google Shape;2108;p117"/>
          <p:cNvPicPr preferRelativeResize="0"/>
          <p:nvPr/>
        </p:nvPicPr>
        <p:blipFill rotWithShape="1">
          <a:blip r:embed="rId4">
            <a:alphaModFix/>
          </a:blip>
          <a:srcRect b="0" l="1617" r="1530" t="0"/>
          <a:stretch/>
        </p:blipFill>
        <p:spPr>
          <a:xfrm>
            <a:off x="1580633" y="3543299"/>
            <a:ext cx="6954841" cy="4711617"/>
          </a:xfrm>
          <a:prstGeom prst="rect">
            <a:avLst/>
          </a:prstGeom>
          <a:noFill/>
          <a:ln>
            <a:noFill/>
          </a:ln>
        </p:spPr>
      </p:pic>
      <p:sp>
        <p:nvSpPr>
          <p:cNvPr id="2109" name="Google Shape;2109;p117"/>
          <p:cNvSpPr/>
          <p:nvPr/>
        </p:nvSpPr>
        <p:spPr>
          <a:xfrm>
            <a:off x="9672918" y="5877541"/>
            <a:ext cx="1917503" cy="1630400"/>
          </a:xfrm>
          <a:prstGeom prst="roundRect">
            <a:avLst>
              <a:gd fmla="val 9191" name="adj"/>
            </a:avLst>
          </a:prstGeom>
          <a:noFill/>
          <a:ln cap="flat" cmpd="sng" w="25400">
            <a:solidFill>
              <a:schemeClr val="accent1"/>
            </a:solidFill>
            <a:prstDash val="dash"/>
            <a:round/>
            <a:headEnd len="sm" w="sm" type="none"/>
            <a:tailEnd len="sm" w="sm" type="none"/>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888" u="none" cap="none" strike="noStrike">
              <a:solidFill>
                <a:srgbClr val="000000"/>
              </a:solidFill>
              <a:latin typeface="Arial"/>
              <a:ea typeface="Arial"/>
              <a:cs typeface="Arial"/>
              <a:sym typeface="Arial"/>
            </a:endParaRPr>
          </a:p>
        </p:txBody>
      </p:sp>
      <p:sp>
        <p:nvSpPr>
          <p:cNvPr id="2110" name="Google Shape;2110;p117"/>
          <p:cNvSpPr/>
          <p:nvPr/>
        </p:nvSpPr>
        <p:spPr>
          <a:xfrm>
            <a:off x="1823060" y="4593022"/>
            <a:ext cx="6470708" cy="933494"/>
          </a:xfrm>
          <a:prstGeom prst="roundRect">
            <a:avLst>
              <a:gd fmla="val 9191" name="adj"/>
            </a:avLst>
          </a:prstGeom>
          <a:noFill/>
          <a:ln cap="flat" cmpd="sng" w="25400">
            <a:solidFill>
              <a:schemeClr val="accent1"/>
            </a:solidFill>
            <a:prstDash val="dash"/>
            <a:round/>
            <a:headEnd len="sm" w="sm" type="none"/>
            <a:tailEnd len="sm" w="sm" type="none"/>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888" u="none" cap="none" strike="noStrike">
              <a:solidFill>
                <a:srgbClr val="000000"/>
              </a:solidFill>
              <a:latin typeface="Arial"/>
              <a:ea typeface="Arial"/>
              <a:cs typeface="Arial"/>
              <a:sym typeface="Arial"/>
            </a:endParaRPr>
          </a:p>
        </p:txBody>
      </p:sp>
      <p:sp>
        <p:nvSpPr>
          <p:cNvPr id="2111" name="Google Shape;2111;p117"/>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Explore: Notebooks Contrib</a:t>
            </a:r>
            <a:endParaRPr/>
          </a:p>
        </p:txBody>
      </p:sp>
      <p:sp>
        <p:nvSpPr>
          <p:cNvPr id="2112" name="Google Shape;2112;p117"/>
          <p:cNvSpPr txBox="1"/>
          <p:nvPr>
            <p:ph idx="1" type="body"/>
          </p:nvPr>
        </p:nvSpPr>
        <p:spPr>
          <a:xfrm>
            <a:off x="830580" y="8821027"/>
            <a:ext cx="16581120" cy="77490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2400"/>
              <a:buFont typeface="Trebuchet MS"/>
              <a:buNone/>
            </a:pPr>
            <a:r>
              <a:rPr lang="en-US"/>
              <a:t>Notebooks Contrib Repo has tutorials and examples, and various E2E demos.  </a:t>
            </a:r>
            <a:br>
              <a:rPr lang="en-US"/>
            </a:br>
            <a:r>
              <a:rPr lang="en-US"/>
              <a:t>RAPIDS Youtube channel has explanations, code walkthroughs and use cases.</a:t>
            </a:r>
            <a:endParaRPr/>
          </a:p>
        </p:txBody>
      </p:sp>
      <p:sp>
        <p:nvSpPr>
          <p:cNvPr id="2113" name="Google Shape;2113;p117"/>
          <p:cNvSpPr/>
          <p:nvPr/>
        </p:nvSpPr>
        <p:spPr>
          <a:xfrm>
            <a:off x="1470992" y="3360708"/>
            <a:ext cx="7275444" cy="5088448"/>
          </a:xfrm>
          <a:prstGeom prst="rect">
            <a:avLst/>
          </a:prstGeom>
          <a:noFill/>
          <a:ln cap="flat" cmpd="sng" w="127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114" name="Google Shape;2114;p117"/>
          <p:cNvSpPr/>
          <p:nvPr/>
        </p:nvSpPr>
        <p:spPr>
          <a:xfrm>
            <a:off x="9425941" y="3360708"/>
            <a:ext cx="7275444" cy="5088448"/>
          </a:xfrm>
          <a:prstGeom prst="rect">
            <a:avLst/>
          </a:prstGeom>
          <a:noFill/>
          <a:ln cap="flat" cmpd="sng" w="127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115" name="Google Shape;2115;p117"/>
          <p:cNvSpPr/>
          <p:nvPr/>
        </p:nvSpPr>
        <p:spPr>
          <a:xfrm>
            <a:off x="13443284" y="5877540"/>
            <a:ext cx="1852863" cy="1630399"/>
          </a:xfrm>
          <a:prstGeom prst="roundRect">
            <a:avLst>
              <a:gd fmla="val 9191" name="adj"/>
            </a:avLst>
          </a:prstGeom>
          <a:noFill/>
          <a:ln cap="flat" cmpd="sng" w="25400">
            <a:solidFill>
              <a:schemeClr val="accent1"/>
            </a:solidFill>
            <a:prstDash val="dash"/>
            <a:round/>
            <a:headEnd len="sm" w="sm" type="none"/>
            <a:tailEnd len="sm" w="sm" type="none"/>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888"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pic>
        <p:nvPicPr>
          <p:cNvPr id="2121" name="Google Shape;2121;p118"/>
          <p:cNvPicPr preferRelativeResize="0"/>
          <p:nvPr/>
        </p:nvPicPr>
        <p:blipFill rotWithShape="1">
          <a:blip r:embed="rId3">
            <a:alphaModFix/>
          </a:blip>
          <a:srcRect b="0" l="0" r="0" t="0"/>
          <a:stretch/>
        </p:blipFill>
        <p:spPr>
          <a:xfrm>
            <a:off x="10851793" y="3761337"/>
            <a:ext cx="1718678" cy="1718678"/>
          </a:xfrm>
          <a:prstGeom prst="rect">
            <a:avLst/>
          </a:prstGeom>
          <a:noFill/>
          <a:ln>
            <a:noFill/>
          </a:ln>
        </p:spPr>
      </p:pic>
      <p:pic>
        <p:nvPicPr>
          <p:cNvPr id="2122" name="Google Shape;2122;p118"/>
          <p:cNvPicPr preferRelativeResize="0"/>
          <p:nvPr/>
        </p:nvPicPr>
        <p:blipFill rotWithShape="1">
          <a:blip r:embed="rId4">
            <a:alphaModFix/>
          </a:blip>
          <a:srcRect b="0" l="0" r="0" t="0"/>
          <a:stretch/>
        </p:blipFill>
        <p:spPr>
          <a:xfrm>
            <a:off x="14496766" y="3406076"/>
            <a:ext cx="2404522" cy="2404522"/>
          </a:xfrm>
          <a:prstGeom prst="rect">
            <a:avLst/>
          </a:prstGeom>
          <a:noFill/>
          <a:ln>
            <a:noFill/>
          </a:ln>
        </p:spPr>
      </p:pic>
      <p:pic>
        <p:nvPicPr>
          <p:cNvPr id="2123" name="Google Shape;2123;p118"/>
          <p:cNvPicPr preferRelativeResize="0"/>
          <p:nvPr/>
        </p:nvPicPr>
        <p:blipFill rotWithShape="1">
          <a:blip r:embed="rId5">
            <a:alphaModFix/>
          </a:blip>
          <a:srcRect b="0" l="0" r="0" t="0"/>
          <a:stretch/>
        </p:blipFill>
        <p:spPr>
          <a:xfrm>
            <a:off x="6419650" y="3822639"/>
            <a:ext cx="1804256" cy="1804256"/>
          </a:xfrm>
          <a:prstGeom prst="rect">
            <a:avLst/>
          </a:prstGeom>
          <a:noFill/>
          <a:ln>
            <a:noFill/>
          </a:ln>
        </p:spPr>
      </p:pic>
      <p:pic>
        <p:nvPicPr>
          <p:cNvPr id="2124" name="Google Shape;2124;p118"/>
          <p:cNvPicPr preferRelativeResize="0"/>
          <p:nvPr/>
        </p:nvPicPr>
        <p:blipFill rotWithShape="1">
          <a:blip r:embed="rId6">
            <a:alphaModFix/>
          </a:blip>
          <a:srcRect b="0" l="0" r="0" t="0"/>
          <a:stretch/>
        </p:blipFill>
        <p:spPr>
          <a:xfrm>
            <a:off x="1924774" y="3821191"/>
            <a:ext cx="1830528" cy="1805598"/>
          </a:xfrm>
          <a:prstGeom prst="rect">
            <a:avLst/>
          </a:prstGeom>
          <a:noFill/>
          <a:ln>
            <a:noFill/>
          </a:ln>
        </p:spPr>
      </p:pic>
      <p:sp>
        <p:nvSpPr>
          <p:cNvPr id="2125" name="Google Shape;2125;p118"/>
          <p:cNvSpPr txBox="1"/>
          <p:nvPr/>
        </p:nvSpPr>
        <p:spPr>
          <a:xfrm>
            <a:off x="123446" y="6838515"/>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GITHUB</a:t>
            </a:r>
            <a:endParaRPr/>
          </a:p>
        </p:txBody>
      </p:sp>
      <p:sp>
        <p:nvSpPr>
          <p:cNvPr id="2126" name="Google Shape;2126;p118"/>
          <p:cNvSpPr txBox="1"/>
          <p:nvPr/>
        </p:nvSpPr>
        <p:spPr>
          <a:xfrm>
            <a:off x="12972567" y="6838514"/>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DOCKER</a:t>
            </a:r>
            <a:endParaRPr/>
          </a:p>
        </p:txBody>
      </p:sp>
      <p:sp>
        <p:nvSpPr>
          <p:cNvPr id="2127" name="Google Shape;2127;p118"/>
          <p:cNvSpPr/>
          <p:nvPr/>
        </p:nvSpPr>
        <p:spPr>
          <a:xfrm>
            <a:off x="570289" y="7438404"/>
            <a:ext cx="4539705"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cap="none" strike="noStrike">
                <a:solidFill>
                  <a:schemeClr val="accent4"/>
                </a:solidFill>
                <a:uFill>
                  <a:noFill/>
                </a:uFill>
                <a:latin typeface="Trebuchet MS"/>
                <a:ea typeface="Trebuchet MS"/>
                <a:cs typeface="Trebuchet MS"/>
                <a:sym typeface="Trebuchet MS"/>
                <a:hlinkClick r:id="rId7">
                  <a:extLst>
                    <a:ext uri="{A12FA001-AC4F-418D-AE19-62706E023703}">
                      <ahyp:hlinkClr val="tx"/>
                    </a:ext>
                  </a:extLst>
                </a:hlinkClick>
              </a:rPr>
              <a:t>https://github.com/rapidsai</a:t>
            </a:r>
            <a:endParaRPr b="0" i="0" sz="1800" cap="none" strike="noStrike">
              <a:solidFill>
                <a:schemeClr val="accent4"/>
              </a:solidFill>
              <a:latin typeface="Trebuchet MS"/>
              <a:ea typeface="Trebuchet MS"/>
              <a:cs typeface="Trebuchet MS"/>
              <a:sym typeface="Trebuchet MS"/>
            </a:endParaRPr>
          </a:p>
        </p:txBody>
      </p:sp>
      <p:sp>
        <p:nvSpPr>
          <p:cNvPr id="2128" name="Google Shape;2128;p118"/>
          <p:cNvSpPr txBox="1"/>
          <p:nvPr/>
        </p:nvSpPr>
        <p:spPr>
          <a:xfrm>
            <a:off x="4670169" y="6838515"/>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ANACONDA</a:t>
            </a:r>
            <a:endParaRPr/>
          </a:p>
        </p:txBody>
      </p:sp>
      <p:sp>
        <p:nvSpPr>
          <p:cNvPr id="2129" name="Google Shape;2129;p118"/>
          <p:cNvSpPr txBox="1"/>
          <p:nvPr/>
        </p:nvSpPr>
        <p:spPr>
          <a:xfrm>
            <a:off x="8965466" y="6838515"/>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NGC</a:t>
            </a:r>
            <a:endParaRPr/>
          </a:p>
        </p:txBody>
      </p:sp>
      <p:sp>
        <p:nvSpPr>
          <p:cNvPr id="2130" name="Google Shape;2130;p118"/>
          <p:cNvSpPr/>
          <p:nvPr/>
        </p:nvSpPr>
        <p:spPr>
          <a:xfrm>
            <a:off x="5117012" y="7438404"/>
            <a:ext cx="4539705"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cap="none" strike="noStrike">
                <a:solidFill>
                  <a:schemeClr val="accent4"/>
                </a:solidFill>
                <a:uFill>
                  <a:noFill/>
                </a:uFill>
                <a:latin typeface="Trebuchet MS"/>
                <a:ea typeface="Trebuchet MS"/>
                <a:cs typeface="Trebuchet MS"/>
                <a:sym typeface="Trebuchet MS"/>
                <a:hlinkClick r:id="rId8">
                  <a:extLst>
                    <a:ext uri="{A12FA001-AC4F-418D-AE19-62706E023703}">
                      <ahyp:hlinkClr val="tx"/>
                    </a:ext>
                  </a:extLst>
                </a:hlinkClick>
              </a:rPr>
              <a:t>https://anaconda.org/rapidsai/</a:t>
            </a:r>
            <a:endParaRPr b="0" i="0" sz="1800" cap="none" strike="noStrike">
              <a:solidFill>
                <a:schemeClr val="accent4"/>
              </a:solidFill>
              <a:latin typeface="Trebuchet MS"/>
              <a:ea typeface="Trebuchet MS"/>
              <a:cs typeface="Trebuchet MS"/>
              <a:sym typeface="Trebuchet MS"/>
            </a:endParaRPr>
          </a:p>
        </p:txBody>
      </p:sp>
      <p:sp>
        <p:nvSpPr>
          <p:cNvPr id="2131" name="Google Shape;2131;p118"/>
          <p:cNvSpPr/>
          <p:nvPr/>
        </p:nvSpPr>
        <p:spPr>
          <a:xfrm>
            <a:off x="9773264" y="7438404"/>
            <a:ext cx="3817795"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cap="none" strike="noStrike">
                <a:solidFill>
                  <a:schemeClr val="accent4"/>
                </a:solidFill>
                <a:uFill>
                  <a:noFill/>
                </a:uFill>
                <a:latin typeface="Trebuchet MS"/>
                <a:ea typeface="Trebuchet MS"/>
                <a:cs typeface="Trebuchet MS"/>
                <a:sym typeface="Trebuchet MS"/>
                <a:hlinkClick r:id="rId9">
                  <a:extLst>
                    <a:ext uri="{A12FA001-AC4F-418D-AE19-62706E023703}">
                      <ahyp:hlinkClr val="tx"/>
                    </a:ext>
                  </a:extLst>
                </a:hlinkClick>
              </a:rPr>
              <a:t>https://ngc.nvidia.com/registry/nvidia-rapidsai-rapidsai</a:t>
            </a:r>
            <a:endParaRPr b="0" i="0" sz="1800" cap="none" strike="noStrike">
              <a:solidFill>
                <a:schemeClr val="accent4"/>
              </a:solidFill>
              <a:latin typeface="Trebuchet MS"/>
              <a:ea typeface="Trebuchet MS"/>
              <a:cs typeface="Trebuchet MS"/>
              <a:sym typeface="Trebuchet MS"/>
            </a:endParaRPr>
          </a:p>
        </p:txBody>
      </p:sp>
      <p:sp>
        <p:nvSpPr>
          <p:cNvPr id="2132" name="Google Shape;2132;p118"/>
          <p:cNvSpPr/>
          <p:nvPr/>
        </p:nvSpPr>
        <p:spPr>
          <a:xfrm>
            <a:off x="14094059" y="7438404"/>
            <a:ext cx="3190406"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cap="none" strike="noStrike">
                <a:solidFill>
                  <a:schemeClr val="accent4"/>
                </a:solidFill>
                <a:uFill>
                  <a:noFill/>
                </a:uFill>
                <a:latin typeface="Trebuchet MS"/>
                <a:ea typeface="Trebuchet MS"/>
                <a:cs typeface="Trebuchet MS"/>
                <a:sym typeface="Trebuchet MS"/>
                <a:hlinkClick r:id="rId10">
                  <a:extLst>
                    <a:ext uri="{A12FA001-AC4F-418D-AE19-62706E023703}">
                      <ahyp:hlinkClr val="tx"/>
                    </a:ext>
                  </a:extLst>
                </a:hlinkClick>
              </a:rPr>
              <a:t>https://hub.docker.com/r/rapidsai/rapidsai/</a:t>
            </a:r>
            <a:endParaRPr b="0" i="0" sz="1800" cap="none" strike="noStrike">
              <a:solidFill>
                <a:schemeClr val="accent4"/>
              </a:solidFill>
              <a:latin typeface="Trebuchet MS"/>
              <a:ea typeface="Trebuchet MS"/>
              <a:cs typeface="Trebuchet MS"/>
              <a:sym typeface="Trebuchet MS"/>
            </a:endParaRPr>
          </a:p>
        </p:txBody>
      </p:sp>
      <p:sp>
        <p:nvSpPr>
          <p:cNvPr id="2133" name="Google Shape;2133;p118"/>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2134" name="Google Shape;2134;p118"/>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How Do I Get the Software?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pic>
        <p:nvPicPr>
          <p:cNvPr id="2139" name="Google Shape;2139;p119"/>
          <p:cNvPicPr preferRelativeResize="0"/>
          <p:nvPr/>
        </p:nvPicPr>
        <p:blipFill rotWithShape="1">
          <a:blip r:embed="rId3">
            <a:alphaModFix/>
          </a:blip>
          <a:srcRect b="0" l="0" r="0" t="0"/>
          <a:stretch/>
        </p:blipFill>
        <p:spPr>
          <a:xfrm>
            <a:off x="9409913" y="6402917"/>
            <a:ext cx="3319658" cy="847196"/>
          </a:xfrm>
          <a:prstGeom prst="rect">
            <a:avLst/>
          </a:prstGeom>
          <a:noFill/>
          <a:ln>
            <a:noFill/>
          </a:ln>
        </p:spPr>
      </p:pic>
      <p:pic>
        <p:nvPicPr>
          <p:cNvPr id="2140" name="Google Shape;2140;p119"/>
          <p:cNvPicPr preferRelativeResize="0"/>
          <p:nvPr/>
        </p:nvPicPr>
        <p:blipFill rotWithShape="1">
          <a:blip r:embed="rId4">
            <a:alphaModFix/>
          </a:blip>
          <a:srcRect b="0" l="0" r="0" t="0"/>
          <a:stretch/>
        </p:blipFill>
        <p:spPr>
          <a:xfrm>
            <a:off x="6736621" y="4254476"/>
            <a:ext cx="1677396" cy="484774"/>
          </a:xfrm>
          <a:prstGeom prst="rect">
            <a:avLst/>
          </a:prstGeom>
          <a:noFill/>
          <a:ln>
            <a:noFill/>
          </a:ln>
        </p:spPr>
      </p:pic>
      <p:pic>
        <p:nvPicPr>
          <p:cNvPr id="2141" name="Google Shape;2141;p119"/>
          <p:cNvPicPr preferRelativeResize="0"/>
          <p:nvPr/>
        </p:nvPicPr>
        <p:blipFill rotWithShape="1">
          <a:blip r:embed="rId5">
            <a:alphaModFix/>
          </a:blip>
          <a:srcRect b="0" l="0" r="0" t="0"/>
          <a:stretch/>
        </p:blipFill>
        <p:spPr>
          <a:xfrm>
            <a:off x="13454584" y="5836647"/>
            <a:ext cx="1266335" cy="1266344"/>
          </a:xfrm>
          <a:prstGeom prst="rect">
            <a:avLst/>
          </a:prstGeom>
          <a:noFill/>
          <a:ln>
            <a:noFill/>
          </a:ln>
        </p:spPr>
      </p:pic>
      <p:sp>
        <p:nvSpPr>
          <p:cNvPr id="2142" name="Google Shape;2142;p119"/>
          <p:cNvSpPr txBox="1"/>
          <p:nvPr/>
        </p:nvSpPr>
        <p:spPr>
          <a:xfrm>
            <a:off x="3396978" y="8356012"/>
            <a:ext cx="11494043" cy="1795500"/>
          </a:xfrm>
          <a:prstGeom prst="rect">
            <a:avLst/>
          </a:prstGeom>
          <a:no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Integration with major cloud providers | Both containers and cloud specific machine instances  Support for Enterprise and HPC Orchestration Layers</a:t>
            </a:r>
            <a:endParaRPr b="0" i="0" sz="2000" u="none" cap="none" strike="noStrike">
              <a:solidFill>
                <a:schemeClr val="accent4"/>
              </a:solidFill>
              <a:latin typeface="Trebuchet MS"/>
              <a:ea typeface="Trebuchet MS"/>
              <a:cs typeface="Trebuchet MS"/>
              <a:sym typeface="Trebuchet MS"/>
            </a:endParaRPr>
          </a:p>
          <a:p>
            <a:pPr indent="-306923" lvl="1" marL="1238275" marR="0" rtl="0" algn="l">
              <a:lnSpc>
                <a:spcPct val="100000"/>
              </a:lnSpc>
              <a:spcBef>
                <a:spcPts val="0"/>
              </a:spcBef>
              <a:spcAft>
                <a:spcPts val="0"/>
              </a:spcAft>
              <a:buNone/>
            </a:pPr>
            <a:r>
              <a:t/>
            </a:r>
            <a:endParaRPr b="0" i="0" sz="2000" u="none" cap="none" strike="noStrike">
              <a:solidFill>
                <a:schemeClr val="accent4"/>
              </a:solidFill>
              <a:latin typeface="Trebuchet MS"/>
              <a:ea typeface="Trebuchet MS"/>
              <a:cs typeface="Trebuchet MS"/>
              <a:sym typeface="Trebuchet MS"/>
            </a:endParaRPr>
          </a:p>
        </p:txBody>
      </p:sp>
      <p:grpSp>
        <p:nvGrpSpPr>
          <p:cNvPr id="2143" name="Google Shape;2143;p119"/>
          <p:cNvGrpSpPr/>
          <p:nvPr/>
        </p:nvGrpSpPr>
        <p:grpSpPr>
          <a:xfrm>
            <a:off x="6472932" y="6379025"/>
            <a:ext cx="2516521" cy="705306"/>
            <a:chOff x="1333174" y="3019940"/>
            <a:chExt cx="2847389" cy="798039"/>
          </a:xfrm>
        </p:grpSpPr>
        <p:pic>
          <p:nvPicPr>
            <p:cNvPr id="2144" name="Google Shape;2144;p119"/>
            <p:cNvPicPr preferRelativeResize="0"/>
            <p:nvPr/>
          </p:nvPicPr>
          <p:blipFill rotWithShape="1">
            <a:blip r:embed="rId6">
              <a:alphaModFix/>
            </a:blip>
            <a:srcRect b="0" l="0" r="0" t="0"/>
            <a:stretch/>
          </p:blipFill>
          <p:spPr>
            <a:xfrm>
              <a:off x="1333174" y="3019940"/>
              <a:ext cx="798011" cy="798039"/>
            </a:xfrm>
            <a:prstGeom prst="rect">
              <a:avLst/>
            </a:prstGeom>
            <a:noFill/>
            <a:ln>
              <a:noFill/>
            </a:ln>
          </p:spPr>
        </p:pic>
        <p:sp>
          <p:nvSpPr>
            <p:cNvPr id="2145" name="Google Shape;2145;p119"/>
            <p:cNvSpPr txBox="1"/>
            <p:nvPr/>
          </p:nvSpPr>
          <p:spPr>
            <a:xfrm>
              <a:off x="2179263" y="3114173"/>
              <a:ext cx="2001300" cy="540300"/>
            </a:xfrm>
            <a:prstGeom prst="rect">
              <a:avLst/>
            </a:prstGeom>
            <a:no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rPr b="1" i="0" lang="en-US" sz="2000" u="none" cap="none" strike="noStrike">
                  <a:solidFill>
                    <a:srgbClr val="4486F7"/>
                  </a:solidFill>
                  <a:latin typeface="Trebuchet MS"/>
                  <a:ea typeface="Trebuchet MS"/>
                  <a:cs typeface="Trebuchet MS"/>
                  <a:sym typeface="Trebuchet MS"/>
                </a:rPr>
                <a:t>Cloud </a:t>
              </a:r>
              <a:br>
                <a:rPr b="1" i="0" lang="en-US" sz="2000" u="none" cap="none" strike="noStrike">
                  <a:solidFill>
                    <a:srgbClr val="4486F7"/>
                  </a:solidFill>
                  <a:latin typeface="Trebuchet MS"/>
                  <a:ea typeface="Trebuchet MS"/>
                  <a:cs typeface="Trebuchet MS"/>
                  <a:sym typeface="Trebuchet MS"/>
                </a:rPr>
              </a:br>
              <a:r>
                <a:rPr b="1" i="0" lang="en-US" sz="2000" u="none" cap="none" strike="noStrike">
                  <a:solidFill>
                    <a:srgbClr val="4486F7"/>
                  </a:solidFill>
                  <a:latin typeface="Trebuchet MS"/>
                  <a:ea typeface="Trebuchet MS"/>
                  <a:cs typeface="Trebuchet MS"/>
                  <a:sym typeface="Trebuchet MS"/>
                </a:rPr>
                <a:t>Dataproc</a:t>
              </a:r>
              <a:endParaRPr b="1" i="0" sz="2000" u="none" cap="none" strike="noStrike">
                <a:solidFill>
                  <a:srgbClr val="4486F7"/>
                </a:solidFill>
                <a:latin typeface="Trebuchet MS"/>
                <a:ea typeface="Trebuchet MS"/>
                <a:cs typeface="Trebuchet MS"/>
                <a:sym typeface="Trebuchet MS"/>
              </a:endParaRPr>
            </a:p>
          </p:txBody>
        </p:sp>
      </p:grpSp>
      <p:grpSp>
        <p:nvGrpSpPr>
          <p:cNvPr id="2146" name="Google Shape;2146;p119"/>
          <p:cNvGrpSpPr/>
          <p:nvPr/>
        </p:nvGrpSpPr>
        <p:grpSpPr>
          <a:xfrm>
            <a:off x="9873985" y="4054620"/>
            <a:ext cx="2807060" cy="718348"/>
            <a:chOff x="8095006" y="3166254"/>
            <a:chExt cx="2644139" cy="676655"/>
          </a:xfrm>
        </p:grpSpPr>
        <p:pic>
          <p:nvPicPr>
            <p:cNvPr id="2147" name="Google Shape;2147;p119"/>
            <p:cNvPicPr preferRelativeResize="0"/>
            <p:nvPr/>
          </p:nvPicPr>
          <p:blipFill rotWithShape="1">
            <a:blip r:embed="rId7">
              <a:alphaModFix/>
            </a:blip>
            <a:srcRect b="0" l="0" r="0" t="0"/>
            <a:stretch/>
          </p:blipFill>
          <p:spPr>
            <a:xfrm>
              <a:off x="8095006" y="3166254"/>
              <a:ext cx="676652" cy="676655"/>
            </a:xfrm>
            <a:prstGeom prst="rect">
              <a:avLst/>
            </a:prstGeom>
            <a:noFill/>
            <a:ln>
              <a:noFill/>
            </a:ln>
          </p:spPr>
        </p:pic>
        <p:sp>
          <p:nvSpPr>
            <p:cNvPr id="2148" name="Google Shape;2148;p119"/>
            <p:cNvSpPr txBox="1"/>
            <p:nvPr/>
          </p:nvSpPr>
          <p:spPr>
            <a:xfrm>
              <a:off x="8771658" y="3299345"/>
              <a:ext cx="1967488" cy="480300"/>
            </a:xfrm>
            <a:prstGeom prst="rect">
              <a:avLst/>
            </a:prstGeom>
            <a:no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rPr b="0" i="0" lang="en-US" sz="2000" u="none" cap="none" strike="noStrike">
                  <a:solidFill>
                    <a:srgbClr val="0082D1"/>
                  </a:solidFill>
                  <a:latin typeface="Trebuchet MS"/>
                  <a:ea typeface="Trebuchet MS"/>
                  <a:cs typeface="Trebuchet MS"/>
                  <a:sym typeface="Trebuchet MS"/>
                </a:rPr>
                <a:t>Azure Machine Learning</a:t>
              </a:r>
              <a:endParaRPr b="0" i="0" sz="2000" u="none" cap="none" strike="noStrike">
                <a:solidFill>
                  <a:srgbClr val="0082D1"/>
                </a:solidFill>
                <a:latin typeface="Trebuchet MS"/>
                <a:ea typeface="Trebuchet MS"/>
                <a:cs typeface="Trebuchet MS"/>
                <a:sym typeface="Trebuchet MS"/>
              </a:endParaRPr>
            </a:p>
          </p:txBody>
        </p:sp>
      </p:grpSp>
      <p:pic>
        <p:nvPicPr>
          <p:cNvPr id="2149" name="Google Shape;2149;p119"/>
          <p:cNvPicPr preferRelativeResize="0"/>
          <p:nvPr/>
        </p:nvPicPr>
        <p:blipFill rotWithShape="1">
          <a:blip r:embed="rId8">
            <a:alphaModFix/>
          </a:blip>
          <a:srcRect b="39787" l="12507" r="12909" t="35866"/>
          <a:stretch/>
        </p:blipFill>
        <p:spPr>
          <a:xfrm>
            <a:off x="13454584" y="4158466"/>
            <a:ext cx="2690772" cy="702550"/>
          </a:xfrm>
          <a:prstGeom prst="rect">
            <a:avLst/>
          </a:prstGeom>
          <a:noFill/>
          <a:ln>
            <a:noFill/>
          </a:ln>
        </p:spPr>
      </p:pic>
      <p:pic>
        <p:nvPicPr>
          <p:cNvPr id="2150" name="Google Shape;2150;p119"/>
          <p:cNvPicPr preferRelativeResize="0"/>
          <p:nvPr/>
        </p:nvPicPr>
        <p:blipFill rotWithShape="1">
          <a:blip r:embed="rId9">
            <a:alphaModFix/>
          </a:blip>
          <a:srcRect b="0" l="0" r="0" t="0"/>
          <a:stretch/>
        </p:blipFill>
        <p:spPr>
          <a:xfrm>
            <a:off x="3127779" y="6306514"/>
            <a:ext cx="1984718" cy="678130"/>
          </a:xfrm>
          <a:prstGeom prst="rect">
            <a:avLst/>
          </a:prstGeom>
          <a:noFill/>
          <a:ln>
            <a:noFill/>
          </a:ln>
        </p:spPr>
      </p:pic>
      <p:pic>
        <p:nvPicPr>
          <p:cNvPr id="2151" name="Google Shape;2151;p119"/>
          <p:cNvPicPr preferRelativeResize="0"/>
          <p:nvPr/>
        </p:nvPicPr>
        <p:blipFill rotWithShape="1">
          <a:blip r:embed="rId10">
            <a:alphaModFix/>
          </a:blip>
          <a:srcRect b="0" l="0" r="0" t="0"/>
          <a:stretch/>
        </p:blipFill>
        <p:spPr>
          <a:xfrm>
            <a:off x="2227086" y="4314908"/>
            <a:ext cx="3131980" cy="622718"/>
          </a:xfrm>
          <a:prstGeom prst="rect">
            <a:avLst/>
          </a:prstGeom>
          <a:noFill/>
          <a:ln>
            <a:noFill/>
          </a:ln>
        </p:spPr>
      </p:pic>
      <p:sp>
        <p:nvSpPr>
          <p:cNvPr id="2152" name="Google Shape;2152;p119"/>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Deploy RAPIDS Everywhere</a:t>
            </a:r>
            <a:endParaRPr/>
          </a:p>
        </p:txBody>
      </p:sp>
      <p:sp>
        <p:nvSpPr>
          <p:cNvPr id="2153" name="Google Shape;2153;p119"/>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Focused on Robust Functionality, Deployment, and User Experience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7" name="Shape 2157"/>
        <p:cNvGrpSpPr/>
        <p:nvPr/>
      </p:nvGrpSpPr>
      <p:grpSpPr>
        <a:xfrm>
          <a:off x="0" y="0"/>
          <a:ext cx="0" cy="0"/>
          <a:chOff x="0" y="0"/>
          <a:chExt cx="0" cy="0"/>
        </a:xfrm>
      </p:grpSpPr>
      <p:pic>
        <p:nvPicPr>
          <p:cNvPr id="2158" name="Google Shape;2158;p120"/>
          <p:cNvPicPr preferRelativeResize="0"/>
          <p:nvPr/>
        </p:nvPicPr>
        <p:blipFill rotWithShape="1">
          <a:blip r:embed="rId3">
            <a:alphaModFix/>
          </a:blip>
          <a:srcRect b="2324" l="59435" r="2902" t="0"/>
          <a:stretch/>
        </p:blipFill>
        <p:spPr>
          <a:xfrm>
            <a:off x="2006837" y="4044769"/>
            <a:ext cx="1384162" cy="1312091"/>
          </a:xfrm>
          <a:prstGeom prst="rect">
            <a:avLst/>
          </a:prstGeom>
          <a:noFill/>
          <a:ln>
            <a:noFill/>
          </a:ln>
        </p:spPr>
      </p:pic>
      <p:pic>
        <p:nvPicPr>
          <p:cNvPr id="2159" name="Google Shape;2159;p120"/>
          <p:cNvPicPr preferRelativeResize="0"/>
          <p:nvPr/>
        </p:nvPicPr>
        <p:blipFill rotWithShape="1">
          <a:blip r:embed="rId4">
            <a:alphaModFix/>
          </a:blip>
          <a:srcRect b="0" l="0" r="0" t="0"/>
          <a:stretch/>
        </p:blipFill>
        <p:spPr>
          <a:xfrm>
            <a:off x="14500641" y="3687626"/>
            <a:ext cx="1785014" cy="1785014"/>
          </a:xfrm>
          <a:prstGeom prst="rect">
            <a:avLst/>
          </a:prstGeom>
          <a:noFill/>
          <a:ln>
            <a:noFill/>
          </a:ln>
        </p:spPr>
      </p:pic>
      <p:pic>
        <p:nvPicPr>
          <p:cNvPr id="2160" name="Google Shape;2160;p120"/>
          <p:cNvPicPr preferRelativeResize="0"/>
          <p:nvPr/>
        </p:nvPicPr>
        <p:blipFill rotWithShape="1">
          <a:blip r:embed="rId5">
            <a:alphaModFix/>
          </a:blip>
          <a:srcRect b="0" l="4912" r="7019" t="0"/>
          <a:stretch/>
        </p:blipFill>
        <p:spPr>
          <a:xfrm>
            <a:off x="5748231" y="4142526"/>
            <a:ext cx="2713132" cy="1170922"/>
          </a:xfrm>
          <a:prstGeom prst="rect">
            <a:avLst/>
          </a:prstGeom>
          <a:noFill/>
          <a:ln>
            <a:noFill/>
          </a:ln>
        </p:spPr>
      </p:pic>
      <p:pic>
        <p:nvPicPr>
          <p:cNvPr id="2161" name="Google Shape;2161;p120"/>
          <p:cNvPicPr preferRelativeResize="0"/>
          <p:nvPr/>
        </p:nvPicPr>
        <p:blipFill rotWithShape="1">
          <a:blip r:embed="rId6">
            <a:alphaModFix/>
          </a:blip>
          <a:srcRect b="0" l="0" r="0" t="0"/>
          <a:stretch/>
        </p:blipFill>
        <p:spPr>
          <a:xfrm>
            <a:off x="9949198" y="4137887"/>
            <a:ext cx="2818486" cy="1139386"/>
          </a:xfrm>
          <a:prstGeom prst="rect">
            <a:avLst/>
          </a:prstGeom>
          <a:noFill/>
          <a:ln>
            <a:noFill/>
          </a:ln>
        </p:spPr>
      </p:pic>
      <p:sp>
        <p:nvSpPr>
          <p:cNvPr id="2162" name="Google Shape;2162;p120"/>
          <p:cNvSpPr txBox="1"/>
          <p:nvPr/>
        </p:nvSpPr>
        <p:spPr>
          <a:xfrm>
            <a:off x="0" y="8761871"/>
            <a:ext cx="18288001" cy="5693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400" u="none" cap="none" strike="noStrike">
                <a:solidFill>
                  <a:schemeClr val="accent4"/>
                </a:solidFill>
                <a:latin typeface="Trebuchet MS"/>
                <a:ea typeface="Trebuchet MS"/>
                <a:cs typeface="Trebuchet MS"/>
                <a:sym typeface="Trebuchet MS"/>
              </a:rPr>
              <a:t>Integrations, feedback, documentation support, pull requests, new issues, or code donations welcomed!</a:t>
            </a:r>
            <a:endParaRPr b="0" i="0" sz="3200" u="none" cap="none" strike="noStrike">
              <a:solidFill>
                <a:schemeClr val="accent4"/>
              </a:solidFill>
              <a:latin typeface="Trebuchet MS"/>
              <a:ea typeface="Trebuchet MS"/>
              <a:cs typeface="Trebuchet MS"/>
              <a:sym typeface="Trebuchet MS"/>
            </a:endParaRPr>
          </a:p>
        </p:txBody>
      </p:sp>
      <p:sp>
        <p:nvSpPr>
          <p:cNvPr id="2163" name="Google Shape;2163;p120"/>
          <p:cNvSpPr txBox="1"/>
          <p:nvPr/>
        </p:nvSpPr>
        <p:spPr>
          <a:xfrm>
            <a:off x="-140609" y="6838515"/>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APACHE ARROW</a:t>
            </a:r>
            <a:endParaRPr/>
          </a:p>
        </p:txBody>
      </p:sp>
      <p:sp>
        <p:nvSpPr>
          <p:cNvPr id="2164" name="Google Shape;2164;p120"/>
          <p:cNvSpPr txBox="1"/>
          <p:nvPr/>
        </p:nvSpPr>
        <p:spPr>
          <a:xfrm>
            <a:off x="12676451" y="6368152"/>
            <a:ext cx="5433392" cy="1261883"/>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GPU OPEN ANALYTICS INITIATIVE</a:t>
            </a:r>
            <a:endParaRPr/>
          </a:p>
        </p:txBody>
      </p:sp>
      <p:sp>
        <p:nvSpPr>
          <p:cNvPr id="2165" name="Google Shape;2165;p120"/>
          <p:cNvSpPr/>
          <p:nvPr/>
        </p:nvSpPr>
        <p:spPr>
          <a:xfrm>
            <a:off x="306234" y="7438404"/>
            <a:ext cx="4539705"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cap="none" strike="noStrike">
                <a:solidFill>
                  <a:schemeClr val="accent4"/>
                </a:solidFill>
                <a:uFill>
                  <a:noFill/>
                </a:uFill>
                <a:latin typeface="Trebuchet MS"/>
                <a:ea typeface="Trebuchet MS"/>
                <a:cs typeface="Trebuchet MS"/>
                <a:sym typeface="Trebuchet MS"/>
                <a:hlinkClick r:id="rId7">
                  <a:extLst>
                    <a:ext uri="{A12FA001-AC4F-418D-AE19-62706E023703}">
                      <ahyp:hlinkClr val="tx"/>
                    </a:ext>
                  </a:extLst>
                </a:hlinkClick>
              </a:rPr>
              <a:t>https://arrow.apache.org/</a:t>
            </a:r>
            <a:endParaRPr b="0" i="0" sz="2400" cap="none" strike="noStrike">
              <a:solidFill>
                <a:schemeClr val="accent4"/>
              </a:solidFill>
              <a:latin typeface="Trebuchet MS"/>
              <a:ea typeface="Trebuchet MS"/>
              <a:cs typeface="Trebuchet MS"/>
              <a:sym typeface="Trebuchet MS"/>
            </a:endParaRPr>
          </a:p>
        </p:txBody>
      </p:sp>
      <p:sp>
        <p:nvSpPr>
          <p:cNvPr id="2166" name="Google Shape;2166;p120"/>
          <p:cNvSpPr/>
          <p:nvPr/>
        </p:nvSpPr>
        <p:spPr>
          <a:xfrm>
            <a:off x="984839" y="7782080"/>
            <a:ext cx="3182495"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@ApacheArrow</a:t>
            </a:r>
            <a:endParaRPr b="0" i="0" sz="1800" u="none" cap="none" strike="noStrike">
              <a:solidFill>
                <a:schemeClr val="accent4"/>
              </a:solidFill>
              <a:latin typeface="Trebuchet MS"/>
              <a:ea typeface="Trebuchet MS"/>
              <a:cs typeface="Trebuchet MS"/>
              <a:sym typeface="Trebuchet MS"/>
            </a:endParaRPr>
          </a:p>
        </p:txBody>
      </p:sp>
      <p:sp>
        <p:nvSpPr>
          <p:cNvPr id="2167" name="Google Shape;2167;p120"/>
          <p:cNvSpPr/>
          <p:nvPr/>
        </p:nvSpPr>
        <p:spPr>
          <a:xfrm>
            <a:off x="12792008" y="7422752"/>
            <a:ext cx="5202300" cy="615600"/>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cap="none" strike="noStrike">
                <a:solidFill>
                  <a:schemeClr val="accent4"/>
                </a:solidFill>
                <a:uFill>
                  <a:noFill/>
                </a:uFill>
                <a:latin typeface="Trebuchet MS"/>
                <a:ea typeface="Trebuchet MS"/>
                <a:cs typeface="Trebuchet MS"/>
                <a:sym typeface="Trebuchet MS"/>
                <a:hlinkClick r:id="rId8">
                  <a:extLst>
                    <a:ext uri="{A12FA001-AC4F-418D-AE19-62706E023703}">
                      <ahyp:hlinkClr val="tx"/>
                    </a:ext>
                  </a:extLst>
                </a:hlinkClick>
              </a:rPr>
              <a:t>http://gpuopenanalytics.com/</a:t>
            </a:r>
            <a:endParaRPr b="0" i="0" sz="2400" cap="none" strike="noStrike">
              <a:solidFill>
                <a:schemeClr val="accent4"/>
              </a:solidFill>
              <a:latin typeface="Trebuchet MS"/>
              <a:ea typeface="Trebuchet MS"/>
              <a:cs typeface="Trebuchet MS"/>
              <a:sym typeface="Trebuchet MS"/>
            </a:endParaRPr>
          </a:p>
        </p:txBody>
      </p:sp>
      <p:sp>
        <p:nvSpPr>
          <p:cNvPr id="2168" name="Google Shape;2168;p120"/>
          <p:cNvSpPr/>
          <p:nvPr/>
        </p:nvSpPr>
        <p:spPr>
          <a:xfrm>
            <a:off x="14293488" y="7766017"/>
            <a:ext cx="2199320"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@GPUOAI</a:t>
            </a:r>
            <a:endParaRPr b="0" i="0" sz="2400" u="none" cap="none" strike="noStrike">
              <a:solidFill>
                <a:schemeClr val="accent4"/>
              </a:solidFill>
              <a:latin typeface="Trebuchet MS"/>
              <a:ea typeface="Trebuchet MS"/>
              <a:cs typeface="Trebuchet MS"/>
              <a:sym typeface="Trebuchet MS"/>
            </a:endParaRPr>
          </a:p>
        </p:txBody>
      </p:sp>
      <p:sp>
        <p:nvSpPr>
          <p:cNvPr id="2169" name="Google Shape;2169;p120"/>
          <p:cNvSpPr txBox="1"/>
          <p:nvPr/>
        </p:nvSpPr>
        <p:spPr>
          <a:xfrm>
            <a:off x="4391186" y="6838515"/>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RAPIDS</a:t>
            </a:r>
            <a:endParaRPr/>
          </a:p>
        </p:txBody>
      </p:sp>
      <p:sp>
        <p:nvSpPr>
          <p:cNvPr id="2170" name="Google Shape;2170;p120"/>
          <p:cNvSpPr/>
          <p:nvPr/>
        </p:nvSpPr>
        <p:spPr>
          <a:xfrm>
            <a:off x="5650218" y="7422752"/>
            <a:ext cx="2915328"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cap="none" strike="noStrike">
                <a:solidFill>
                  <a:schemeClr val="accent4"/>
                </a:solidFill>
                <a:uFill>
                  <a:noFill/>
                </a:uFill>
                <a:latin typeface="Trebuchet MS"/>
                <a:ea typeface="Trebuchet MS"/>
                <a:cs typeface="Trebuchet MS"/>
                <a:sym typeface="Trebuchet MS"/>
                <a:hlinkClick r:id="rId9">
                  <a:extLst>
                    <a:ext uri="{A12FA001-AC4F-418D-AE19-62706E023703}">
                      <ahyp:hlinkClr val="tx"/>
                    </a:ext>
                  </a:extLst>
                </a:hlinkClick>
              </a:rPr>
              <a:t>https://rapids.ai</a:t>
            </a:r>
            <a:endParaRPr b="0" i="0" sz="1800" cap="none" strike="noStrike">
              <a:solidFill>
                <a:schemeClr val="accent4"/>
              </a:solidFill>
              <a:latin typeface="Trebuchet MS"/>
              <a:ea typeface="Trebuchet MS"/>
              <a:cs typeface="Trebuchet MS"/>
              <a:sym typeface="Trebuchet MS"/>
            </a:endParaRPr>
          </a:p>
        </p:txBody>
      </p:sp>
      <p:sp>
        <p:nvSpPr>
          <p:cNvPr id="2171" name="Google Shape;2171;p120"/>
          <p:cNvSpPr/>
          <p:nvPr/>
        </p:nvSpPr>
        <p:spPr>
          <a:xfrm>
            <a:off x="5847922" y="7766017"/>
            <a:ext cx="2519920"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@RAPIDSAI</a:t>
            </a:r>
            <a:endParaRPr b="0" i="0" sz="1800" u="none" cap="none" strike="noStrike">
              <a:solidFill>
                <a:schemeClr val="accent4"/>
              </a:solidFill>
              <a:latin typeface="Trebuchet MS"/>
              <a:ea typeface="Trebuchet MS"/>
              <a:cs typeface="Trebuchet MS"/>
              <a:sym typeface="Trebuchet MS"/>
            </a:endParaRPr>
          </a:p>
        </p:txBody>
      </p:sp>
      <p:sp>
        <p:nvSpPr>
          <p:cNvPr id="2172" name="Google Shape;2172;p120"/>
          <p:cNvSpPr txBox="1"/>
          <p:nvPr/>
        </p:nvSpPr>
        <p:spPr>
          <a:xfrm>
            <a:off x="8638478" y="6838515"/>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DASK</a:t>
            </a:r>
            <a:endParaRPr/>
          </a:p>
        </p:txBody>
      </p:sp>
      <p:sp>
        <p:nvSpPr>
          <p:cNvPr id="2173" name="Google Shape;2173;p120"/>
          <p:cNvSpPr/>
          <p:nvPr/>
        </p:nvSpPr>
        <p:spPr>
          <a:xfrm>
            <a:off x="9886823" y="7433910"/>
            <a:ext cx="2936702"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cap="none" strike="noStrike">
                <a:solidFill>
                  <a:schemeClr val="accent4"/>
                </a:solidFill>
                <a:uFill>
                  <a:noFill/>
                </a:uFill>
                <a:latin typeface="Trebuchet MS"/>
                <a:ea typeface="Trebuchet MS"/>
                <a:cs typeface="Trebuchet MS"/>
                <a:sym typeface="Trebuchet MS"/>
                <a:hlinkClick r:id="rId10">
                  <a:extLst>
                    <a:ext uri="{A12FA001-AC4F-418D-AE19-62706E023703}">
                      <ahyp:hlinkClr val="tx"/>
                    </a:ext>
                  </a:extLst>
                </a:hlinkClick>
              </a:rPr>
              <a:t>https://dask.org</a:t>
            </a:r>
            <a:endParaRPr b="0" i="0" sz="1800" cap="none" strike="noStrike">
              <a:solidFill>
                <a:schemeClr val="accent4"/>
              </a:solidFill>
              <a:latin typeface="Trebuchet MS"/>
              <a:ea typeface="Trebuchet MS"/>
              <a:cs typeface="Trebuchet MS"/>
              <a:sym typeface="Trebuchet MS"/>
            </a:endParaRPr>
          </a:p>
        </p:txBody>
      </p:sp>
      <p:sp>
        <p:nvSpPr>
          <p:cNvPr id="2174" name="Google Shape;2174;p120"/>
          <p:cNvSpPr/>
          <p:nvPr/>
        </p:nvSpPr>
        <p:spPr>
          <a:xfrm>
            <a:off x="10116588" y="7766017"/>
            <a:ext cx="2477173"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@Dask_dev</a:t>
            </a:r>
            <a:endParaRPr b="0" i="0" sz="1800" u="none" cap="none" strike="noStrike">
              <a:solidFill>
                <a:schemeClr val="accent4"/>
              </a:solidFill>
              <a:latin typeface="Trebuchet MS"/>
              <a:ea typeface="Trebuchet MS"/>
              <a:cs typeface="Trebuchet MS"/>
              <a:sym typeface="Trebuchet MS"/>
            </a:endParaRPr>
          </a:p>
        </p:txBody>
      </p:sp>
      <p:sp>
        <p:nvSpPr>
          <p:cNvPr id="2175" name="Google Shape;2175;p120"/>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Join the Movement</a:t>
            </a:r>
            <a:endParaRPr/>
          </a:p>
        </p:txBody>
      </p:sp>
      <p:sp>
        <p:nvSpPr>
          <p:cNvPr id="2176" name="Google Shape;2176;p120"/>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Everyone Can Help!</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1" name="Shape 2181"/>
        <p:cNvGrpSpPr/>
        <p:nvPr/>
      </p:nvGrpSpPr>
      <p:grpSpPr>
        <a:xfrm>
          <a:off x="0" y="0"/>
          <a:ext cx="0" cy="0"/>
          <a:chOff x="0" y="0"/>
          <a:chExt cx="0" cy="0"/>
        </a:xfrm>
      </p:grpSpPr>
      <p:sp>
        <p:nvSpPr>
          <p:cNvPr id="2182" name="Google Shape;2182;p121"/>
          <p:cNvSpPr txBox="1"/>
          <p:nvPr/>
        </p:nvSpPr>
        <p:spPr>
          <a:xfrm>
            <a:off x="802769" y="1849597"/>
            <a:ext cx="15947375" cy="1638092"/>
          </a:xfrm>
          <a:prstGeom prst="rect">
            <a:avLst/>
          </a:prstGeom>
          <a:noFill/>
          <a:ln>
            <a:noFill/>
          </a:ln>
        </p:spPr>
        <p:txBody>
          <a:bodyPr anchorCtr="0" anchor="t" bIns="76150" lIns="152375" spcFirstLastPara="1" rIns="152375" wrap="square" tIns="76150">
            <a:noAutofit/>
          </a:bodyPr>
          <a:lstStyle/>
          <a:p>
            <a:pPr indent="0" lvl="0" marL="0" marR="0" rtl="0" algn="l">
              <a:lnSpc>
                <a:spcPct val="90000"/>
              </a:lnSpc>
              <a:spcBef>
                <a:spcPts val="0"/>
              </a:spcBef>
              <a:spcAft>
                <a:spcPts val="0"/>
              </a:spcAft>
              <a:buNone/>
            </a:pPr>
            <a:r>
              <a:rPr b="0" i="0" lang="en-US" sz="4800" u="none" cap="none" strike="noStrike">
                <a:solidFill>
                  <a:schemeClr val="lt1"/>
                </a:solidFill>
                <a:latin typeface="Trebuchet MS"/>
                <a:ea typeface="Trebuchet MS"/>
                <a:cs typeface="Trebuchet MS"/>
                <a:sym typeface="Trebuchet MS"/>
              </a:rPr>
              <a:t>THANK YOU</a:t>
            </a:r>
            <a:endParaRPr b="0" i="0" sz="3200" u="none" cap="none" strike="noStrike">
              <a:solidFill>
                <a:srgbClr val="000000"/>
              </a:solidFill>
              <a:latin typeface="Arial"/>
              <a:ea typeface="Arial"/>
              <a:cs typeface="Arial"/>
              <a:sym typeface="Arial"/>
            </a:endParaRPr>
          </a:p>
        </p:txBody>
      </p:sp>
      <p:sp>
        <p:nvSpPr>
          <p:cNvPr id="2183" name="Google Shape;2183;p121"/>
          <p:cNvSpPr txBox="1"/>
          <p:nvPr/>
        </p:nvSpPr>
        <p:spPr>
          <a:xfrm>
            <a:off x="802768" y="3439000"/>
            <a:ext cx="15876999" cy="3863500"/>
          </a:xfrm>
          <a:prstGeom prst="rect">
            <a:avLst/>
          </a:prstGeom>
          <a:noFill/>
          <a:ln>
            <a:noFill/>
          </a:ln>
        </p:spPr>
        <p:txBody>
          <a:bodyPr anchorCtr="0" anchor="t" bIns="76150" lIns="152375" spcFirstLastPara="1" rIns="152375" wrap="square" tIns="76150">
            <a:noAutofit/>
          </a:bodyPr>
          <a:lstStyle/>
          <a:p>
            <a:pPr indent="0" lvl="0" marL="0" marR="0" rtl="0" algn="l">
              <a:lnSpc>
                <a:spcPct val="90000"/>
              </a:lnSpc>
              <a:spcBef>
                <a:spcPts val="0"/>
              </a:spcBef>
              <a:spcAft>
                <a:spcPts val="0"/>
              </a:spcAft>
              <a:buNone/>
            </a:pPr>
            <a:r>
              <a:rPr b="0" i="0" lang="en-US" sz="3000" u="none" cap="none" strike="noStrike">
                <a:solidFill>
                  <a:schemeClr val="lt1"/>
                </a:solidFill>
                <a:latin typeface="Trebuchet MS"/>
                <a:ea typeface="Trebuchet MS"/>
                <a:cs typeface="Trebuchet MS"/>
                <a:sym typeface="Trebuchet MS"/>
              </a:rPr>
              <a:t>Joshua Patterson</a:t>
            </a:r>
            <a:endParaRPr/>
          </a:p>
          <a:p>
            <a:pPr indent="0" lvl="0" marL="0" marR="0" rtl="0" algn="l">
              <a:lnSpc>
                <a:spcPct val="90000"/>
              </a:lnSpc>
              <a:spcBef>
                <a:spcPts val="0"/>
              </a:spcBef>
              <a:spcAft>
                <a:spcPts val="0"/>
              </a:spcAft>
              <a:buNone/>
            </a:pPr>
            <a:r>
              <a:rPr b="0" i="0" lang="en-US" sz="3000" cap="none" strike="noStrike">
                <a:solidFill>
                  <a:srgbClr val="E3CCFF"/>
                </a:solidFill>
                <a:uFill>
                  <a:noFill/>
                </a:uFill>
                <a:latin typeface="Trebuchet MS"/>
                <a:ea typeface="Trebuchet MS"/>
                <a:cs typeface="Trebuchet MS"/>
                <a:sym typeface="Trebuchet MS"/>
                <a:hlinkClick r:id="rId3">
                  <a:extLst>
                    <a:ext uri="{A12FA001-AC4F-418D-AE19-62706E023703}">
                      <ahyp:hlinkClr val="tx"/>
                    </a:ext>
                  </a:extLst>
                </a:hlinkClick>
              </a:rPr>
              <a:t>joshuap@nvidia.com</a:t>
            </a:r>
            <a:endParaRPr b="0" i="0" sz="3000" cap="none" strike="noStrike">
              <a:solidFill>
                <a:srgbClr val="E3CCFF"/>
              </a:solidFill>
              <a:latin typeface="Trebuchet MS"/>
              <a:ea typeface="Trebuchet MS"/>
              <a:cs typeface="Trebuchet MS"/>
              <a:sym typeface="Trebuchet MS"/>
            </a:endParaRPr>
          </a:p>
          <a:p>
            <a:pPr indent="0" lvl="0" marL="0" marR="0" rtl="0" algn="l">
              <a:lnSpc>
                <a:spcPct val="90000"/>
              </a:lnSpc>
              <a:spcBef>
                <a:spcPts val="1500"/>
              </a:spcBef>
              <a:spcAft>
                <a:spcPts val="0"/>
              </a:spcAft>
              <a:buNone/>
            </a:pPr>
            <a:r>
              <a:rPr b="0" i="0" lang="en-US" sz="3000" u="none" cap="none" strike="noStrike">
                <a:solidFill>
                  <a:schemeClr val="lt1"/>
                </a:solidFill>
                <a:latin typeface="Trebuchet MS"/>
                <a:ea typeface="Trebuchet MS"/>
                <a:cs typeface="Trebuchet MS"/>
                <a:sym typeface="Trebuchet MS"/>
              </a:rPr>
              <a:t>     @datametrician</a:t>
            </a:r>
            <a:endParaRPr b="0" i="0" sz="3000" u="none" cap="none" strike="noStrike">
              <a:solidFill>
                <a:schemeClr val="lt1"/>
              </a:solidFill>
              <a:latin typeface="Trebuchet MS"/>
              <a:ea typeface="Trebuchet MS"/>
              <a:cs typeface="Trebuchet MS"/>
              <a:sym typeface="Trebuchet MS"/>
            </a:endParaRPr>
          </a:p>
          <a:p>
            <a:pPr indent="0" lvl="0" marL="0" marR="0" rtl="0" algn="l">
              <a:lnSpc>
                <a:spcPct val="90000"/>
              </a:lnSpc>
              <a:spcBef>
                <a:spcPts val="1500"/>
              </a:spcBef>
              <a:spcAft>
                <a:spcPts val="0"/>
              </a:spcAft>
              <a:buNone/>
            </a:pPr>
            <a:r>
              <a:t/>
            </a:r>
            <a:endParaRPr b="0" i="0" sz="3000" u="none" cap="none" strike="noStrike">
              <a:solidFill>
                <a:schemeClr val="lt1"/>
              </a:solidFill>
              <a:latin typeface="Trebuchet MS"/>
              <a:ea typeface="Trebuchet MS"/>
              <a:cs typeface="Trebuchet MS"/>
              <a:sym typeface="Trebuchet MS"/>
            </a:endParaRPr>
          </a:p>
          <a:p>
            <a:pPr indent="0" lvl="0" marL="0" marR="0" rtl="0" algn="l">
              <a:lnSpc>
                <a:spcPct val="90000"/>
              </a:lnSpc>
              <a:spcBef>
                <a:spcPts val="1500"/>
              </a:spcBef>
              <a:spcAft>
                <a:spcPts val="0"/>
              </a:spcAft>
              <a:buNone/>
            </a:pPr>
            <a:r>
              <a:t/>
            </a:r>
            <a:endParaRPr b="0" i="0" sz="3000" u="none" cap="none" strike="noStrike">
              <a:solidFill>
                <a:schemeClr val="lt1"/>
              </a:solidFill>
              <a:latin typeface="Trebuchet MS"/>
              <a:ea typeface="Trebuchet MS"/>
              <a:cs typeface="Trebuchet MS"/>
              <a:sym typeface="Trebuchet MS"/>
            </a:endParaRPr>
          </a:p>
        </p:txBody>
      </p:sp>
      <p:pic>
        <p:nvPicPr>
          <p:cNvPr id="2184" name="Google Shape;2184;p121"/>
          <p:cNvPicPr preferRelativeResize="0"/>
          <p:nvPr/>
        </p:nvPicPr>
        <p:blipFill rotWithShape="1">
          <a:blip r:embed="rId4">
            <a:alphaModFix/>
          </a:blip>
          <a:srcRect b="0" l="0" r="0" t="0"/>
          <a:stretch/>
        </p:blipFill>
        <p:spPr>
          <a:xfrm>
            <a:off x="958030" y="4575685"/>
            <a:ext cx="427834" cy="34782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27"/>
          <p:cNvSpPr txBox="1"/>
          <p:nvPr>
            <p:ph type="title"/>
          </p:nvPr>
        </p:nvSpPr>
        <p:spPr>
          <a:xfrm>
            <a:off x="3106785" y="3998553"/>
            <a:ext cx="12074400" cy="2289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a:t>RAPIDS 0.15 Release Summary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28"/>
          <p:cNvSpPr txBox="1"/>
          <p:nvPr>
            <p:ph idx="1" type="body"/>
          </p:nvPr>
        </p:nvSpPr>
        <p:spPr>
          <a:xfrm>
            <a:off x="861250" y="1992150"/>
            <a:ext cx="16581000" cy="7219200"/>
          </a:xfrm>
          <a:prstGeom prst="rect">
            <a:avLst/>
          </a:prstGeom>
        </p:spPr>
        <p:txBody>
          <a:bodyPr anchorCtr="0" anchor="t" bIns="45700" lIns="91425" spcFirstLastPara="1" rIns="91425" wrap="square" tIns="45700">
            <a:noAutofit/>
          </a:bodyPr>
          <a:lstStyle/>
          <a:p>
            <a:pPr indent="-333375" lvl="0" marL="282575" marR="0" rtl="0" algn="l">
              <a:lnSpc>
                <a:spcPct val="115000"/>
              </a:lnSpc>
              <a:spcBef>
                <a:spcPts val="1000"/>
              </a:spcBef>
              <a:spcAft>
                <a:spcPts val="0"/>
              </a:spcAft>
              <a:buClr>
                <a:schemeClr val="lt2"/>
              </a:buClr>
              <a:buSzPts val="2400"/>
              <a:buFont typeface="Noto Sans Symbols"/>
              <a:buChar char="▸"/>
            </a:pPr>
            <a:r>
              <a:rPr b="1" lang="en-US"/>
              <a:t>CUDA 11 and Ampere </a:t>
            </a:r>
            <a:r>
              <a:rPr lang="en-US"/>
              <a:t>support</a:t>
            </a:r>
            <a:r>
              <a:rPr b="1" lang="en-US"/>
              <a:t> </a:t>
            </a:r>
            <a:r>
              <a:rPr lang="en-US"/>
              <a:t>added</a:t>
            </a:r>
            <a:r>
              <a:rPr b="1" lang="en-US"/>
              <a:t> </a:t>
            </a:r>
            <a:r>
              <a:rPr lang="en-US"/>
              <a:t>across all libraries.</a:t>
            </a:r>
            <a:endParaRPr/>
          </a:p>
          <a:p>
            <a:pPr indent="-333375" lvl="0" marL="282575" marR="0" rtl="0" algn="l">
              <a:lnSpc>
                <a:spcPct val="115000"/>
              </a:lnSpc>
              <a:spcBef>
                <a:spcPts val="1000"/>
              </a:spcBef>
              <a:spcAft>
                <a:spcPts val="0"/>
              </a:spcAft>
              <a:buClr>
                <a:schemeClr val="lt2"/>
              </a:buClr>
              <a:buSzPts val="2400"/>
              <a:buFont typeface="Noto Sans Symbols"/>
              <a:buChar char="▸"/>
            </a:pPr>
            <a:r>
              <a:rPr b="1" lang="en-US"/>
              <a:t>cuDF</a:t>
            </a:r>
            <a:r>
              <a:rPr b="1" lang="en-US"/>
              <a:t> </a:t>
            </a:r>
            <a:r>
              <a:rPr lang="en-US"/>
              <a:t>adds unsigned integer and timedelta (duration) dtypes support as well as experimental support for a List dtype, Kafka as a supported data source, Groupby.rolling() support, and additional NLP preprocessing functions. </a:t>
            </a:r>
            <a:endParaRPr/>
          </a:p>
          <a:p>
            <a:pPr indent="-333375" lvl="0" marL="282575" marR="0" rtl="0" algn="l">
              <a:lnSpc>
                <a:spcPct val="115000"/>
              </a:lnSpc>
              <a:spcBef>
                <a:spcPts val="1000"/>
              </a:spcBef>
              <a:spcAft>
                <a:spcPts val="0"/>
              </a:spcAft>
              <a:buClr>
                <a:schemeClr val="lt2"/>
              </a:buClr>
              <a:buSzPts val="2400"/>
              <a:buFont typeface="Noto Sans Symbols"/>
              <a:buChar char="▸"/>
            </a:pPr>
            <a:r>
              <a:rPr b="1" lang="en-US"/>
              <a:t>cuML</a:t>
            </a:r>
            <a:r>
              <a:rPr lang="en-US"/>
              <a:t> machine learning library </a:t>
            </a:r>
            <a:r>
              <a:rPr lang="en-US"/>
              <a:t>adds scikit-learn compatible NLP preprocessors, initial AutoARIMA support, MNMG kNN classification and regression wrappers, accelerated multi-class forest inference, SVM sample weights and probability prediction, and an experimental Incremental PCA model for out-of-core </a:t>
            </a:r>
            <a:r>
              <a:rPr lang="en-US"/>
              <a:t>fitting</a:t>
            </a:r>
            <a:r>
              <a:rPr lang="en-US"/>
              <a:t>.</a:t>
            </a:r>
            <a:endParaRPr/>
          </a:p>
          <a:p>
            <a:pPr indent="-333375" lvl="0" marL="282575" marR="0" rtl="0" algn="l">
              <a:lnSpc>
                <a:spcPct val="115000"/>
              </a:lnSpc>
              <a:spcBef>
                <a:spcPts val="1000"/>
              </a:spcBef>
              <a:spcAft>
                <a:spcPts val="0"/>
              </a:spcAft>
              <a:buClr>
                <a:schemeClr val="lt2"/>
              </a:buClr>
              <a:buSzPts val="2400"/>
              <a:buFont typeface="Noto Sans Symbols"/>
              <a:buChar char="▸"/>
            </a:pPr>
            <a:r>
              <a:rPr b="1" lang="en-US"/>
              <a:t>cuGraph</a:t>
            </a:r>
            <a:r>
              <a:rPr lang="en-US"/>
              <a:t> initial version of the Leiden algorithm, added Edge Betweenness Centrality, improved Louvain and the ECG analytics, and added the HITS algorithm. </a:t>
            </a:r>
            <a:endParaRPr/>
          </a:p>
          <a:p>
            <a:pPr indent="-333375" lvl="0" marL="282575" marR="0" rtl="0" algn="l">
              <a:lnSpc>
                <a:spcPct val="115000"/>
              </a:lnSpc>
              <a:spcBef>
                <a:spcPts val="1000"/>
              </a:spcBef>
              <a:spcAft>
                <a:spcPts val="0"/>
              </a:spcAft>
              <a:buClr>
                <a:schemeClr val="lt2"/>
              </a:buClr>
              <a:buSzPts val="2400"/>
              <a:buFont typeface="Noto Sans Symbols"/>
              <a:buChar char="▸"/>
            </a:pPr>
            <a:r>
              <a:rPr b="1" lang="en-US"/>
              <a:t>UCX-Py</a:t>
            </a:r>
            <a:r>
              <a:rPr b="1" lang="en-US"/>
              <a:t> </a:t>
            </a:r>
            <a:r>
              <a:rPr lang="en-US"/>
              <a:t>adds reusable endpoints, Cython optimizations, code clean up, and bug fixes</a:t>
            </a:r>
            <a:r>
              <a:rPr lang="en-US"/>
              <a:t>.</a:t>
            </a:r>
            <a:endParaRPr/>
          </a:p>
          <a:p>
            <a:pPr indent="-333375" lvl="0" marL="282575" marR="0" rtl="0" algn="l">
              <a:lnSpc>
                <a:spcPct val="115000"/>
              </a:lnSpc>
              <a:spcBef>
                <a:spcPts val="1000"/>
              </a:spcBef>
              <a:spcAft>
                <a:spcPts val="0"/>
              </a:spcAft>
              <a:buClr>
                <a:schemeClr val="lt2"/>
              </a:buClr>
              <a:buSzPts val="2400"/>
              <a:buFont typeface="Noto Sans Symbols"/>
              <a:buChar char="▸"/>
            </a:pPr>
            <a:r>
              <a:rPr b="1" lang="en-US"/>
              <a:t>BlazingSQL</a:t>
            </a:r>
            <a:r>
              <a:rPr lang="en-US"/>
              <a:t> now supports out-of-core query execution, which enables queries to operate on datasets dramatically larger than available GPU memory.</a:t>
            </a:r>
            <a:endParaRPr/>
          </a:p>
          <a:p>
            <a:pPr indent="-333375" lvl="0" marL="282575" marR="0" rtl="0" algn="l">
              <a:lnSpc>
                <a:spcPct val="115000"/>
              </a:lnSpc>
              <a:spcBef>
                <a:spcPts val="1000"/>
              </a:spcBef>
              <a:spcAft>
                <a:spcPts val="0"/>
              </a:spcAft>
              <a:buClr>
                <a:schemeClr val="lt2"/>
              </a:buClr>
              <a:buSzPts val="2400"/>
              <a:buFont typeface="Noto Sans Symbols"/>
              <a:buChar char="▸"/>
            </a:pPr>
            <a:r>
              <a:rPr b="1" lang="en-US"/>
              <a:t>cuSignal</a:t>
            </a:r>
            <a:r>
              <a:rPr b="1" lang="en-US"/>
              <a:t> </a:t>
            </a:r>
            <a:r>
              <a:rPr lang="en-US"/>
              <a:t>adds multi-point kalman filter, improved embedded GPU support, and performance optimizations.</a:t>
            </a:r>
            <a:endParaRPr/>
          </a:p>
          <a:p>
            <a:pPr indent="-333375" lvl="0" marL="282575" marR="0" rtl="0" algn="l">
              <a:lnSpc>
                <a:spcPct val="115000"/>
              </a:lnSpc>
              <a:spcBef>
                <a:spcPts val="1000"/>
              </a:spcBef>
              <a:spcAft>
                <a:spcPts val="0"/>
              </a:spcAft>
              <a:buClr>
                <a:schemeClr val="lt2"/>
              </a:buClr>
              <a:buSzPts val="2400"/>
              <a:buFont typeface="Noto Sans Symbols"/>
              <a:buChar char="▸"/>
            </a:pPr>
            <a:r>
              <a:rPr b="1" lang="en-US"/>
              <a:t>cuSpatial</a:t>
            </a:r>
            <a:r>
              <a:rPr lang="en-US"/>
              <a:t> adds point-to-nearest polyline queries and accelerated point-in-polygon via quadtree.</a:t>
            </a:r>
            <a:endParaRPr/>
          </a:p>
          <a:p>
            <a:pPr indent="-333375" lvl="0" marL="282575" marR="0" rtl="0" algn="l">
              <a:lnSpc>
                <a:spcPct val="115000"/>
              </a:lnSpc>
              <a:spcBef>
                <a:spcPts val="1000"/>
              </a:spcBef>
              <a:spcAft>
                <a:spcPts val="0"/>
              </a:spcAft>
              <a:buClr>
                <a:schemeClr val="lt2"/>
              </a:buClr>
              <a:buSzPts val="2400"/>
              <a:buFont typeface="Noto Sans Symbols"/>
              <a:buChar char="▸"/>
            </a:pPr>
            <a:r>
              <a:rPr b="1" lang="en-US"/>
              <a:t>cuxfilter</a:t>
            </a:r>
            <a:r>
              <a:rPr lang="en-US"/>
              <a:t> will have a delayed release, but now has large graph support. See </a:t>
            </a:r>
            <a:r>
              <a:rPr lang="en-US" u="sng">
                <a:solidFill>
                  <a:srgbClr val="999999"/>
                </a:solidFill>
                <a:hlinkClick r:id="rId3">
                  <a:extLst>
                    <a:ext uri="{A12FA001-AC4F-418D-AE19-62706E023703}">
                      <ahyp:hlinkClr val="tx"/>
                    </a:ext>
                  </a:extLst>
                </a:hlinkClick>
              </a:rPr>
              <a:t>Notice RGN4</a:t>
            </a:r>
            <a:r>
              <a:rPr lang="en-US">
                <a:solidFill>
                  <a:srgbClr val="999999"/>
                </a:solidFill>
              </a:rPr>
              <a:t> </a:t>
            </a:r>
            <a:r>
              <a:rPr lang="en-US"/>
              <a:t>in our docs for details. </a:t>
            </a:r>
            <a:endParaRPr/>
          </a:p>
          <a:p>
            <a:pPr indent="-333375" lvl="0" marL="282575" marR="0" rtl="0" algn="l">
              <a:lnSpc>
                <a:spcPct val="115000"/>
              </a:lnSpc>
              <a:spcBef>
                <a:spcPts val="1000"/>
              </a:spcBef>
              <a:spcAft>
                <a:spcPts val="1000"/>
              </a:spcAft>
              <a:buClr>
                <a:schemeClr val="lt2"/>
              </a:buClr>
              <a:buSzPts val="2400"/>
              <a:buFont typeface="Noto Sans Symbols"/>
              <a:buChar char="▸"/>
            </a:pPr>
            <a:r>
              <a:rPr b="1" lang="en-US"/>
              <a:t>RMM</a:t>
            </a:r>
            <a:r>
              <a:rPr lang="en-US"/>
              <a:t> </a:t>
            </a:r>
            <a:r>
              <a:rPr lang="en-US"/>
              <a:t>deprecates the CNMeM, adds per-thread default stream support, adds `binning_memory_resource.</a:t>
            </a:r>
            <a:endParaRPr>
              <a:solidFill>
                <a:srgbClr val="24292E"/>
              </a:solidFill>
              <a:highlight>
                <a:srgbClr val="FFFFFF"/>
              </a:highlight>
            </a:endParaRPr>
          </a:p>
        </p:txBody>
      </p:sp>
      <p:sp>
        <p:nvSpPr>
          <p:cNvPr id="682" name="Google Shape;682;p28"/>
          <p:cNvSpPr txBox="1"/>
          <p:nvPr>
            <p:ph type="title"/>
          </p:nvPr>
        </p:nvSpPr>
        <p:spPr>
          <a:xfrm>
            <a:off x="833247" y="870710"/>
            <a:ext cx="16626900" cy="984900"/>
          </a:xfrm>
          <a:prstGeom prst="rect">
            <a:avLst/>
          </a:prstGeom>
          <a:noFill/>
          <a:ln>
            <a:noFill/>
          </a:ln>
        </p:spPr>
        <p:txBody>
          <a:bodyPr anchorCtr="0" anchor="b" bIns="76175" lIns="152375" spcFirstLastPara="1" rIns="152375" wrap="square" tIns="76175">
            <a:noAutofit/>
          </a:bodyPr>
          <a:lstStyle/>
          <a:p>
            <a:pPr indent="0" lvl="0" marL="0" rtl="0" algn="ctr">
              <a:lnSpc>
                <a:spcPct val="90000"/>
              </a:lnSpc>
              <a:spcBef>
                <a:spcPts val="0"/>
              </a:spcBef>
              <a:spcAft>
                <a:spcPts val="0"/>
              </a:spcAft>
              <a:buNone/>
            </a:pPr>
            <a:r>
              <a:rPr lang="en-US"/>
              <a:t>What’s New in Release 0.15?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29"/>
          <p:cNvSpPr txBox="1"/>
          <p:nvPr>
            <p:ph idx="1" type="body"/>
          </p:nvPr>
        </p:nvSpPr>
        <p:spPr>
          <a:xfrm>
            <a:off x="861250" y="3232125"/>
            <a:ext cx="6645900" cy="53184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700">
                <a:solidFill>
                  <a:schemeClr val="accent4"/>
                </a:solidFill>
                <a:latin typeface="Arial"/>
                <a:ea typeface="Arial"/>
                <a:cs typeface="Arial"/>
                <a:sym typeface="Arial"/>
              </a:rPr>
              <a:t>Exactly as it sounds—our goal is to make RAPIDS as usable and performant as possible wherever data science is done. We will continue to work with more open source projects to further democratize acceleration and efficiency in data science.</a:t>
            </a:r>
            <a:endParaRPr sz="2700">
              <a:solidFill>
                <a:schemeClr val="accent4"/>
              </a:solidFill>
            </a:endParaRPr>
          </a:p>
        </p:txBody>
      </p:sp>
      <p:sp>
        <p:nvSpPr>
          <p:cNvPr id="689" name="Google Shape;689;p29"/>
          <p:cNvSpPr txBox="1"/>
          <p:nvPr>
            <p:ph type="title"/>
          </p:nvPr>
        </p:nvSpPr>
        <p:spPr>
          <a:xfrm>
            <a:off x="833247" y="870710"/>
            <a:ext cx="16626900" cy="984900"/>
          </a:xfrm>
          <a:prstGeom prst="rect">
            <a:avLst/>
          </a:prstGeom>
          <a:noFill/>
          <a:ln>
            <a:noFill/>
          </a:ln>
        </p:spPr>
        <p:txBody>
          <a:bodyPr anchorCtr="0" anchor="b" bIns="76175" lIns="152375" spcFirstLastPara="1" rIns="152375" wrap="square" tIns="76175">
            <a:noAutofit/>
          </a:bodyPr>
          <a:lstStyle/>
          <a:p>
            <a:pPr indent="0" lvl="0" marL="0" rtl="0" algn="l">
              <a:lnSpc>
                <a:spcPct val="90000"/>
              </a:lnSpc>
              <a:spcBef>
                <a:spcPts val="0"/>
              </a:spcBef>
              <a:spcAft>
                <a:spcPts val="0"/>
              </a:spcAft>
              <a:buNone/>
            </a:pPr>
            <a:r>
              <a:rPr lang="en-US"/>
              <a:t>RAPIDS Everywhere</a:t>
            </a:r>
            <a:endParaRPr/>
          </a:p>
        </p:txBody>
      </p:sp>
      <p:sp>
        <p:nvSpPr>
          <p:cNvPr id="690" name="Google Shape;690;p29"/>
          <p:cNvSpPr txBox="1"/>
          <p:nvPr/>
        </p:nvSpPr>
        <p:spPr>
          <a:xfrm>
            <a:off x="833250" y="1855711"/>
            <a:ext cx="16626900" cy="665400"/>
          </a:xfrm>
          <a:prstGeom prst="rect">
            <a:avLst/>
          </a:prstGeom>
          <a:noFill/>
          <a:ln>
            <a:noFill/>
          </a:ln>
        </p:spPr>
        <p:txBody>
          <a:bodyPr anchorCtr="0" anchor="t" bIns="76175" lIns="152375" spcFirstLastPara="1" rIns="152375" wrap="square" tIns="76175">
            <a:noAutofit/>
          </a:bodyPr>
          <a:lstStyle/>
          <a:p>
            <a:pPr indent="-508000" lvl="0" marL="508000" marR="0" rtl="0" algn="l">
              <a:lnSpc>
                <a:spcPct val="90000"/>
              </a:lnSpc>
              <a:spcBef>
                <a:spcPts val="0"/>
              </a:spcBef>
              <a:spcAft>
                <a:spcPts val="0"/>
              </a:spcAft>
              <a:buNone/>
            </a:pPr>
            <a:r>
              <a:rPr lang="en-US" sz="3300">
                <a:solidFill>
                  <a:schemeClr val="lt2"/>
                </a:solidFill>
                <a:latin typeface="Trebuchet MS"/>
                <a:ea typeface="Trebuchet MS"/>
                <a:cs typeface="Trebuchet MS"/>
                <a:sym typeface="Trebuchet MS"/>
              </a:rPr>
              <a:t>The Next Phase of RAPIDS</a:t>
            </a:r>
            <a:endParaRPr sz="3300"/>
          </a:p>
        </p:txBody>
      </p:sp>
      <p:pic>
        <p:nvPicPr>
          <p:cNvPr id="691" name="Google Shape;691;p29"/>
          <p:cNvPicPr preferRelativeResize="0"/>
          <p:nvPr/>
        </p:nvPicPr>
        <p:blipFill>
          <a:blip r:embed="rId3">
            <a:alphaModFix/>
          </a:blip>
          <a:stretch>
            <a:fillRect/>
          </a:stretch>
        </p:blipFill>
        <p:spPr>
          <a:xfrm>
            <a:off x="8269525" y="870698"/>
            <a:ext cx="8879475" cy="8879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30"/>
          <p:cNvSpPr txBox="1"/>
          <p:nvPr>
            <p:ph type="title"/>
          </p:nvPr>
        </p:nvSpPr>
        <p:spPr>
          <a:xfrm>
            <a:off x="3106785" y="3998553"/>
            <a:ext cx="12074430" cy="2289898"/>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a:t>RAPIDS Core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31"/>
          <p:cNvSpPr/>
          <p:nvPr/>
        </p:nvSpPr>
        <p:spPr>
          <a:xfrm>
            <a:off x="2473019" y="5850043"/>
            <a:ext cx="2446052" cy="922047"/>
          </a:xfrm>
          <a:prstGeom prst="rect">
            <a:avLst/>
          </a:prstGeom>
          <a:solidFill>
            <a:schemeClr val="accen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Pandas</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6F4F8"/>
                </a:solidFill>
                <a:latin typeface="Trebuchet MS"/>
                <a:ea typeface="Trebuchet MS"/>
                <a:cs typeface="Trebuchet MS"/>
                <a:sym typeface="Trebuchet MS"/>
              </a:rPr>
              <a:t>Analytics</a:t>
            </a:r>
            <a:endParaRPr b="0" i="0" sz="3600" u="none" cap="none" strike="noStrike">
              <a:solidFill>
                <a:srgbClr val="D6F4F8"/>
              </a:solidFill>
              <a:latin typeface="Arial"/>
              <a:ea typeface="Arial"/>
              <a:cs typeface="Arial"/>
              <a:sym typeface="Arial"/>
            </a:endParaRPr>
          </a:p>
        </p:txBody>
      </p:sp>
      <p:sp>
        <p:nvSpPr>
          <p:cNvPr id="704" name="Google Shape;704;p31"/>
          <p:cNvSpPr/>
          <p:nvPr/>
        </p:nvSpPr>
        <p:spPr>
          <a:xfrm>
            <a:off x="2473018" y="7807462"/>
            <a:ext cx="13341675" cy="922047"/>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CPU Memory</a:t>
            </a:r>
            <a:endParaRPr b="0" i="0" sz="3888" u="none" cap="none" strike="noStrike">
              <a:solidFill>
                <a:schemeClr val="dk2"/>
              </a:solidFill>
              <a:latin typeface="Arial"/>
              <a:ea typeface="Arial"/>
              <a:cs typeface="Arial"/>
              <a:sym typeface="Arial"/>
            </a:endParaRPr>
          </a:p>
        </p:txBody>
      </p:sp>
      <p:sp>
        <p:nvSpPr>
          <p:cNvPr id="705" name="Google Shape;705;p31"/>
          <p:cNvSpPr/>
          <p:nvPr/>
        </p:nvSpPr>
        <p:spPr>
          <a:xfrm>
            <a:off x="2473018"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Data Preparation</a:t>
            </a:r>
            <a:endParaRPr b="0" i="0" sz="3888" u="none" cap="none" strike="noStrike">
              <a:solidFill>
                <a:srgbClr val="000000"/>
              </a:solidFill>
              <a:latin typeface="Arial"/>
              <a:ea typeface="Arial"/>
              <a:cs typeface="Arial"/>
              <a:sym typeface="Arial"/>
            </a:endParaRPr>
          </a:p>
        </p:txBody>
      </p:sp>
      <p:sp>
        <p:nvSpPr>
          <p:cNvPr id="706" name="Google Shape;706;p31"/>
          <p:cNvSpPr/>
          <p:nvPr/>
        </p:nvSpPr>
        <p:spPr>
          <a:xfrm>
            <a:off x="11892883"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Visualization</a:t>
            </a:r>
            <a:endParaRPr b="0" i="0" sz="3888" u="none" cap="none" strike="noStrike">
              <a:solidFill>
                <a:srgbClr val="000000"/>
              </a:solidFill>
              <a:latin typeface="Arial"/>
              <a:ea typeface="Arial"/>
              <a:cs typeface="Arial"/>
              <a:sym typeface="Arial"/>
            </a:endParaRPr>
          </a:p>
        </p:txBody>
      </p:sp>
      <p:sp>
        <p:nvSpPr>
          <p:cNvPr id="707" name="Google Shape;707;p31"/>
          <p:cNvSpPr/>
          <p:nvPr/>
        </p:nvSpPr>
        <p:spPr>
          <a:xfrm>
            <a:off x="7182950"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Model Training</a:t>
            </a:r>
            <a:endParaRPr b="0" i="0" sz="3888" u="none" cap="none" strike="noStrike">
              <a:solidFill>
                <a:srgbClr val="000000"/>
              </a:solidFill>
              <a:latin typeface="Arial"/>
              <a:ea typeface="Arial"/>
              <a:cs typeface="Arial"/>
              <a:sym typeface="Arial"/>
            </a:endParaRPr>
          </a:p>
        </p:txBody>
      </p:sp>
      <p:sp>
        <p:nvSpPr>
          <p:cNvPr id="708" name="Google Shape;708;p31"/>
          <p:cNvSpPr/>
          <p:nvPr/>
        </p:nvSpPr>
        <p:spPr>
          <a:xfrm>
            <a:off x="5196927" y="5850043"/>
            <a:ext cx="2446052" cy="922047"/>
          </a:xfrm>
          <a:prstGeom prst="rect">
            <a:avLst/>
          </a:prstGeom>
          <a:solidFill>
            <a:schemeClr val="accen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Scikit-Learn</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6F4F8"/>
                </a:solidFill>
                <a:latin typeface="Trebuchet MS"/>
                <a:ea typeface="Trebuchet MS"/>
                <a:cs typeface="Trebuchet MS"/>
                <a:sym typeface="Trebuchet MS"/>
              </a:rPr>
              <a:t>Machine Learning</a:t>
            </a:r>
            <a:endParaRPr b="0" i="0" sz="3600" u="none" cap="none" strike="noStrike">
              <a:solidFill>
                <a:srgbClr val="D6F4F8"/>
              </a:solidFill>
              <a:latin typeface="Arial"/>
              <a:ea typeface="Arial"/>
              <a:cs typeface="Arial"/>
              <a:sym typeface="Arial"/>
            </a:endParaRPr>
          </a:p>
        </p:txBody>
      </p:sp>
      <p:sp>
        <p:nvSpPr>
          <p:cNvPr id="709" name="Google Shape;709;p31"/>
          <p:cNvSpPr/>
          <p:nvPr/>
        </p:nvSpPr>
        <p:spPr>
          <a:xfrm>
            <a:off x="7920836" y="5850043"/>
            <a:ext cx="2446052" cy="922047"/>
          </a:xfrm>
          <a:prstGeom prst="rect">
            <a:avLst/>
          </a:prstGeom>
          <a:solidFill>
            <a:schemeClr val="accen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NetworkX</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6F4F8"/>
                </a:solidFill>
                <a:latin typeface="Trebuchet MS"/>
                <a:ea typeface="Trebuchet MS"/>
                <a:cs typeface="Trebuchet MS"/>
                <a:sym typeface="Trebuchet MS"/>
              </a:rPr>
              <a:t>Graph Analytics</a:t>
            </a:r>
            <a:endParaRPr b="0" i="0" sz="3600" u="none" cap="none" strike="noStrike">
              <a:solidFill>
                <a:srgbClr val="D6F4F8"/>
              </a:solidFill>
              <a:latin typeface="Arial"/>
              <a:ea typeface="Arial"/>
              <a:cs typeface="Arial"/>
              <a:sym typeface="Arial"/>
            </a:endParaRPr>
          </a:p>
        </p:txBody>
      </p:sp>
      <p:sp>
        <p:nvSpPr>
          <p:cNvPr id="710" name="Google Shape;710;p31"/>
          <p:cNvSpPr/>
          <p:nvPr/>
        </p:nvSpPr>
        <p:spPr>
          <a:xfrm>
            <a:off x="10644744" y="5850043"/>
            <a:ext cx="2446052" cy="922047"/>
          </a:xfrm>
          <a:prstGeom prst="rect">
            <a:avLst/>
          </a:prstGeom>
          <a:solidFill>
            <a:schemeClr val="accen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PyTorch,</a:t>
            </a:r>
            <a:br>
              <a:rPr b="0" i="0" lang="en-US" sz="1800" u="none" cap="none" strike="noStrike">
                <a:solidFill>
                  <a:schemeClr val="lt1"/>
                </a:solidFill>
                <a:latin typeface="Trebuchet MS"/>
                <a:ea typeface="Trebuchet MS"/>
                <a:cs typeface="Trebuchet MS"/>
                <a:sym typeface="Trebuchet MS"/>
              </a:rPr>
            </a:br>
            <a:r>
              <a:rPr b="0" i="0" lang="en-US" sz="1800" u="none" cap="none" strike="noStrike">
                <a:solidFill>
                  <a:schemeClr val="lt1"/>
                </a:solidFill>
                <a:latin typeface="Trebuchet MS"/>
                <a:ea typeface="Trebuchet MS"/>
                <a:cs typeface="Trebuchet MS"/>
                <a:sym typeface="Trebuchet MS"/>
              </a:rPr>
              <a:t>TensorFlow, MxNet</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6F4F8"/>
                </a:solidFill>
                <a:latin typeface="Trebuchet MS"/>
                <a:ea typeface="Trebuchet MS"/>
                <a:cs typeface="Trebuchet MS"/>
                <a:sym typeface="Trebuchet MS"/>
              </a:rPr>
              <a:t>Deep Learning</a:t>
            </a:r>
            <a:endParaRPr b="0" i="0" sz="3600" u="none" cap="none" strike="noStrike">
              <a:solidFill>
                <a:srgbClr val="D6F4F8"/>
              </a:solidFill>
              <a:latin typeface="Arial"/>
              <a:ea typeface="Arial"/>
              <a:cs typeface="Arial"/>
              <a:sym typeface="Arial"/>
            </a:endParaRPr>
          </a:p>
        </p:txBody>
      </p:sp>
      <p:sp>
        <p:nvSpPr>
          <p:cNvPr id="711" name="Google Shape;711;p31"/>
          <p:cNvSpPr/>
          <p:nvPr/>
        </p:nvSpPr>
        <p:spPr>
          <a:xfrm>
            <a:off x="13368653" y="5850043"/>
            <a:ext cx="2436280" cy="922047"/>
          </a:xfrm>
          <a:prstGeom prst="rect">
            <a:avLst/>
          </a:prstGeom>
          <a:solidFill>
            <a:schemeClr val="accen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Matplotlib</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6F4F8"/>
                </a:solidFill>
                <a:latin typeface="Trebuchet MS"/>
                <a:ea typeface="Trebuchet MS"/>
                <a:cs typeface="Trebuchet MS"/>
                <a:sym typeface="Trebuchet MS"/>
              </a:rPr>
              <a:t>Visualization</a:t>
            </a:r>
            <a:endParaRPr b="0" i="0" sz="3600" u="none" cap="none" strike="noStrike">
              <a:solidFill>
                <a:srgbClr val="D6F4F8"/>
              </a:solidFill>
              <a:latin typeface="Arial"/>
              <a:ea typeface="Arial"/>
              <a:cs typeface="Arial"/>
              <a:sym typeface="Arial"/>
            </a:endParaRPr>
          </a:p>
        </p:txBody>
      </p:sp>
      <p:sp>
        <p:nvSpPr>
          <p:cNvPr id="712" name="Google Shape;712;p31"/>
          <p:cNvSpPr/>
          <p:nvPr/>
        </p:nvSpPr>
        <p:spPr>
          <a:xfrm>
            <a:off x="2473018" y="4962868"/>
            <a:ext cx="5169960" cy="562667"/>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Dask</a:t>
            </a:r>
            <a:endParaRPr b="0" i="0" sz="3888" u="none" cap="none" strike="noStrike">
              <a:solidFill>
                <a:schemeClr val="dk2"/>
              </a:solidFill>
              <a:latin typeface="Trebuchet MS"/>
              <a:ea typeface="Trebuchet MS"/>
              <a:cs typeface="Trebuchet MS"/>
              <a:sym typeface="Trebuchet MS"/>
            </a:endParaRPr>
          </a:p>
        </p:txBody>
      </p:sp>
      <p:sp>
        <p:nvSpPr>
          <p:cNvPr id="713" name="Google Shape;713;p3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Open Source Data Science Ecosystem</a:t>
            </a:r>
            <a:endParaRPr/>
          </a:p>
        </p:txBody>
      </p:sp>
      <p:sp>
        <p:nvSpPr>
          <p:cNvPr id="714" name="Google Shape;714;p31"/>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Familiar Python APIs</a:t>
            </a:r>
            <a:endParaRPr/>
          </a:p>
        </p:txBody>
      </p:sp>
      <p:cxnSp>
        <p:nvCxnSpPr>
          <p:cNvPr id="715" name="Google Shape;715;p31"/>
          <p:cNvCxnSpPr/>
          <p:nvPr/>
        </p:nvCxnSpPr>
        <p:spPr>
          <a:xfrm rot="-5400000">
            <a:off x="11502340"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16" name="Google Shape;716;p31"/>
          <p:cNvCxnSpPr/>
          <p:nvPr/>
        </p:nvCxnSpPr>
        <p:spPr>
          <a:xfrm flipH="1" rot="10800000">
            <a:off x="11211638" y="4177335"/>
            <a:ext cx="607400" cy="527"/>
          </a:xfrm>
          <a:prstGeom prst="straightConnector1">
            <a:avLst/>
          </a:prstGeom>
          <a:noFill/>
          <a:ln cap="flat" cmpd="sng" w="12700">
            <a:solidFill>
              <a:srgbClr val="595959"/>
            </a:solidFill>
            <a:prstDash val="solid"/>
            <a:round/>
            <a:headEnd len="sm" w="sm" type="none"/>
            <a:tailEnd len="lg" w="lg" type="triangle"/>
          </a:ln>
        </p:spPr>
      </p:cxnSp>
      <p:cxnSp>
        <p:nvCxnSpPr>
          <p:cNvPr id="717" name="Google Shape;717;p31"/>
          <p:cNvCxnSpPr/>
          <p:nvPr/>
        </p:nvCxnSpPr>
        <p:spPr>
          <a:xfrm rot="-5400000">
            <a:off x="14226838"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18" name="Google Shape;718;p31"/>
          <p:cNvCxnSpPr/>
          <p:nvPr/>
        </p:nvCxnSpPr>
        <p:spPr>
          <a:xfrm rot="-5400000">
            <a:off x="8781682"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19" name="Google Shape;719;p31"/>
          <p:cNvCxnSpPr/>
          <p:nvPr/>
        </p:nvCxnSpPr>
        <p:spPr>
          <a:xfrm rot="-5400000">
            <a:off x="6061025"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20" name="Google Shape;720;p31"/>
          <p:cNvCxnSpPr/>
          <p:nvPr/>
        </p:nvCxnSpPr>
        <p:spPr>
          <a:xfrm rot="-5400000">
            <a:off x="3340365"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21" name="Google Shape;721;p31"/>
          <p:cNvCxnSpPr/>
          <p:nvPr/>
        </p:nvCxnSpPr>
        <p:spPr>
          <a:xfrm flipH="1" rot="10800000">
            <a:off x="6495067" y="4177335"/>
            <a:ext cx="607400" cy="527"/>
          </a:xfrm>
          <a:prstGeom prst="straightConnector1">
            <a:avLst/>
          </a:prstGeom>
          <a:noFill/>
          <a:ln cap="flat" cmpd="sng" w="12700">
            <a:solidFill>
              <a:srgbClr val="595959"/>
            </a:solidFill>
            <a:prstDash val="solid"/>
            <a:round/>
            <a:headEnd len="sm" w="sm" type="none"/>
            <a:tailEnd len="lg" w="lg" type="triangle"/>
          </a:ln>
        </p:spPr>
      </p:cxnSp>
      <p:cxnSp>
        <p:nvCxnSpPr>
          <p:cNvPr id="722" name="Google Shape;722;p31"/>
          <p:cNvCxnSpPr/>
          <p:nvPr/>
        </p:nvCxnSpPr>
        <p:spPr>
          <a:xfrm rot="5400000">
            <a:off x="9143616" y="-993388"/>
            <a:ext cx="600" cy="9420000"/>
          </a:xfrm>
          <a:prstGeom prst="bentConnector3">
            <a:avLst>
              <a:gd fmla="val -60118685" name="adj1"/>
            </a:avLst>
          </a:prstGeom>
          <a:noFill/>
          <a:ln cap="flat" cmpd="sng" w="12700">
            <a:solidFill>
              <a:srgbClr val="595959"/>
            </a:solidFill>
            <a:prstDash val="solid"/>
            <a:round/>
            <a:headEnd len="sm" w="sm"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32"/>
          <p:cNvSpPr/>
          <p:nvPr/>
        </p:nvSpPr>
        <p:spPr>
          <a:xfrm>
            <a:off x="2473019"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cuDF cuIO</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Analytics</a:t>
            </a:r>
            <a:endParaRPr b="0" i="0" sz="3600" u="none" cap="none" strike="noStrike">
              <a:solidFill>
                <a:srgbClr val="DBBDFF"/>
              </a:solidFill>
              <a:latin typeface="Arial"/>
              <a:ea typeface="Arial"/>
              <a:cs typeface="Arial"/>
              <a:sym typeface="Arial"/>
            </a:endParaRPr>
          </a:p>
        </p:txBody>
      </p:sp>
      <p:cxnSp>
        <p:nvCxnSpPr>
          <p:cNvPr id="729" name="Google Shape;729;p32"/>
          <p:cNvCxnSpPr/>
          <p:nvPr/>
        </p:nvCxnSpPr>
        <p:spPr>
          <a:xfrm rot="-5400000">
            <a:off x="11502340" y="7279750"/>
            <a:ext cx="737517" cy="0"/>
          </a:xfrm>
          <a:prstGeom prst="straightConnector1">
            <a:avLst/>
          </a:prstGeom>
          <a:noFill/>
          <a:ln cap="flat" cmpd="sng" w="12700">
            <a:solidFill>
              <a:srgbClr val="595959"/>
            </a:solidFill>
            <a:prstDash val="solid"/>
            <a:round/>
            <a:headEnd len="lg" w="lg" type="triangle"/>
            <a:tailEnd len="lg" w="lg" type="triangle"/>
          </a:ln>
        </p:spPr>
      </p:cxnSp>
      <p:sp>
        <p:nvSpPr>
          <p:cNvPr id="730" name="Google Shape;730;p32"/>
          <p:cNvSpPr/>
          <p:nvPr/>
        </p:nvSpPr>
        <p:spPr>
          <a:xfrm>
            <a:off x="2473018" y="7807462"/>
            <a:ext cx="13341675" cy="922047"/>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				       										GPU Memory</a:t>
            </a:r>
            <a:endParaRPr b="0" i="0" sz="3888" u="none" cap="none" strike="noStrike">
              <a:solidFill>
                <a:schemeClr val="dk2"/>
              </a:solidFill>
              <a:latin typeface="Arial"/>
              <a:ea typeface="Arial"/>
              <a:cs typeface="Arial"/>
              <a:sym typeface="Arial"/>
            </a:endParaRPr>
          </a:p>
        </p:txBody>
      </p:sp>
      <p:sp>
        <p:nvSpPr>
          <p:cNvPr id="731" name="Google Shape;731;p32"/>
          <p:cNvSpPr/>
          <p:nvPr/>
        </p:nvSpPr>
        <p:spPr>
          <a:xfrm>
            <a:off x="2473018"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Data Preparation</a:t>
            </a:r>
            <a:endParaRPr b="0" i="0" sz="3888" u="none" cap="none" strike="noStrike">
              <a:solidFill>
                <a:srgbClr val="000000"/>
              </a:solidFill>
              <a:latin typeface="Arial"/>
              <a:ea typeface="Arial"/>
              <a:cs typeface="Arial"/>
              <a:sym typeface="Arial"/>
            </a:endParaRPr>
          </a:p>
        </p:txBody>
      </p:sp>
      <p:sp>
        <p:nvSpPr>
          <p:cNvPr id="732" name="Google Shape;732;p32"/>
          <p:cNvSpPr/>
          <p:nvPr/>
        </p:nvSpPr>
        <p:spPr>
          <a:xfrm>
            <a:off x="11892883"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Visualization</a:t>
            </a:r>
            <a:endParaRPr b="0" i="0" sz="3888" u="none" cap="none" strike="noStrike">
              <a:solidFill>
                <a:srgbClr val="000000"/>
              </a:solidFill>
              <a:latin typeface="Arial"/>
              <a:ea typeface="Arial"/>
              <a:cs typeface="Arial"/>
              <a:sym typeface="Arial"/>
            </a:endParaRPr>
          </a:p>
        </p:txBody>
      </p:sp>
      <p:sp>
        <p:nvSpPr>
          <p:cNvPr id="733" name="Google Shape;733;p32"/>
          <p:cNvSpPr/>
          <p:nvPr/>
        </p:nvSpPr>
        <p:spPr>
          <a:xfrm>
            <a:off x="7182950"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Model Training</a:t>
            </a:r>
            <a:endParaRPr b="0" i="0" sz="3888" u="none" cap="none" strike="noStrike">
              <a:solidFill>
                <a:srgbClr val="000000"/>
              </a:solidFill>
              <a:latin typeface="Arial"/>
              <a:ea typeface="Arial"/>
              <a:cs typeface="Arial"/>
              <a:sym typeface="Arial"/>
            </a:endParaRPr>
          </a:p>
        </p:txBody>
      </p:sp>
      <p:cxnSp>
        <p:nvCxnSpPr>
          <p:cNvPr id="734" name="Google Shape;734;p32"/>
          <p:cNvCxnSpPr/>
          <p:nvPr/>
        </p:nvCxnSpPr>
        <p:spPr>
          <a:xfrm flipH="1" rot="10800000">
            <a:off x="11211638"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735" name="Google Shape;735;p32"/>
          <p:cNvSpPr/>
          <p:nvPr/>
        </p:nvSpPr>
        <p:spPr>
          <a:xfrm>
            <a:off x="5196927"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cuML</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Machine Learning</a:t>
            </a:r>
            <a:endParaRPr b="0" i="0" sz="3600" u="none" cap="none" strike="noStrike">
              <a:solidFill>
                <a:srgbClr val="DBBDFF"/>
              </a:solidFill>
              <a:latin typeface="Arial"/>
              <a:ea typeface="Arial"/>
              <a:cs typeface="Arial"/>
              <a:sym typeface="Arial"/>
            </a:endParaRPr>
          </a:p>
        </p:txBody>
      </p:sp>
      <p:sp>
        <p:nvSpPr>
          <p:cNvPr id="736" name="Google Shape;736;p32"/>
          <p:cNvSpPr/>
          <p:nvPr/>
        </p:nvSpPr>
        <p:spPr>
          <a:xfrm>
            <a:off x="7920836"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cuGraph</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Graph Analytics</a:t>
            </a:r>
            <a:endParaRPr b="0" i="0" sz="3600" u="none" cap="none" strike="noStrike">
              <a:solidFill>
                <a:srgbClr val="DBBDFF"/>
              </a:solidFill>
              <a:latin typeface="Arial"/>
              <a:ea typeface="Arial"/>
              <a:cs typeface="Arial"/>
              <a:sym typeface="Arial"/>
            </a:endParaRPr>
          </a:p>
        </p:txBody>
      </p:sp>
      <p:sp>
        <p:nvSpPr>
          <p:cNvPr id="737" name="Google Shape;737;p32"/>
          <p:cNvSpPr/>
          <p:nvPr/>
        </p:nvSpPr>
        <p:spPr>
          <a:xfrm>
            <a:off x="10644744"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PyTorch, TensorFlow, MxNet</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Deep Learning</a:t>
            </a:r>
            <a:endParaRPr b="0" i="0" sz="3600" u="none" cap="none" strike="noStrike">
              <a:solidFill>
                <a:srgbClr val="DBBDFF"/>
              </a:solidFill>
              <a:latin typeface="Arial"/>
              <a:ea typeface="Arial"/>
              <a:cs typeface="Arial"/>
              <a:sym typeface="Arial"/>
            </a:endParaRPr>
          </a:p>
        </p:txBody>
      </p:sp>
      <p:sp>
        <p:nvSpPr>
          <p:cNvPr id="738" name="Google Shape;738;p32"/>
          <p:cNvSpPr/>
          <p:nvPr/>
        </p:nvSpPr>
        <p:spPr>
          <a:xfrm>
            <a:off x="13368653" y="5850043"/>
            <a:ext cx="2436280"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Clr>
                <a:schemeClr val="dk2"/>
              </a:buClr>
              <a:buFont typeface="Arial"/>
              <a:buNone/>
            </a:pPr>
            <a:r>
              <a:rPr lang="en-US" sz="1800">
                <a:solidFill>
                  <a:schemeClr val="lt1"/>
                </a:solidFill>
                <a:latin typeface="Trebuchet MS"/>
                <a:ea typeface="Trebuchet MS"/>
                <a:cs typeface="Trebuchet MS"/>
                <a:sym typeface="Trebuchet MS"/>
              </a:rPr>
              <a:t>cuxfilter, pyViz, plotly</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Font typeface="Arial"/>
              <a:buNone/>
            </a:pPr>
            <a:r>
              <a:rPr b="0" i="0" lang="en-US" sz="1800" u="none" cap="none" strike="noStrike">
                <a:solidFill>
                  <a:srgbClr val="DBBDFF"/>
                </a:solidFill>
                <a:latin typeface="Trebuchet MS"/>
                <a:ea typeface="Trebuchet MS"/>
                <a:cs typeface="Trebuchet MS"/>
                <a:sym typeface="Trebuchet MS"/>
              </a:rPr>
              <a:t>Visualization</a:t>
            </a:r>
            <a:endParaRPr b="0" i="0" sz="3600" u="none" cap="none" strike="noStrike">
              <a:solidFill>
                <a:srgbClr val="DBBDFF"/>
              </a:solidFill>
              <a:latin typeface="Arial"/>
              <a:ea typeface="Arial"/>
              <a:cs typeface="Arial"/>
              <a:sym typeface="Arial"/>
            </a:endParaRPr>
          </a:p>
        </p:txBody>
      </p:sp>
      <p:cxnSp>
        <p:nvCxnSpPr>
          <p:cNvPr id="739" name="Google Shape;739;p32"/>
          <p:cNvCxnSpPr/>
          <p:nvPr/>
        </p:nvCxnSpPr>
        <p:spPr>
          <a:xfrm rot="-5400000">
            <a:off x="14226838"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40" name="Google Shape;740;p32"/>
          <p:cNvCxnSpPr/>
          <p:nvPr/>
        </p:nvCxnSpPr>
        <p:spPr>
          <a:xfrm rot="-5400000">
            <a:off x="8781682"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41" name="Google Shape;741;p32"/>
          <p:cNvCxnSpPr/>
          <p:nvPr/>
        </p:nvCxnSpPr>
        <p:spPr>
          <a:xfrm rot="-5400000">
            <a:off x="6061025"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42" name="Google Shape;742;p32"/>
          <p:cNvCxnSpPr/>
          <p:nvPr/>
        </p:nvCxnSpPr>
        <p:spPr>
          <a:xfrm rot="-5400000">
            <a:off x="3340365" y="7279750"/>
            <a:ext cx="737517" cy="0"/>
          </a:xfrm>
          <a:prstGeom prst="straightConnector1">
            <a:avLst/>
          </a:prstGeom>
          <a:noFill/>
          <a:ln cap="flat" cmpd="sng" w="12700">
            <a:solidFill>
              <a:srgbClr val="595959"/>
            </a:solidFill>
            <a:prstDash val="solid"/>
            <a:round/>
            <a:headEnd len="lg" w="lg" type="triangle"/>
            <a:tailEnd len="lg" w="lg" type="triangle"/>
          </a:ln>
        </p:spPr>
      </p:cxnSp>
      <p:pic>
        <p:nvPicPr>
          <p:cNvPr id="743" name="Google Shape;743;p32"/>
          <p:cNvPicPr preferRelativeResize="0"/>
          <p:nvPr/>
        </p:nvPicPr>
        <p:blipFill rotWithShape="1">
          <a:blip r:embed="rId3">
            <a:alphaModFix/>
          </a:blip>
          <a:srcRect b="0" l="0" r="0" t="0"/>
          <a:stretch/>
        </p:blipFill>
        <p:spPr>
          <a:xfrm>
            <a:off x="7642984" y="7983800"/>
            <a:ext cx="1226463" cy="561140"/>
          </a:xfrm>
          <a:prstGeom prst="rect">
            <a:avLst/>
          </a:prstGeom>
          <a:noFill/>
          <a:ln>
            <a:noFill/>
          </a:ln>
        </p:spPr>
      </p:pic>
      <p:cxnSp>
        <p:nvCxnSpPr>
          <p:cNvPr id="744" name="Google Shape;744;p32"/>
          <p:cNvCxnSpPr/>
          <p:nvPr/>
        </p:nvCxnSpPr>
        <p:spPr>
          <a:xfrm flipH="1" rot="10800000">
            <a:off x="6495067"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745" name="Google Shape;745;p32"/>
          <p:cNvSpPr/>
          <p:nvPr/>
        </p:nvSpPr>
        <p:spPr>
          <a:xfrm>
            <a:off x="2473018" y="4962868"/>
            <a:ext cx="7900367" cy="562667"/>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Dask</a:t>
            </a:r>
            <a:endParaRPr b="0" i="0" sz="3888" u="none" cap="none" strike="noStrike">
              <a:solidFill>
                <a:schemeClr val="dk2"/>
              </a:solidFill>
              <a:latin typeface="Trebuchet MS"/>
              <a:ea typeface="Trebuchet MS"/>
              <a:cs typeface="Trebuchet MS"/>
              <a:sym typeface="Trebuchet MS"/>
            </a:endParaRPr>
          </a:p>
        </p:txBody>
      </p:sp>
      <p:sp>
        <p:nvSpPr>
          <p:cNvPr id="746" name="Google Shape;746;p32"/>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747" name="Google Shape;747;p32"/>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End-to-End Accelerated GPU Data Science</a:t>
            </a:r>
            <a:endParaRPr/>
          </a:p>
        </p:txBody>
      </p:sp>
      <p:cxnSp>
        <p:nvCxnSpPr>
          <p:cNvPr id="748" name="Google Shape;748;p32"/>
          <p:cNvCxnSpPr/>
          <p:nvPr/>
        </p:nvCxnSpPr>
        <p:spPr>
          <a:xfrm rot="5400000">
            <a:off x="9143616" y="-993388"/>
            <a:ext cx="600" cy="9420000"/>
          </a:xfrm>
          <a:prstGeom prst="bentConnector3">
            <a:avLst>
              <a:gd fmla="val -60118685" name="adj1"/>
            </a:avLst>
          </a:prstGeom>
          <a:noFill/>
          <a:ln cap="flat" cmpd="sng" w="12700">
            <a:solidFill>
              <a:srgbClr val="595959"/>
            </a:solidFill>
            <a:prstDash val="solid"/>
            <a:round/>
            <a:headEnd len="sm" w="sm"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33"/>
          <p:cNvSpPr txBox="1"/>
          <p:nvPr>
            <p:ph type="title"/>
          </p:nvPr>
        </p:nvSpPr>
        <p:spPr>
          <a:xfrm>
            <a:off x="3106785" y="3998553"/>
            <a:ext cx="12074430" cy="2289898"/>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None/>
            </a:pPr>
            <a:r>
              <a:rPr lang="en-US"/>
              <a:t>Dask</a:t>
            </a:r>
            <a:endParaRPr>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cxnSp>
        <p:nvCxnSpPr>
          <p:cNvPr id="760" name="Google Shape;760;p34"/>
          <p:cNvCxnSpPr/>
          <p:nvPr/>
        </p:nvCxnSpPr>
        <p:spPr>
          <a:xfrm rot="5400000">
            <a:off x="9143616" y="-993388"/>
            <a:ext cx="600" cy="9420000"/>
          </a:xfrm>
          <a:prstGeom prst="bentConnector3">
            <a:avLst>
              <a:gd fmla="val -60118685" name="adj1"/>
            </a:avLst>
          </a:prstGeom>
          <a:noFill/>
          <a:ln cap="flat" cmpd="sng" w="12700">
            <a:solidFill>
              <a:srgbClr val="595959"/>
            </a:solidFill>
            <a:prstDash val="solid"/>
            <a:round/>
            <a:headEnd len="sm" w="sm" type="none"/>
            <a:tailEnd len="med" w="med" type="triangle"/>
          </a:ln>
        </p:spPr>
      </p:cxnSp>
      <p:sp>
        <p:nvSpPr>
          <p:cNvPr id="761" name="Google Shape;761;p34"/>
          <p:cNvSpPr/>
          <p:nvPr/>
        </p:nvSpPr>
        <p:spPr>
          <a:xfrm>
            <a:off x="2473019"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cuDF cuIO</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Analytics</a:t>
            </a:r>
            <a:endParaRPr b="0" i="0" sz="3600" u="none" cap="none" strike="noStrike">
              <a:solidFill>
                <a:srgbClr val="DBBDFF"/>
              </a:solidFill>
              <a:latin typeface="Arial"/>
              <a:ea typeface="Arial"/>
              <a:cs typeface="Arial"/>
              <a:sym typeface="Arial"/>
            </a:endParaRPr>
          </a:p>
        </p:txBody>
      </p:sp>
      <p:cxnSp>
        <p:nvCxnSpPr>
          <p:cNvPr id="762" name="Google Shape;762;p34"/>
          <p:cNvCxnSpPr/>
          <p:nvPr/>
        </p:nvCxnSpPr>
        <p:spPr>
          <a:xfrm rot="-5400000">
            <a:off x="11502340" y="7279750"/>
            <a:ext cx="737517" cy="0"/>
          </a:xfrm>
          <a:prstGeom prst="straightConnector1">
            <a:avLst/>
          </a:prstGeom>
          <a:noFill/>
          <a:ln cap="flat" cmpd="sng" w="12700">
            <a:solidFill>
              <a:srgbClr val="595959"/>
            </a:solidFill>
            <a:prstDash val="solid"/>
            <a:round/>
            <a:headEnd len="lg" w="lg" type="triangle"/>
            <a:tailEnd len="lg" w="lg" type="triangle"/>
          </a:ln>
        </p:spPr>
      </p:cxnSp>
      <p:sp>
        <p:nvSpPr>
          <p:cNvPr id="763" name="Google Shape;763;p34"/>
          <p:cNvSpPr/>
          <p:nvPr/>
        </p:nvSpPr>
        <p:spPr>
          <a:xfrm>
            <a:off x="2473018" y="7807462"/>
            <a:ext cx="13341675" cy="922047"/>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				       										GPU Memory</a:t>
            </a:r>
            <a:endParaRPr b="0" i="0" sz="3888" u="none" cap="none" strike="noStrike">
              <a:solidFill>
                <a:schemeClr val="dk2"/>
              </a:solidFill>
              <a:latin typeface="Arial"/>
              <a:ea typeface="Arial"/>
              <a:cs typeface="Arial"/>
              <a:sym typeface="Arial"/>
            </a:endParaRPr>
          </a:p>
        </p:txBody>
      </p:sp>
      <p:sp>
        <p:nvSpPr>
          <p:cNvPr id="764" name="Google Shape;764;p34"/>
          <p:cNvSpPr/>
          <p:nvPr/>
        </p:nvSpPr>
        <p:spPr>
          <a:xfrm>
            <a:off x="2473018"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Data Preparation</a:t>
            </a:r>
            <a:endParaRPr b="0" i="0" sz="3888" u="none" cap="none" strike="noStrike">
              <a:solidFill>
                <a:srgbClr val="000000"/>
              </a:solidFill>
              <a:latin typeface="Arial"/>
              <a:ea typeface="Arial"/>
              <a:cs typeface="Arial"/>
              <a:sym typeface="Arial"/>
            </a:endParaRPr>
          </a:p>
        </p:txBody>
      </p:sp>
      <p:sp>
        <p:nvSpPr>
          <p:cNvPr id="765" name="Google Shape;765;p34"/>
          <p:cNvSpPr/>
          <p:nvPr/>
        </p:nvSpPr>
        <p:spPr>
          <a:xfrm>
            <a:off x="11892883"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Visualization</a:t>
            </a:r>
            <a:endParaRPr b="0" i="0" sz="3888" u="none" cap="none" strike="noStrike">
              <a:solidFill>
                <a:srgbClr val="000000"/>
              </a:solidFill>
              <a:latin typeface="Arial"/>
              <a:ea typeface="Arial"/>
              <a:cs typeface="Arial"/>
              <a:sym typeface="Arial"/>
            </a:endParaRPr>
          </a:p>
        </p:txBody>
      </p:sp>
      <p:sp>
        <p:nvSpPr>
          <p:cNvPr id="766" name="Google Shape;766;p34"/>
          <p:cNvSpPr/>
          <p:nvPr/>
        </p:nvSpPr>
        <p:spPr>
          <a:xfrm>
            <a:off x="7182950"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Model Training</a:t>
            </a:r>
            <a:endParaRPr b="0" i="0" sz="3888" u="none" cap="none" strike="noStrike">
              <a:solidFill>
                <a:srgbClr val="000000"/>
              </a:solidFill>
              <a:latin typeface="Arial"/>
              <a:ea typeface="Arial"/>
              <a:cs typeface="Arial"/>
              <a:sym typeface="Arial"/>
            </a:endParaRPr>
          </a:p>
        </p:txBody>
      </p:sp>
      <p:cxnSp>
        <p:nvCxnSpPr>
          <p:cNvPr id="767" name="Google Shape;767;p34"/>
          <p:cNvCxnSpPr/>
          <p:nvPr/>
        </p:nvCxnSpPr>
        <p:spPr>
          <a:xfrm flipH="1" rot="10800000">
            <a:off x="11211638"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768" name="Google Shape;768;p34"/>
          <p:cNvSpPr/>
          <p:nvPr/>
        </p:nvSpPr>
        <p:spPr>
          <a:xfrm>
            <a:off x="5196927"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cuML</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Machine Learning</a:t>
            </a:r>
            <a:endParaRPr b="0" i="0" sz="3600" u="none" cap="none" strike="noStrike">
              <a:solidFill>
                <a:srgbClr val="DBBDFF"/>
              </a:solidFill>
              <a:latin typeface="Arial"/>
              <a:ea typeface="Arial"/>
              <a:cs typeface="Arial"/>
              <a:sym typeface="Arial"/>
            </a:endParaRPr>
          </a:p>
        </p:txBody>
      </p:sp>
      <p:sp>
        <p:nvSpPr>
          <p:cNvPr id="769" name="Google Shape;769;p34"/>
          <p:cNvSpPr/>
          <p:nvPr/>
        </p:nvSpPr>
        <p:spPr>
          <a:xfrm>
            <a:off x="7920836"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cuGraph</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Graph Analytics</a:t>
            </a:r>
            <a:endParaRPr b="0" i="0" sz="3600" u="none" cap="none" strike="noStrike">
              <a:solidFill>
                <a:srgbClr val="DBBDFF"/>
              </a:solidFill>
              <a:latin typeface="Arial"/>
              <a:ea typeface="Arial"/>
              <a:cs typeface="Arial"/>
              <a:sym typeface="Arial"/>
            </a:endParaRPr>
          </a:p>
        </p:txBody>
      </p:sp>
      <p:sp>
        <p:nvSpPr>
          <p:cNvPr id="770" name="Google Shape;770;p34"/>
          <p:cNvSpPr/>
          <p:nvPr/>
        </p:nvSpPr>
        <p:spPr>
          <a:xfrm>
            <a:off x="10644744"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PyTorch, TensorFlow, MxNet</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Deep Learning</a:t>
            </a:r>
            <a:endParaRPr b="0" i="0" sz="3600" u="none" cap="none" strike="noStrike">
              <a:solidFill>
                <a:srgbClr val="DBBDFF"/>
              </a:solidFill>
              <a:latin typeface="Arial"/>
              <a:ea typeface="Arial"/>
              <a:cs typeface="Arial"/>
              <a:sym typeface="Arial"/>
            </a:endParaRPr>
          </a:p>
        </p:txBody>
      </p:sp>
      <p:sp>
        <p:nvSpPr>
          <p:cNvPr id="771" name="Google Shape;771;p34"/>
          <p:cNvSpPr/>
          <p:nvPr/>
        </p:nvSpPr>
        <p:spPr>
          <a:xfrm>
            <a:off x="13368653" y="5850043"/>
            <a:ext cx="2436280"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Clr>
                <a:schemeClr val="dk2"/>
              </a:buClr>
              <a:buFont typeface="Arial"/>
              <a:buNone/>
            </a:pPr>
            <a:r>
              <a:rPr lang="en-US" sz="1800">
                <a:solidFill>
                  <a:schemeClr val="lt1"/>
                </a:solidFill>
                <a:latin typeface="Trebuchet MS"/>
                <a:ea typeface="Trebuchet MS"/>
                <a:cs typeface="Trebuchet MS"/>
                <a:sym typeface="Trebuchet MS"/>
              </a:rPr>
              <a:t>cuxfilter, pyViz, plotly</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Visualization</a:t>
            </a:r>
            <a:endParaRPr b="0" i="0" sz="3600" u="none" cap="none" strike="noStrike">
              <a:solidFill>
                <a:srgbClr val="DBBDFF"/>
              </a:solidFill>
              <a:latin typeface="Arial"/>
              <a:ea typeface="Arial"/>
              <a:cs typeface="Arial"/>
              <a:sym typeface="Arial"/>
            </a:endParaRPr>
          </a:p>
        </p:txBody>
      </p:sp>
      <p:cxnSp>
        <p:nvCxnSpPr>
          <p:cNvPr id="772" name="Google Shape;772;p34"/>
          <p:cNvCxnSpPr/>
          <p:nvPr/>
        </p:nvCxnSpPr>
        <p:spPr>
          <a:xfrm rot="-5400000">
            <a:off x="14226838"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73" name="Google Shape;773;p34"/>
          <p:cNvCxnSpPr/>
          <p:nvPr/>
        </p:nvCxnSpPr>
        <p:spPr>
          <a:xfrm rot="-5400000">
            <a:off x="8781682"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74" name="Google Shape;774;p34"/>
          <p:cNvCxnSpPr/>
          <p:nvPr/>
        </p:nvCxnSpPr>
        <p:spPr>
          <a:xfrm rot="-5400000">
            <a:off x="6061025"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775" name="Google Shape;775;p34"/>
          <p:cNvCxnSpPr/>
          <p:nvPr/>
        </p:nvCxnSpPr>
        <p:spPr>
          <a:xfrm rot="-5400000">
            <a:off x="3340365" y="7279750"/>
            <a:ext cx="737517" cy="0"/>
          </a:xfrm>
          <a:prstGeom prst="straightConnector1">
            <a:avLst/>
          </a:prstGeom>
          <a:noFill/>
          <a:ln cap="flat" cmpd="sng" w="12700">
            <a:solidFill>
              <a:srgbClr val="595959"/>
            </a:solidFill>
            <a:prstDash val="solid"/>
            <a:round/>
            <a:headEnd len="lg" w="lg" type="triangle"/>
            <a:tailEnd len="lg" w="lg" type="triangle"/>
          </a:ln>
        </p:spPr>
      </p:cxnSp>
      <p:pic>
        <p:nvPicPr>
          <p:cNvPr id="776" name="Google Shape;776;p34"/>
          <p:cNvPicPr preferRelativeResize="0"/>
          <p:nvPr/>
        </p:nvPicPr>
        <p:blipFill rotWithShape="1">
          <a:blip r:embed="rId3">
            <a:alphaModFix/>
          </a:blip>
          <a:srcRect b="0" l="0" r="0" t="0"/>
          <a:stretch/>
        </p:blipFill>
        <p:spPr>
          <a:xfrm>
            <a:off x="7528109" y="7988850"/>
            <a:ext cx="1226463" cy="561140"/>
          </a:xfrm>
          <a:prstGeom prst="rect">
            <a:avLst/>
          </a:prstGeom>
          <a:noFill/>
          <a:ln>
            <a:noFill/>
          </a:ln>
        </p:spPr>
      </p:pic>
      <p:cxnSp>
        <p:nvCxnSpPr>
          <p:cNvPr id="777" name="Google Shape;777;p34"/>
          <p:cNvCxnSpPr/>
          <p:nvPr/>
        </p:nvCxnSpPr>
        <p:spPr>
          <a:xfrm flipH="1" rot="10800000">
            <a:off x="6495067"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778" name="Google Shape;778;p34"/>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779" name="Google Shape;779;p34"/>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Scaling RAPIDS with Dask</a:t>
            </a:r>
            <a:endParaRPr/>
          </a:p>
        </p:txBody>
      </p:sp>
      <p:sp>
        <p:nvSpPr>
          <p:cNvPr id="780" name="Google Shape;780;p34"/>
          <p:cNvSpPr/>
          <p:nvPr/>
        </p:nvSpPr>
        <p:spPr>
          <a:xfrm>
            <a:off x="1410600" y="2649925"/>
            <a:ext cx="15498000" cy="6312000"/>
          </a:xfrm>
          <a:prstGeom prst="rect">
            <a:avLst/>
          </a:prstGeom>
          <a:solidFill>
            <a:schemeClr val="lt1">
              <a:alpha val="74901"/>
            </a:schemeClr>
          </a:solidFill>
          <a:ln>
            <a:noFill/>
          </a:ln>
        </p:spPr>
        <p:txBody>
          <a:bodyPr anchorCtr="0" anchor="ctr" bIns="76200" lIns="152400" spcFirstLastPara="1" rIns="152400" wrap="square" tIns="762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
        <p:nvSpPr>
          <p:cNvPr id="781" name="Google Shape;781;p34"/>
          <p:cNvSpPr/>
          <p:nvPr/>
        </p:nvSpPr>
        <p:spPr>
          <a:xfrm>
            <a:off x="2473018" y="4962868"/>
            <a:ext cx="7900367" cy="562667"/>
          </a:xfrm>
          <a:prstGeom prst="rect">
            <a:avLst/>
          </a:prstGeom>
          <a:solidFill>
            <a:srgbClr val="FDB42B"/>
          </a:solidFill>
          <a:ln>
            <a:noFill/>
          </a:ln>
          <a:effectLst>
            <a:outerShdw blurRad="50800" rotWithShape="0" algn="tl" dir="2700000" dist="38100">
              <a:srgbClr val="000000">
                <a:alpha val="40000"/>
              </a:srgbClr>
            </a:outerShdw>
          </a:effectLst>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Dask</a:t>
            </a:r>
            <a:endParaRPr b="0" i="0" sz="3888" u="none" cap="none" strike="noStrike">
              <a:solidFill>
                <a:schemeClr val="dk2"/>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35"/>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Why Dask?</a:t>
            </a:r>
            <a:endParaRPr/>
          </a:p>
        </p:txBody>
      </p:sp>
      <p:sp>
        <p:nvSpPr>
          <p:cNvPr id="788" name="Google Shape;788;p35"/>
          <p:cNvSpPr txBox="1"/>
          <p:nvPr>
            <p:ph idx="1" type="body"/>
          </p:nvPr>
        </p:nvSpPr>
        <p:spPr>
          <a:xfrm>
            <a:off x="861250" y="3505058"/>
            <a:ext cx="16581120" cy="678194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7400FF"/>
              </a:buClr>
              <a:buSzPts val="1920"/>
              <a:buNone/>
            </a:pPr>
            <a:r>
              <a:rPr lang="en-US">
                <a:solidFill>
                  <a:srgbClr val="7400FF"/>
                </a:solidFill>
              </a:rPr>
              <a:t>DEPLOYABLE</a:t>
            </a:r>
            <a:endParaRPr/>
          </a:p>
          <a:p>
            <a:pPr indent="-283111" lvl="0" marL="283111" rtl="0" algn="l">
              <a:lnSpc>
                <a:spcPct val="90000"/>
              </a:lnSpc>
              <a:spcBef>
                <a:spcPts val="1000"/>
              </a:spcBef>
              <a:spcAft>
                <a:spcPts val="0"/>
              </a:spcAft>
              <a:buClr>
                <a:srgbClr val="7400FF"/>
              </a:buClr>
              <a:buSzPts val="1600"/>
              <a:buChar char="▸"/>
            </a:pPr>
            <a:r>
              <a:rPr b="1" lang="en-US" sz="2000">
                <a:solidFill>
                  <a:srgbClr val="868686"/>
                </a:solidFill>
              </a:rPr>
              <a:t>HPC: </a:t>
            </a:r>
            <a:r>
              <a:rPr lang="en-US" sz="2000">
                <a:solidFill>
                  <a:srgbClr val="868686"/>
                </a:solidFill>
              </a:rPr>
              <a:t>SLURM, PBS, LSF, SGE</a:t>
            </a:r>
            <a:endParaRPr/>
          </a:p>
          <a:p>
            <a:pPr indent="-283111" lvl="0" marL="283111" rtl="0" algn="l">
              <a:lnSpc>
                <a:spcPct val="90000"/>
              </a:lnSpc>
              <a:spcBef>
                <a:spcPts val="1000"/>
              </a:spcBef>
              <a:spcAft>
                <a:spcPts val="0"/>
              </a:spcAft>
              <a:buClr>
                <a:srgbClr val="7400FF"/>
              </a:buClr>
              <a:buSzPts val="1600"/>
              <a:buChar char="▸"/>
            </a:pPr>
            <a:r>
              <a:rPr b="1" lang="en-US" sz="2000">
                <a:solidFill>
                  <a:srgbClr val="868686"/>
                </a:solidFill>
              </a:rPr>
              <a:t>Cloud: </a:t>
            </a:r>
            <a:r>
              <a:rPr lang="en-US" sz="2000">
                <a:solidFill>
                  <a:srgbClr val="868686"/>
                </a:solidFill>
              </a:rPr>
              <a:t>Kubernetes</a:t>
            </a:r>
            <a:endParaRPr/>
          </a:p>
          <a:p>
            <a:pPr indent="-283111" lvl="0" marL="283111" rtl="0" algn="l">
              <a:lnSpc>
                <a:spcPct val="90000"/>
              </a:lnSpc>
              <a:spcBef>
                <a:spcPts val="1000"/>
              </a:spcBef>
              <a:spcAft>
                <a:spcPts val="0"/>
              </a:spcAft>
              <a:buClr>
                <a:srgbClr val="7400FF"/>
              </a:buClr>
              <a:buSzPts val="1600"/>
              <a:buChar char="▸"/>
            </a:pPr>
            <a:r>
              <a:rPr b="1" lang="en-US" sz="2000">
                <a:solidFill>
                  <a:srgbClr val="868686"/>
                </a:solidFill>
              </a:rPr>
              <a:t>Hadoop/Spark: </a:t>
            </a:r>
            <a:r>
              <a:rPr lang="en-US" sz="2000">
                <a:solidFill>
                  <a:srgbClr val="868686"/>
                </a:solidFill>
              </a:rPr>
              <a:t>Yarn</a:t>
            </a:r>
            <a:endParaRPr/>
          </a:p>
          <a:p>
            <a:pPr indent="0" lvl="0" marL="0" rtl="0" algn="l">
              <a:lnSpc>
                <a:spcPct val="90000"/>
              </a:lnSpc>
              <a:spcBef>
                <a:spcPts val="2000"/>
              </a:spcBef>
              <a:spcAft>
                <a:spcPts val="0"/>
              </a:spcAft>
              <a:buClr>
                <a:srgbClr val="B3B3B3"/>
              </a:buClr>
              <a:buSzPts val="1920"/>
              <a:buNone/>
            </a:pPr>
            <a:r>
              <a:rPr lang="en-US">
                <a:solidFill>
                  <a:srgbClr val="7400FF"/>
                </a:solidFill>
              </a:rPr>
              <a:t>PYDATA NATIVE</a:t>
            </a:r>
            <a:endParaRPr/>
          </a:p>
          <a:p>
            <a:pPr indent="-283111" lvl="0" marL="283111" rtl="0" algn="l">
              <a:lnSpc>
                <a:spcPct val="90000"/>
              </a:lnSpc>
              <a:spcBef>
                <a:spcPts val="1000"/>
              </a:spcBef>
              <a:spcAft>
                <a:spcPts val="0"/>
              </a:spcAft>
              <a:buClr>
                <a:srgbClr val="7400FF"/>
              </a:buClr>
              <a:buSzPts val="1600"/>
              <a:buChar char="▸"/>
            </a:pPr>
            <a:r>
              <a:rPr b="1" lang="en-US" sz="2000">
                <a:solidFill>
                  <a:srgbClr val="868686"/>
                </a:solidFill>
              </a:rPr>
              <a:t>Easy Migration: </a:t>
            </a:r>
            <a:r>
              <a:rPr lang="en-US" sz="2000">
                <a:solidFill>
                  <a:srgbClr val="868686"/>
                </a:solidFill>
              </a:rPr>
              <a:t>Built on top of NumPy, Pandas Scikit-Learn, etc</a:t>
            </a:r>
            <a:endParaRPr sz="2000">
              <a:solidFill>
                <a:srgbClr val="868686"/>
              </a:solidFill>
            </a:endParaRPr>
          </a:p>
          <a:p>
            <a:pPr indent="-283111" lvl="0" marL="283111" rtl="0" algn="l">
              <a:lnSpc>
                <a:spcPct val="90000"/>
              </a:lnSpc>
              <a:spcBef>
                <a:spcPts val="1000"/>
              </a:spcBef>
              <a:spcAft>
                <a:spcPts val="0"/>
              </a:spcAft>
              <a:buClr>
                <a:srgbClr val="7400FF"/>
              </a:buClr>
              <a:buSzPts val="1600"/>
              <a:buChar char="▸"/>
            </a:pPr>
            <a:r>
              <a:rPr b="1" lang="en-US" sz="2000">
                <a:solidFill>
                  <a:srgbClr val="868686"/>
                </a:solidFill>
              </a:rPr>
              <a:t>Easy Training: </a:t>
            </a:r>
            <a:r>
              <a:rPr lang="en-US" sz="2000">
                <a:solidFill>
                  <a:srgbClr val="868686"/>
                </a:solidFill>
              </a:rPr>
              <a:t>With the same APIs</a:t>
            </a:r>
            <a:endParaRPr/>
          </a:p>
          <a:p>
            <a:pPr indent="-283111" lvl="0" marL="283111" rtl="0" algn="l">
              <a:lnSpc>
                <a:spcPct val="90000"/>
              </a:lnSpc>
              <a:spcBef>
                <a:spcPts val="1000"/>
              </a:spcBef>
              <a:spcAft>
                <a:spcPts val="0"/>
              </a:spcAft>
              <a:buClr>
                <a:srgbClr val="7400FF"/>
              </a:buClr>
              <a:buSzPts val="1600"/>
              <a:buChar char="▸"/>
            </a:pPr>
            <a:r>
              <a:rPr b="1" lang="en-US" sz="2000">
                <a:solidFill>
                  <a:srgbClr val="868686"/>
                </a:solidFill>
              </a:rPr>
              <a:t>Trusted: </a:t>
            </a:r>
            <a:r>
              <a:rPr lang="en-US" sz="2000">
                <a:solidFill>
                  <a:srgbClr val="868686"/>
                </a:solidFill>
              </a:rPr>
              <a:t>With the same developer community</a:t>
            </a:r>
            <a:endParaRPr/>
          </a:p>
          <a:p>
            <a:pPr indent="0" lvl="0" marL="0" rtl="0" algn="l">
              <a:lnSpc>
                <a:spcPct val="90000"/>
              </a:lnSpc>
              <a:spcBef>
                <a:spcPts val="2000"/>
              </a:spcBef>
              <a:spcAft>
                <a:spcPts val="0"/>
              </a:spcAft>
              <a:buClr>
                <a:srgbClr val="7400FF"/>
              </a:buClr>
              <a:buSzPts val="1920"/>
              <a:buNone/>
            </a:pPr>
            <a:r>
              <a:rPr lang="en-US">
                <a:solidFill>
                  <a:srgbClr val="7400FF"/>
                </a:solidFill>
              </a:rPr>
              <a:t>EASY SCALABILITY</a:t>
            </a:r>
            <a:endParaRPr/>
          </a:p>
          <a:p>
            <a:pPr indent="-283111" lvl="0" marL="283111" rtl="0" algn="l">
              <a:lnSpc>
                <a:spcPct val="90000"/>
              </a:lnSpc>
              <a:spcBef>
                <a:spcPts val="1000"/>
              </a:spcBef>
              <a:spcAft>
                <a:spcPts val="0"/>
              </a:spcAft>
              <a:buClr>
                <a:srgbClr val="7400FF"/>
              </a:buClr>
              <a:buSzPts val="1600"/>
              <a:buChar char="▸"/>
            </a:pPr>
            <a:r>
              <a:rPr lang="en-US" sz="2000">
                <a:solidFill>
                  <a:srgbClr val="868686"/>
                </a:solidFill>
              </a:rPr>
              <a:t>Easy to install and use on a laptop</a:t>
            </a:r>
            <a:endParaRPr/>
          </a:p>
          <a:p>
            <a:pPr indent="-283111" lvl="0" marL="283111" rtl="0" algn="l">
              <a:lnSpc>
                <a:spcPct val="90000"/>
              </a:lnSpc>
              <a:spcBef>
                <a:spcPts val="1000"/>
              </a:spcBef>
              <a:spcAft>
                <a:spcPts val="0"/>
              </a:spcAft>
              <a:buClr>
                <a:srgbClr val="7400FF"/>
              </a:buClr>
              <a:buSzPts val="1600"/>
              <a:buChar char="▸"/>
            </a:pPr>
            <a:r>
              <a:rPr lang="en-US" sz="2000">
                <a:solidFill>
                  <a:srgbClr val="868686"/>
                </a:solidFill>
              </a:rPr>
              <a:t>Scales out to thousand node clusters</a:t>
            </a:r>
            <a:endParaRPr/>
          </a:p>
          <a:p>
            <a:pPr indent="0" lvl="0" marL="0" rtl="0" algn="l">
              <a:lnSpc>
                <a:spcPct val="90000"/>
              </a:lnSpc>
              <a:spcBef>
                <a:spcPts val="2000"/>
              </a:spcBef>
              <a:spcAft>
                <a:spcPts val="0"/>
              </a:spcAft>
              <a:buClr>
                <a:srgbClr val="7400FF"/>
              </a:buClr>
              <a:buSzPts val="1920"/>
              <a:buNone/>
            </a:pPr>
            <a:r>
              <a:rPr lang="en-US">
                <a:solidFill>
                  <a:srgbClr val="7400FF"/>
                </a:solidFill>
              </a:rPr>
              <a:t>POPULAR</a:t>
            </a:r>
            <a:endParaRPr/>
          </a:p>
          <a:p>
            <a:pPr indent="-283111" lvl="0" marL="283111" rtl="0" algn="l">
              <a:lnSpc>
                <a:spcPct val="90000"/>
              </a:lnSpc>
              <a:spcBef>
                <a:spcPts val="1000"/>
              </a:spcBef>
              <a:spcAft>
                <a:spcPts val="0"/>
              </a:spcAft>
              <a:buClr>
                <a:srgbClr val="7400FF"/>
              </a:buClr>
              <a:buSzPts val="1600"/>
              <a:buChar char="▸"/>
            </a:pPr>
            <a:r>
              <a:rPr lang="en-US" sz="2000">
                <a:solidFill>
                  <a:srgbClr val="868686"/>
                </a:solidFill>
              </a:rPr>
              <a:t>Most Common parallelism framework today in the PyData and SciPy community </a:t>
            </a:r>
            <a:endParaRPr/>
          </a:p>
        </p:txBody>
      </p:sp>
      <p:pic>
        <p:nvPicPr>
          <p:cNvPr id="789" name="Google Shape;789;p35"/>
          <p:cNvPicPr preferRelativeResize="0"/>
          <p:nvPr/>
        </p:nvPicPr>
        <p:blipFill rotWithShape="1">
          <a:blip r:embed="rId3">
            <a:alphaModFix/>
          </a:blip>
          <a:srcRect b="0" l="0" r="0" t="0"/>
          <a:stretch/>
        </p:blipFill>
        <p:spPr>
          <a:xfrm>
            <a:off x="12710975" y="5017175"/>
            <a:ext cx="3640300" cy="147162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nvSpPr>
        <p:spPr>
          <a:xfrm>
            <a:off x="830585" y="2975208"/>
            <a:ext cx="8316000" cy="5539800"/>
          </a:xfrm>
          <a:prstGeom prst="rect">
            <a:avLst/>
          </a:prstGeom>
          <a:noFill/>
          <a:ln>
            <a:noFill/>
          </a:ln>
        </p:spPr>
        <p:txBody>
          <a:bodyPr anchorCtr="0" anchor="t" bIns="68550" lIns="137150" spcFirstLastPara="1" rIns="137150" wrap="square" tIns="68550">
            <a:noAutofit/>
          </a:bodyPr>
          <a:lstStyle/>
          <a:p>
            <a:pPr indent="-406400" lvl="0" marL="457200" marR="0" rtl="0" algn="l">
              <a:lnSpc>
                <a:spcPct val="90000"/>
              </a:lnSpc>
              <a:spcBef>
                <a:spcPts val="3000"/>
              </a:spcBef>
              <a:spcAft>
                <a:spcPts val="0"/>
              </a:spcAft>
              <a:buClr>
                <a:srgbClr val="9900FF"/>
              </a:buClr>
              <a:buSzPts val="2800"/>
              <a:buFont typeface="Trebuchet MS"/>
              <a:buChar char="▸"/>
            </a:pPr>
            <a:r>
              <a:rPr lang="en-US" sz="2800">
                <a:solidFill>
                  <a:srgbClr val="868686"/>
                </a:solidFill>
                <a:latin typeface="Trebuchet MS"/>
                <a:ea typeface="Trebuchet MS"/>
                <a:cs typeface="Trebuchet MS"/>
                <a:sym typeface="Trebuchet MS"/>
              </a:rPr>
              <a:t>Thousands of cores with up to ~20 TeraFlops of general purpose compute performance</a:t>
            </a:r>
            <a:endParaRPr sz="2800">
              <a:solidFill>
                <a:srgbClr val="868686"/>
              </a:solidFill>
              <a:latin typeface="Trebuchet MS"/>
              <a:ea typeface="Trebuchet MS"/>
              <a:cs typeface="Trebuchet MS"/>
              <a:sym typeface="Trebuchet MS"/>
            </a:endParaRPr>
          </a:p>
          <a:p>
            <a:pPr indent="-406400" lvl="0" marL="457200" marR="0" rtl="0" algn="l">
              <a:lnSpc>
                <a:spcPct val="90000"/>
              </a:lnSpc>
              <a:spcBef>
                <a:spcPts val="0"/>
              </a:spcBef>
              <a:spcAft>
                <a:spcPts val="0"/>
              </a:spcAft>
              <a:buClr>
                <a:srgbClr val="9900FF"/>
              </a:buClr>
              <a:buSzPts val="2800"/>
              <a:buFont typeface="Trebuchet MS"/>
              <a:buChar char="▸"/>
            </a:pPr>
            <a:r>
              <a:rPr lang="en-US" sz="2800">
                <a:solidFill>
                  <a:srgbClr val="868686"/>
                </a:solidFill>
                <a:latin typeface="Trebuchet MS"/>
                <a:ea typeface="Trebuchet MS"/>
                <a:cs typeface="Trebuchet MS"/>
                <a:sym typeface="Trebuchet MS"/>
              </a:rPr>
              <a:t>Up to 1.5 TB/s of memory bandwidth</a:t>
            </a:r>
            <a:endParaRPr sz="2800">
              <a:solidFill>
                <a:srgbClr val="868686"/>
              </a:solidFill>
              <a:latin typeface="Trebuchet MS"/>
              <a:ea typeface="Trebuchet MS"/>
              <a:cs typeface="Trebuchet MS"/>
              <a:sym typeface="Trebuchet MS"/>
            </a:endParaRPr>
          </a:p>
          <a:p>
            <a:pPr indent="-406400" lvl="0" marL="457200" marR="0" rtl="0" algn="l">
              <a:lnSpc>
                <a:spcPct val="90000"/>
              </a:lnSpc>
              <a:spcBef>
                <a:spcPts val="0"/>
              </a:spcBef>
              <a:spcAft>
                <a:spcPts val="0"/>
              </a:spcAft>
              <a:buClr>
                <a:srgbClr val="9900FF"/>
              </a:buClr>
              <a:buSzPts val="2800"/>
              <a:buFont typeface="Trebuchet MS"/>
              <a:buChar char="▸"/>
            </a:pPr>
            <a:r>
              <a:rPr lang="en-US" sz="2800">
                <a:solidFill>
                  <a:srgbClr val="868686"/>
                </a:solidFill>
                <a:latin typeface="Trebuchet MS"/>
                <a:ea typeface="Trebuchet MS"/>
                <a:cs typeface="Trebuchet MS"/>
                <a:sym typeface="Trebuchet MS"/>
              </a:rPr>
              <a:t>Hardware interconnects for up to 600 GB/s bidirectional GPU &lt;--&gt; GPU bandwidth</a:t>
            </a:r>
            <a:endParaRPr sz="2800">
              <a:solidFill>
                <a:srgbClr val="868686"/>
              </a:solidFill>
              <a:latin typeface="Trebuchet MS"/>
              <a:ea typeface="Trebuchet MS"/>
              <a:cs typeface="Trebuchet MS"/>
              <a:sym typeface="Trebuchet MS"/>
            </a:endParaRPr>
          </a:p>
          <a:p>
            <a:pPr indent="-406400" lvl="0" marL="457200" marR="0" rtl="0" algn="l">
              <a:lnSpc>
                <a:spcPct val="90000"/>
              </a:lnSpc>
              <a:spcBef>
                <a:spcPts val="0"/>
              </a:spcBef>
              <a:spcAft>
                <a:spcPts val="0"/>
              </a:spcAft>
              <a:buClr>
                <a:srgbClr val="9900FF"/>
              </a:buClr>
              <a:buSzPts val="2800"/>
              <a:buFont typeface="Trebuchet MS"/>
              <a:buChar char="▸"/>
            </a:pPr>
            <a:r>
              <a:rPr lang="en-US" sz="2800">
                <a:solidFill>
                  <a:srgbClr val="868686"/>
                </a:solidFill>
                <a:latin typeface="Trebuchet MS"/>
                <a:ea typeface="Trebuchet MS"/>
                <a:cs typeface="Trebuchet MS"/>
                <a:sym typeface="Trebuchet MS"/>
              </a:rPr>
              <a:t>Can scale up to 16x GPUs in a single node</a:t>
            </a:r>
            <a:endParaRPr sz="3000">
              <a:solidFill>
                <a:schemeClr val="accent4"/>
              </a:solidFill>
              <a:latin typeface="Trebuchet MS"/>
              <a:ea typeface="Trebuchet MS"/>
              <a:cs typeface="Trebuchet MS"/>
              <a:sym typeface="Trebuchet MS"/>
            </a:endParaRPr>
          </a:p>
          <a:p>
            <a:pPr indent="0" lvl="0" marL="0" rtl="0" algn="l">
              <a:spcBef>
                <a:spcPts val="0"/>
              </a:spcBef>
              <a:spcAft>
                <a:spcPts val="0"/>
              </a:spcAft>
              <a:buNone/>
            </a:pPr>
            <a:r>
              <a:t/>
            </a:r>
            <a:endParaRPr sz="2600">
              <a:solidFill>
                <a:schemeClr val="dk2"/>
              </a:solidFill>
              <a:latin typeface="Trebuchet MS"/>
              <a:ea typeface="Trebuchet MS"/>
              <a:cs typeface="Trebuchet MS"/>
              <a:sym typeface="Trebuchet MS"/>
            </a:endParaRPr>
          </a:p>
          <a:p>
            <a:pPr indent="0" lvl="0" marL="0" rtl="0" algn="l">
              <a:spcBef>
                <a:spcPts val="0"/>
              </a:spcBef>
              <a:spcAft>
                <a:spcPts val="0"/>
              </a:spcAft>
              <a:buNone/>
            </a:pPr>
            <a:r>
              <a:t/>
            </a:r>
            <a:endParaRPr sz="2600">
              <a:solidFill>
                <a:schemeClr val="dk2"/>
              </a:solidFill>
              <a:latin typeface="Trebuchet MS"/>
              <a:ea typeface="Trebuchet MS"/>
              <a:cs typeface="Trebuchet MS"/>
              <a:sym typeface="Trebuchet MS"/>
            </a:endParaRPr>
          </a:p>
          <a:p>
            <a:pPr indent="0" lvl="0" marL="0" rtl="0" algn="l">
              <a:spcBef>
                <a:spcPts val="0"/>
              </a:spcBef>
              <a:spcAft>
                <a:spcPts val="0"/>
              </a:spcAft>
              <a:buNone/>
            </a:pPr>
            <a:r>
              <a:rPr b="1" lang="en-US" sz="2600">
                <a:solidFill>
                  <a:schemeClr val="lt2"/>
                </a:solidFill>
                <a:latin typeface="Trebuchet MS"/>
                <a:ea typeface="Trebuchet MS"/>
                <a:cs typeface="Trebuchet MS"/>
                <a:sym typeface="Trebuchet MS"/>
              </a:rPr>
              <a:t>Almost never run out of compute relative to memory bandwidth!</a:t>
            </a:r>
            <a:endParaRPr b="1" sz="2600">
              <a:solidFill>
                <a:schemeClr val="lt2"/>
              </a:solidFill>
              <a:latin typeface="Trebuchet MS"/>
              <a:ea typeface="Trebuchet MS"/>
              <a:cs typeface="Trebuchet MS"/>
              <a:sym typeface="Trebuchet MS"/>
            </a:endParaRPr>
          </a:p>
        </p:txBody>
      </p:sp>
      <p:sp>
        <p:nvSpPr>
          <p:cNvPr id="87" name="Google Shape;87;p18"/>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Why GPUs?</a:t>
            </a:r>
            <a:endParaRPr/>
          </a:p>
        </p:txBody>
      </p:sp>
      <p:sp>
        <p:nvSpPr>
          <p:cNvPr id="88" name="Google Shape;88;p18"/>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Numerous hardware advantages</a:t>
            </a:r>
            <a:endParaRPr/>
          </a:p>
        </p:txBody>
      </p:sp>
      <p:pic>
        <p:nvPicPr>
          <p:cNvPr id="89" name="Google Shape;89;p18"/>
          <p:cNvPicPr preferRelativeResize="0"/>
          <p:nvPr/>
        </p:nvPicPr>
        <p:blipFill>
          <a:blip r:embed="rId3">
            <a:alphaModFix/>
          </a:blip>
          <a:stretch>
            <a:fillRect/>
          </a:stretch>
        </p:blipFill>
        <p:spPr>
          <a:xfrm>
            <a:off x="9146575" y="3024100"/>
            <a:ext cx="8545075" cy="640880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36"/>
          <p:cNvSpPr txBox="1"/>
          <p:nvPr>
            <p:ph idx="1" type="body"/>
          </p:nvPr>
        </p:nvSpPr>
        <p:spPr>
          <a:xfrm>
            <a:off x="861250" y="3505059"/>
            <a:ext cx="10214027" cy="6198208"/>
          </a:xfrm>
          <a:prstGeom prst="rect">
            <a:avLst/>
          </a:prstGeom>
          <a:noFill/>
          <a:ln>
            <a:noFill/>
          </a:ln>
        </p:spPr>
        <p:txBody>
          <a:bodyPr anchorCtr="0" anchor="t" bIns="45700" lIns="91425" spcFirstLastPara="1" rIns="91425" wrap="square" tIns="45700">
            <a:noAutofit/>
          </a:bodyPr>
          <a:lstStyle/>
          <a:p>
            <a:pPr indent="-283111" lvl="0" marL="283111" rtl="0" algn="l">
              <a:lnSpc>
                <a:spcPct val="90000"/>
              </a:lnSpc>
              <a:spcBef>
                <a:spcPts val="0"/>
              </a:spcBef>
              <a:spcAft>
                <a:spcPts val="0"/>
              </a:spcAft>
              <a:buClr>
                <a:schemeClr val="lt2"/>
              </a:buClr>
              <a:buSzPts val="1920"/>
              <a:buFont typeface="Noto Sans Symbols"/>
              <a:buChar char="▸"/>
            </a:pPr>
            <a:r>
              <a:rPr lang="en-US"/>
              <a:t>TCP sockets are slow!</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UCX provides uniform access to transports (TCP, InfiniBand, </a:t>
            </a:r>
            <a:br>
              <a:rPr lang="en-US"/>
            </a:br>
            <a:r>
              <a:rPr lang="en-US"/>
              <a:t>shared memory, NVLink)</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Alpha Python bindings for UCX (ucx-py)</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Will provide best communication performance, to Dask </a:t>
            </a:r>
            <a:br>
              <a:rPr lang="en-US"/>
            </a:br>
            <a:r>
              <a:rPr lang="en-US"/>
              <a:t>based on available hardware on nodes/cluster</a:t>
            </a:r>
            <a:endParaRPr/>
          </a:p>
        </p:txBody>
      </p:sp>
      <p:sp>
        <p:nvSpPr>
          <p:cNvPr id="796" name="Google Shape;796;p36"/>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Why OpenUCX?</a:t>
            </a:r>
            <a:endParaRPr/>
          </a:p>
        </p:txBody>
      </p:sp>
      <p:sp>
        <p:nvSpPr>
          <p:cNvPr id="797" name="Google Shape;797;p36"/>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Bringing Hardware Accelerated Communications to Dask</a:t>
            </a:r>
            <a:endParaRPr/>
          </a:p>
        </p:txBody>
      </p:sp>
      <p:grpSp>
        <p:nvGrpSpPr>
          <p:cNvPr id="798" name="Google Shape;798;p36"/>
          <p:cNvGrpSpPr/>
          <p:nvPr/>
        </p:nvGrpSpPr>
        <p:grpSpPr>
          <a:xfrm>
            <a:off x="1223838" y="7110553"/>
            <a:ext cx="7479292" cy="1245972"/>
            <a:chOff x="9925878" y="2310106"/>
            <a:chExt cx="7063900" cy="2358730"/>
          </a:xfrm>
        </p:grpSpPr>
        <p:sp>
          <p:nvSpPr>
            <p:cNvPr id="799" name="Google Shape;799;p36"/>
            <p:cNvSpPr/>
            <p:nvPr/>
          </p:nvSpPr>
          <p:spPr>
            <a:xfrm>
              <a:off x="9925878" y="2310106"/>
              <a:ext cx="7063409" cy="2358730"/>
            </a:xfrm>
            <a:prstGeom prst="rect">
              <a:avLst/>
            </a:prstGeom>
            <a:solidFill>
              <a:srgbClr val="EFEFEF">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cxnSp>
          <p:nvCxnSpPr>
            <p:cNvPr id="800" name="Google Shape;800;p36"/>
            <p:cNvCxnSpPr/>
            <p:nvPr/>
          </p:nvCxnSpPr>
          <p:spPr>
            <a:xfrm>
              <a:off x="9925878" y="2319129"/>
              <a:ext cx="7063900" cy="0"/>
            </a:xfrm>
            <a:prstGeom prst="straightConnector1">
              <a:avLst/>
            </a:prstGeom>
            <a:noFill/>
            <a:ln cap="flat" cmpd="sng" w="31750">
              <a:solidFill>
                <a:schemeClr val="lt2"/>
              </a:solidFill>
              <a:prstDash val="solid"/>
              <a:round/>
              <a:headEnd len="sm" w="sm" type="none"/>
              <a:tailEnd len="sm" w="sm" type="none"/>
            </a:ln>
          </p:spPr>
        </p:cxnSp>
      </p:grpSp>
      <p:sp>
        <p:nvSpPr>
          <p:cNvPr id="801" name="Google Shape;801;p36"/>
          <p:cNvSpPr txBox="1"/>
          <p:nvPr/>
        </p:nvSpPr>
        <p:spPr>
          <a:xfrm>
            <a:off x="1404588" y="7248525"/>
            <a:ext cx="8947500" cy="1108000"/>
          </a:xfrm>
          <a:prstGeom prst="rect">
            <a:avLst/>
          </a:prstGeom>
          <a:noFill/>
          <a:ln>
            <a:noFill/>
          </a:ln>
        </p:spPr>
        <p:txBody>
          <a:bodyPr anchorCtr="0" anchor="t" bIns="152375" lIns="152375" spcFirstLastPara="1" rIns="152375" wrap="square" tIns="152375">
            <a:noAutofit/>
          </a:bodyPr>
          <a:lstStyle/>
          <a:p>
            <a:pPr indent="0" lvl="0" marL="0" marR="0" rtl="0" algn="l">
              <a:lnSpc>
                <a:spcPct val="100000"/>
              </a:lnSpc>
              <a:spcBef>
                <a:spcPts val="0"/>
              </a:spcBef>
              <a:spcAft>
                <a:spcPts val="0"/>
              </a:spcAft>
              <a:buNone/>
            </a:pPr>
            <a:r>
              <a:rPr b="0" i="0" lang="en-US" sz="1600" u="none" cap="none" strike="noStrike">
                <a:solidFill>
                  <a:schemeClr val="accent4"/>
                </a:solidFill>
                <a:latin typeface="Courier New"/>
                <a:ea typeface="Courier New"/>
                <a:cs typeface="Courier New"/>
                <a:sym typeface="Courier New"/>
              </a:rPr>
              <a:t>conda install -c conda-forge -c rapidsai \</a:t>
            </a:r>
            <a:endParaRPr b="0" i="0" sz="1600" u="none" cap="none" strike="noStrike">
              <a:solidFill>
                <a:schemeClr val="accent4"/>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US" sz="1600" u="none" cap="none" strike="noStrike">
                <a:solidFill>
                  <a:schemeClr val="accent4"/>
                </a:solidFill>
                <a:latin typeface="Courier New"/>
                <a:ea typeface="Courier New"/>
                <a:cs typeface="Courier New"/>
                <a:sym typeface="Courier New"/>
              </a:rPr>
              <a:t>  cudatoolkit=&lt;CUDA version&gt; ucx-proc=*=gpu ucx ucx-py </a:t>
            </a:r>
            <a:endParaRPr b="0" i="0" sz="1600" u="none" cap="none" strike="noStrike">
              <a:solidFill>
                <a:schemeClr val="accent4"/>
              </a:solidFill>
              <a:latin typeface="Courier New"/>
              <a:ea typeface="Courier New"/>
              <a:cs typeface="Courier New"/>
              <a:sym typeface="Courier New"/>
            </a:endParaRPr>
          </a:p>
        </p:txBody>
      </p:sp>
      <p:pic>
        <p:nvPicPr>
          <p:cNvPr id="802" name="Google Shape;802;p36"/>
          <p:cNvPicPr preferRelativeResize="0"/>
          <p:nvPr/>
        </p:nvPicPr>
        <p:blipFill rotWithShape="1">
          <a:blip r:embed="rId3">
            <a:alphaModFix/>
          </a:blip>
          <a:srcRect b="0" l="0" r="0" t="0"/>
          <a:stretch/>
        </p:blipFill>
        <p:spPr>
          <a:xfrm>
            <a:off x="13504725" y="4681675"/>
            <a:ext cx="2349224" cy="2356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37"/>
          <p:cNvSpPr txBox="1"/>
          <p:nvPr>
            <p:ph idx="1" type="body"/>
          </p:nvPr>
        </p:nvSpPr>
        <p:spPr>
          <a:xfrm>
            <a:off x="10165125" y="3209859"/>
            <a:ext cx="7562700" cy="619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920"/>
              <a:buNone/>
            </a:pPr>
            <a:r>
              <a:rPr lang="en-US"/>
              <a:t>cuDF v0.14, UCX-PY 0.14</a:t>
            </a:r>
            <a:endParaRPr/>
          </a:p>
          <a:p>
            <a:pPr indent="-283110" lvl="0" marL="283110" rtl="0" algn="l">
              <a:lnSpc>
                <a:spcPct val="90000"/>
              </a:lnSpc>
              <a:spcBef>
                <a:spcPts val="3000"/>
              </a:spcBef>
              <a:spcAft>
                <a:spcPts val="0"/>
              </a:spcAft>
              <a:buClr>
                <a:schemeClr val="lt2"/>
              </a:buClr>
              <a:buSzPts val="1920"/>
              <a:buFont typeface="Noto Sans Symbols"/>
              <a:buChar char="▸"/>
            </a:pPr>
            <a:r>
              <a:rPr lang="en-US"/>
              <a:t>Running on NVIDIA DGX-2:</a:t>
            </a:r>
            <a:endParaRPr/>
          </a:p>
          <a:p>
            <a:pPr indent="-288401" lvl="1" marL="1240920" rtl="0" algn="l">
              <a:lnSpc>
                <a:spcPct val="90000"/>
              </a:lnSpc>
              <a:spcBef>
                <a:spcPts val="3000"/>
              </a:spcBef>
              <a:spcAft>
                <a:spcPts val="0"/>
              </a:spcAft>
              <a:buSzPts val="1600"/>
              <a:buChar char="▸"/>
            </a:pPr>
            <a:r>
              <a:rPr lang="en-US"/>
              <a:t>GPU: NVIDIA Tesla V100 </a:t>
            </a:r>
            <a:r>
              <a:rPr lang="en-US"/>
              <a:t>32GB</a:t>
            </a:r>
            <a:endParaRPr/>
          </a:p>
          <a:p>
            <a:pPr indent="-288401" lvl="1" marL="1240920" rtl="0" algn="l">
              <a:lnSpc>
                <a:spcPct val="90000"/>
              </a:lnSpc>
              <a:spcBef>
                <a:spcPts val="3000"/>
              </a:spcBef>
              <a:spcAft>
                <a:spcPts val="0"/>
              </a:spcAft>
              <a:buSzPts val="1600"/>
              <a:buChar char="▸"/>
            </a:pPr>
            <a:r>
              <a:rPr lang="en-US"/>
              <a:t>CPU: Intel(R) Xeon(R) CPU 8168 @ 2.70GHz</a:t>
            </a:r>
            <a:endParaRPr/>
          </a:p>
          <a:p>
            <a:pPr indent="-283110" lvl="0" marL="283110" rtl="0" algn="l">
              <a:lnSpc>
                <a:spcPct val="90000"/>
              </a:lnSpc>
              <a:spcBef>
                <a:spcPts val="5700"/>
              </a:spcBef>
              <a:spcAft>
                <a:spcPts val="0"/>
              </a:spcAft>
              <a:buSzPts val="1920"/>
              <a:buChar char="🞂"/>
            </a:pPr>
            <a:r>
              <a:rPr lang="en-US"/>
              <a:t>Benchmark Setup:</a:t>
            </a:r>
            <a:endParaRPr/>
          </a:p>
          <a:p>
            <a:pPr indent="-288401" lvl="1" marL="1240920" rtl="0" algn="l">
              <a:lnSpc>
                <a:spcPct val="90000"/>
              </a:lnSpc>
              <a:spcBef>
                <a:spcPts val="3000"/>
              </a:spcBef>
              <a:spcAft>
                <a:spcPts val="0"/>
              </a:spcAft>
              <a:buSzPts val="1600"/>
              <a:buChar char="▸"/>
            </a:pPr>
            <a:r>
              <a:rPr lang="en-US"/>
              <a:t>DataFrames: Left/Right 1x int64 column key column, 1x int64 value columns</a:t>
            </a:r>
            <a:endParaRPr/>
          </a:p>
          <a:p>
            <a:pPr indent="-288401" lvl="1" marL="1240920" rtl="0" algn="l">
              <a:lnSpc>
                <a:spcPct val="90000"/>
              </a:lnSpc>
              <a:spcBef>
                <a:spcPts val="3000"/>
              </a:spcBef>
              <a:spcAft>
                <a:spcPts val="0"/>
              </a:spcAft>
              <a:buSzPts val="1600"/>
              <a:buChar char="▸"/>
            </a:pPr>
            <a:r>
              <a:rPr lang="en-US"/>
              <a:t>Merge: Inner</a:t>
            </a:r>
            <a:endParaRPr/>
          </a:p>
          <a:p>
            <a:pPr indent="-288401" lvl="1" marL="1240920" rtl="0" algn="l">
              <a:lnSpc>
                <a:spcPct val="90000"/>
              </a:lnSpc>
              <a:spcBef>
                <a:spcPts val="3000"/>
              </a:spcBef>
              <a:spcAft>
                <a:spcPts val="0"/>
              </a:spcAft>
              <a:buSzPts val="1600"/>
              <a:buChar char="▸"/>
            </a:pPr>
            <a:r>
              <a:rPr lang="en-US"/>
              <a:t>30% of matching data balanced across each partition</a:t>
            </a:r>
            <a:endParaRPr/>
          </a:p>
          <a:p>
            <a:pPr indent="-161190" lvl="0" marL="283110" rtl="0" algn="l">
              <a:lnSpc>
                <a:spcPct val="90000"/>
              </a:lnSpc>
              <a:spcBef>
                <a:spcPts val="3000"/>
              </a:spcBef>
              <a:spcAft>
                <a:spcPts val="0"/>
              </a:spcAft>
              <a:buClr>
                <a:schemeClr val="lt2"/>
              </a:buClr>
              <a:buSzPts val="1920"/>
              <a:buFont typeface="Noto Sans Symbols"/>
              <a:buNone/>
            </a:pPr>
            <a:r>
              <a:t/>
            </a:r>
            <a:endParaRPr/>
          </a:p>
          <a:p>
            <a:pPr indent="-161190" lvl="0" marL="283110" rtl="0" algn="l">
              <a:lnSpc>
                <a:spcPct val="90000"/>
              </a:lnSpc>
              <a:spcBef>
                <a:spcPts val="3000"/>
              </a:spcBef>
              <a:spcAft>
                <a:spcPts val="0"/>
              </a:spcAft>
              <a:buClr>
                <a:schemeClr val="lt2"/>
              </a:buClr>
              <a:buSzPts val="1920"/>
              <a:buFont typeface="Noto Sans Symbols"/>
              <a:buNone/>
            </a:pPr>
            <a:r>
              <a:t/>
            </a:r>
            <a:endParaRPr/>
          </a:p>
        </p:txBody>
      </p:sp>
      <p:pic>
        <p:nvPicPr>
          <p:cNvPr descr="A screenshot of a cell phone&#10;&#10;Description generated with high confidence" id="809" name="Google Shape;809;p37"/>
          <p:cNvPicPr preferRelativeResize="0"/>
          <p:nvPr/>
        </p:nvPicPr>
        <p:blipFill rotWithShape="1">
          <a:blip r:embed="rId3">
            <a:alphaModFix/>
          </a:blip>
          <a:srcRect b="0" l="0" r="0" t="0"/>
          <a:stretch/>
        </p:blipFill>
        <p:spPr>
          <a:xfrm>
            <a:off x="830583" y="2974935"/>
            <a:ext cx="8873067" cy="6668131"/>
          </a:xfrm>
          <a:prstGeom prst="rect">
            <a:avLst/>
          </a:prstGeom>
          <a:noFill/>
          <a:ln>
            <a:noFill/>
          </a:ln>
        </p:spPr>
      </p:pic>
      <p:sp>
        <p:nvSpPr>
          <p:cNvPr id="810" name="Google Shape;810;p37"/>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Benchmarks: Distributed cuDF Random Merge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38"/>
          <p:cNvSpPr/>
          <p:nvPr/>
        </p:nvSpPr>
        <p:spPr>
          <a:xfrm>
            <a:off x="1475314" y="2616264"/>
            <a:ext cx="7529817" cy="2997024"/>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817" name="Google Shape;817;p38"/>
          <p:cNvSpPr/>
          <p:nvPr/>
        </p:nvSpPr>
        <p:spPr>
          <a:xfrm>
            <a:off x="1475314" y="5932126"/>
            <a:ext cx="7529817" cy="2997024"/>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818" name="Google Shape;818;p38"/>
          <p:cNvSpPr/>
          <p:nvPr/>
        </p:nvSpPr>
        <p:spPr>
          <a:xfrm>
            <a:off x="1785049" y="3464755"/>
            <a:ext cx="6647789" cy="158812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Accelerated on single GPU</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NumPy -&gt; CuPy/PyTorch/..</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Pandas -&gt; cuDF</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Scikit-Learn -&gt; cuML</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Numba -&gt; Numba</a:t>
            </a:r>
            <a:endParaRPr b="0" i="0" sz="1800" u="none" cap="none" strike="noStrike">
              <a:solidFill>
                <a:schemeClr val="dk2"/>
              </a:solidFill>
              <a:latin typeface="Trebuchet MS"/>
              <a:ea typeface="Trebuchet MS"/>
              <a:cs typeface="Trebuchet MS"/>
              <a:sym typeface="Trebuchet MS"/>
            </a:endParaRPr>
          </a:p>
        </p:txBody>
      </p:sp>
      <p:sp>
        <p:nvSpPr>
          <p:cNvPr id="819" name="Google Shape;819;p38"/>
          <p:cNvSpPr/>
          <p:nvPr/>
        </p:nvSpPr>
        <p:spPr>
          <a:xfrm>
            <a:off x="1785049" y="2977114"/>
            <a:ext cx="6647789" cy="4801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2800" u="none" cap="none" strike="noStrike">
                <a:solidFill>
                  <a:schemeClr val="lt2"/>
                </a:solidFill>
                <a:latin typeface="Trebuchet MS"/>
                <a:ea typeface="Trebuchet MS"/>
                <a:cs typeface="Trebuchet MS"/>
                <a:sym typeface="Trebuchet MS"/>
              </a:rPr>
              <a:t>RAPIDS AND OTHERS</a:t>
            </a:r>
            <a:endParaRPr/>
          </a:p>
        </p:txBody>
      </p:sp>
      <p:sp>
        <p:nvSpPr>
          <p:cNvPr id="820" name="Google Shape;820;p38"/>
          <p:cNvSpPr/>
          <p:nvPr/>
        </p:nvSpPr>
        <p:spPr>
          <a:xfrm>
            <a:off x="1785049" y="6794735"/>
            <a:ext cx="3317303" cy="133882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NumPy, Pandas, Scikit-Learn, Numba and many more</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Single CPU core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In-memory data</a:t>
            </a:r>
            <a:endParaRPr/>
          </a:p>
        </p:txBody>
      </p:sp>
      <p:sp>
        <p:nvSpPr>
          <p:cNvPr id="821" name="Google Shape;821;p38"/>
          <p:cNvSpPr/>
          <p:nvPr/>
        </p:nvSpPr>
        <p:spPr>
          <a:xfrm>
            <a:off x="1785049" y="6295258"/>
            <a:ext cx="6647789" cy="4801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2800" u="none" cap="none" strike="noStrike">
                <a:solidFill>
                  <a:schemeClr val="lt2"/>
                </a:solidFill>
                <a:latin typeface="Trebuchet MS"/>
                <a:ea typeface="Trebuchet MS"/>
                <a:cs typeface="Trebuchet MS"/>
                <a:sym typeface="Trebuchet MS"/>
              </a:rPr>
              <a:t>PYDATA</a:t>
            </a:r>
            <a:endParaRPr b="1" i="0" sz="2800" u="none" cap="none" strike="noStrike">
              <a:solidFill>
                <a:schemeClr val="lt2"/>
              </a:solidFill>
              <a:latin typeface="Trebuchet MS"/>
              <a:ea typeface="Trebuchet MS"/>
              <a:cs typeface="Trebuchet MS"/>
              <a:sym typeface="Trebuchet MS"/>
            </a:endParaRPr>
          </a:p>
        </p:txBody>
      </p:sp>
      <p:pic>
        <p:nvPicPr>
          <p:cNvPr id="822" name="Google Shape;822;p38"/>
          <p:cNvPicPr preferRelativeResize="0"/>
          <p:nvPr/>
        </p:nvPicPr>
        <p:blipFill rotWithShape="1">
          <a:blip r:embed="rId3">
            <a:alphaModFix/>
          </a:blip>
          <a:srcRect b="0" l="0" r="0" t="0"/>
          <a:stretch/>
        </p:blipFill>
        <p:spPr>
          <a:xfrm>
            <a:off x="5670317" y="3666001"/>
            <a:ext cx="2951422" cy="1121790"/>
          </a:xfrm>
          <a:prstGeom prst="rect">
            <a:avLst/>
          </a:prstGeom>
          <a:noFill/>
          <a:ln>
            <a:noFill/>
          </a:ln>
        </p:spPr>
      </p:pic>
      <p:pic>
        <p:nvPicPr>
          <p:cNvPr id="823" name="Google Shape;823;p38"/>
          <p:cNvPicPr preferRelativeResize="0"/>
          <p:nvPr/>
        </p:nvPicPr>
        <p:blipFill rotWithShape="1">
          <a:blip r:embed="rId4">
            <a:alphaModFix/>
          </a:blip>
          <a:srcRect b="0" l="0" r="0" t="0"/>
          <a:stretch/>
        </p:blipFill>
        <p:spPr>
          <a:xfrm>
            <a:off x="5666743" y="7623811"/>
            <a:ext cx="1163908" cy="484949"/>
          </a:xfrm>
          <a:prstGeom prst="rect">
            <a:avLst/>
          </a:prstGeom>
          <a:noFill/>
          <a:ln>
            <a:noFill/>
          </a:ln>
        </p:spPr>
      </p:pic>
      <p:pic>
        <p:nvPicPr>
          <p:cNvPr id="824" name="Google Shape;824;p38"/>
          <p:cNvPicPr preferRelativeResize="0"/>
          <p:nvPr/>
        </p:nvPicPr>
        <p:blipFill rotWithShape="1">
          <a:blip r:embed="rId5">
            <a:alphaModFix/>
          </a:blip>
          <a:srcRect b="0" l="0" r="0" t="0"/>
          <a:stretch/>
        </p:blipFill>
        <p:spPr>
          <a:xfrm>
            <a:off x="6219435" y="6785113"/>
            <a:ext cx="1361238" cy="539206"/>
          </a:xfrm>
          <a:prstGeom prst="rect">
            <a:avLst/>
          </a:prstGeom>
          <a:noFill/>
          <a:ln>
            <a:noFill/>
          </a:ln>
        </p:spPr>
      </p:pic>
      <p:pic>
        <p:nvPicPr>
          <p:cNvPr descr="pandas-logo.png" id="825" name="Google Shape;825;p38"/>
          <p:cNvPicPr preferRelativeResize="0"/>
          <p:nvPr/>
        </p:nvPicPr>
        <p:blipFill rotWithShape="1">
          <a:blip r:embed="rId6">
            <a:alphaModFix/>
          </a:blip>
          <a:srcRect b="0" l="0" r="0" t="0"/>
          <a:stretch/>
        </p:blipFill>
        <p:spPr>
          <a:xfrm>
            <a:off x="8033360" y="6744567"/>
            <a:ext cx="705080" cy="553033"/>
          </a:xfrm>
          <a:prstGeom prst="rect">
            <a:avLst/>
          </a:prstGeom>
          <a:noFill/>
          <a:ln>
            <a:noFill/>
          </a:ln>
        </p:spPr>
      </p:pic>
      <p:pic>
        <p:nvPicPr>
          <p:cNvPr descr="Scikit learn logo small.svg" id="826" name="Google Shape;826;p38"/>
          <p:cNvPicPr preferRelativeResize="0"/>
          <p:nvPr/>
        </p:nvPicPr>
        <p:blipFill rotWithShape="1">
          <a:blip r:embed="rId7">
            <a:alphaModFix/>
          </a:blip>
          <a:srcRect b="0" l="0" r="0" t="0"/>
          <a:stretch/>
        </p:blipFill>
        <p:spPr>
          <a:xfrm>
            <a:off x="7270331" y="7600904"/>
            <a:ext cx="792828" cy="425243"/>
          </a:xfrm>
          <a:prstGeom prst="rect">
            <a:avLst/>
          </a:prstGeom>
          <a:noFill/>
          <a:ln>
            <a:noFill/>
          </a:ln>
        </p:spPr>
      </p:pic>
      <p:pic>
        <p:nvPicPr>
          <p:cNvPr descr="Image result for numba logo" id="827" name="Google Shape;827;p38"/>
          <p:cNvPicPr preferRelativeResize="0"/>
          <p:nvPr/>
        </p:nvPicPr>
        <p:blipFill rotWithShape="1">
          <a:blip r:embed="rId8">
            <a:alphaModFix/>
          </a:blip>
          <a:srcRect b="0" l="0" r="0" t="0"/>
          <a:stretch/>
        </p:blipFill>
        <p:spPr>
          <a:xfrm>
            <a:off x="5240222" y="6755109"/>
            <a:ext cx="586926" cy="586926"/>
          </a:xfrm>
          <a:prstGeom prst="rect">
            <a:avLst/>
          </a:prstGeom>
          <a:noFill/>
          <a:ln>
            <a:noFill/>
          </a:ln>
        </p:spPr>
      </p:pic>
      <p:cxnSp>
        <p:nvCxnSpPr>
          <p:cNvPr id="828" name="Google Shape;828;p38"/>
          <p:cNvCxnSpPr/>
          <p:nvPr/>
        </p:nvCxnSpPr>
        <p:spPr>
          <a:xfrm flipH="1" rot="10800000">
            <a:off x="1254038" y="2579688"/>
            <a:ext cx="13983" cy="6349462"/>
          </a:xfrm>
          <a:prstGeom prst="straightConnector1">
            <a:avLst/>
          </a:prstGeom>
          <a:noFill/>
          <a:ln cap="flat" cmpd="sng" w="9525">
            <a:solidFill>
              <a:srgbClr val="595959"/>
            </a:solidFill>
            <a:prstDash val="solid"/>
            <a:round/>
            <a:headEnd len="sm" w="sm" type="none"/>
            <a:tailEnd len="lg" w="lg" type="triangle"/>
          </a:ln>
        </p:spPr>
      </p:cxnSp>
      <p:sp>
        <p:nvSpPr>
          <p:cNvPr id="829" name="Google Shape;829;p38"/>
          <p:cNvSpPr txBox="1"/>
          <p:nvPr/>
        </p:nvSpPr>
        <p:spPr>
          <a:xfrm rot="-5400000">
            <a:off x="-1831936" y="5346588"/>
            <a:ext cx="5768000" cy="8465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2400" u="none" cap="none" strike="noStrike">
                <a:solidFill>
                  <a:srgbClr val="595959"/>
                </a:solidFill>
                <a:latin typeface="Trebuchet MS"/>
                <a:ea typeface="Trebuchet MS"/>
                <a:cs typeface="Trebuchet MS"/>
                <a:sym typeface="Trebuchet MS"/>
              </a:rPr>
              <a:t>Scale Up / Accelerate</a:t>
            </a:r>
            <a:endParaRPr b="0" i="0" sz="2400" u="none" cap="none" strike="noStrike">
              <a:solidFill>
                <a:srgbClr val="595959"/>
              </a:solidFill>
              <a:latin typeface="Trebuchet MS"/>
              <a:ea typeface="Trebuchet MS"/>
              <a:cs typeface="Trebuchet MS"/>
              <a:sym typeface="Trebuchet MS"/>
            </a:endParaRPr>
          </a:p>
        </p:txBody>
      </p:sp>
      <p:sp>
        <p:nvSpPr>
          <p:cNvPr id="830" name="Google Shape;830;p38"/>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Scale Up with RAPIDS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39"/>
          <p:cNvSpPr/>
          <p:nvPr/>
        </p:nvSpPr>
        <p:spPr>
          <a:xfrm>
            <a:off x="1475314" y="2616264"/>
            <a:ext cx="7529817" cy="2997024"/>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837" name="Google Shape;837;p39"/>
          <p:cNvSpPr/>
          <p:nvPr/>
        </p:nvSpPr>
        <p:spPr>
          <a:xfrm>
            <a:off x="9299837" y="2616264"/>
            <a:ext cx="7512849" cy="2997024"/>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838" name="Google Shape;838;p39"/>
          <p:cNvSpPr/>
          <p:nvPr/>
        </p:nvSpPr>
        <p:spPr>
          <a:xfrm>
            <a:off x="1475314" y="5932126"/>
            <a:ext cx="7529817" cy="2997024"/>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839" name="Google Shape;839;p39"/>
          <p:cNvSpPr/>
          <p:nvPr/>
        </p:nvSpPr>
        <p:spPr>
          <a:xfrm>
            <a:off x="9299837" y="5932126"/>
            <a:ext cx="7512849" cy="2997024"/>
          </a:xfrm>
          <a:prstGeom prst="rect">
            <a:avLst/>
          </a:prstGeom>
          <a:solidFill>
            <a:srgbClr val="EFEFE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840" name="Google Shape;840;p39"/>
          <p:cNvSpPr/>
          <p:nvPr/>
        </p:nvSpPr>
        <p:spPr>
          <a:xfrm>
            <a:off x="1785049" y="3464755"/>
            <a:ext cx="6647789" cy="158812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Accelerated on single GPU</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NumPy -&gt; CuPy/PyTorch/..</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Pandas -&gt; cuDF</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Scikit-Learn -&gt; cuML</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Numba -&gt; Numba</a:t>
            </a:r>
            <a:endParaRPr b="0" i="0" sz="1800" u="none" cap="none" strike="noStrike">
              <a:solidFill>
                <a:schemeClr val="dk2"/>
              </a:solidFill>
              <a:latin typeface="Trebuchet MS"/>
              <a:ea typeface="Trebuchet MS"/>
              <a:cs typeface="Trebuchet MS"/>
              <a:sym typeface="Trebuchet MS"/>
            </a:endParaRPr>
          </a:p>
        </p:txBody>
      </p:sp>
      <p:sp>
        <p:nvSpPr>
          <p:cNvPr id="841" name="Google Shape;841;p39"/>
          <p:cNvSpPr/>
          <p:nvPr/>
        </p:nvSpPr>
        <p:spPr>
          <a:xfrm>
            <a:off x="1785049" y="2977114"/>
            <a:ext cx="6647789" cy="4801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2800" u="none" cap="none" strike="noStrike">
                <a:solidFill>
                  <a:schemeClr val="lt2"/>
                </a:solidFill>
                <a:latin typeface="Trebuchet MS"/>
                <a:ea typeface="Trebuchet MS"/>
                <a:cs typeface="Trebuchet MS"/>
                <a:sym typeface="Trebuchet MS"/>
              </a:rPr>
              <a:t>RAPIDS AND OTHERS</a:t>
            </a:r>
            <a:endParaRPr/>
          </a:p>
        </p:txBody>
      </p:sp>
      <p:sp>
        <p:nvSpPr>
          <p:cNvPr id="842" name="Google Shape;842;p39"/>
          <p:cNvSpPr/>
          <p:nvPr/>
        </p:nvSpPr>
        <p:spPr>
          <a:xfrm>
            <a:off x="9592607" y="3815978"/>
            <a:ext cx="6647789" cy="8402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Multi-GPU</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On single Node (DGX)</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Or across a cluster</a:t>
            </a:r>
            <a:endParaRPr/>
          </a:p>
        </p:txBody>
      </p:sp>
      <p:sp>
        <p:nvSpPr>
          <p:cNvPr id="843" name="Google Shape;843;p39"/>
          <p:cNvSpPr/>
          <p:nvPr/>
        </p:nvSpPr>
        <p:spPr>
          <a:xfrm>
            <a:off x="9592607" y="2940538"/>
            <a:ext cx="6647789" cy="86793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2800" u="none" cap="none" strike="noStrike">
                <a:solidFill>
                  <a:schemeClr val="lt2"/>
                </a:solidFill>
                <a:latin typeface="Trebuchet MS"/>
                <a:ea typeface="Trebuchet MS"/>
                <a:cs typeface="Trebuchet MS"/>
                <a:sym typeface="Trebuchet MS"/>
              </a:rPr>
              <a:t>RAPIDS + DASK </a:t>
            </a:r>
            <a:br>
              <a:rPr b="1" i="0" lang="en-US" sz="2800" u="none" cap="none" strike="noStrike">
                <a:solidFill>
                  <a:schemeClr val="lt2"/>
                </a:solidFill>
                <a:latin typeface="Trebuchet MS"/>
                <a:ea typeface="Trebuchet MS"/>
                <a:cs typeface="Trebuchet MS"/>
                <a:sym typeface="Trebuchet MS"/>
              </a:rPr>
            </a:br>
            <a:r>
              <a:rPr b="1" i="0" lang="en-US" sz="2800" u="none" cap="none" strike="noStrike">
                <a:solidFill>
                  <a:schemeClr val="lt2"/>
                </a:solidFill>
                <a:latin typeface="Trebuchet MS"/>
                <a:ea typeface="Trebuchet MS"/>
                <a:cs typeface="Trebuchet MS"/>
                <a:sym typeface="Trebuchet MS"/>
              </a:rPr>
              <a:t>WITH OPENUCX</a:t>
            </a:r>
            <a:endParaRPr b="1" i="0" sz="2800" u="none" cap="none" strike="noStrike">
              <a:solidFill>
                <a:schemeClr val="lt2"/>
              </a:solidFill>
              <a:latin typeface="Trebuchet MS"/>
              <a:ea typeface="Trebuchet MS"/>
              <a:cs typeface="Trebuchet MS"/>
              <a:sym typeface="Trebuchet MS"/>
            </a:endParaRPr>
          </a:p>
        </p:txBody>
      </p:sp>
      <p:sp>
        <p:nvSpPr>
          <p:cNvPr id="844" name="Google Shape;844;p39"/>
          <p:cNvSpPr/>
          <p:nvPr/>
        </p:nvSpPr>
        <p:spPr>
          <a:xfrm>
            <a:off x="1785049" y="6794735"/>
            <a:ext cx="3317303" cy="133882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NumPy, Pandas, Scikit-Learn, Numba and many more</a:t>
            </a:r>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Single CPU core</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In-memory data</a:t>
            </a:r>
            <a:endParaRPr/>
          </a:p>
        </p:txBody>
      </p:sp>
      <p:sp>
        <p:nvSpPr>
          <p:cNvPr id="845" name="Google Shape;845;p39"/>
          <p:cNvSpPr/>
          <p:nvPr/>
        </p:nvSpPr>
        <p:spPr>
          <a:xfrm>
            <a:off x="1785049" y="6295258"/>
            <a:ext cx="6647789" cy="4801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2800" u="none" cap="none" strike="noStrike">
                <a:solidFill>
                  <a:schemeClr val="lt2"/>
                </a:solidFill>
                <a:latin typeface="Trebuchet MS"/>
                <a:ea typeface="Trebuchet MS"/>
                <a:cs typeface="Trebuchet MS"/>
                <a:sym typeface="Trebuchet MS"/>
              </a:rPr>
              <a:t>PYDATA</a:t>
            </a:r>
            <a:endParaRPr b="1" i="0" sz="2800" u="none" cap="none" strike="noStrike">
              <a:solidFill>
                <a:schemeClr val="lt2"/>
              </a:solidFill>
              <a:latin typeface="Trebuchet MS"/>
              <a:ea typeface="Trebuchet MS"/>
              <a:cs typeface="Trebuchet MS"/>
              <a:sym typeface="Trebuchet MS"/>
            </a:endParaRPr>
          </a:p>
        </p:txBody>
      </p:sp>
      <p:sp>
        <p:nvSpPr>
          <p:cNvPr id="846" name="Google Shape;846;p39"/>
          <p:cNvSpPr/>
          <p:nvPr/>
        </p:nvSpPr>
        <p:spPr>
          <a:xfrm>
            <a:off x="9592607" y="6794735"/>
            <a:ext cx="6647789" cy="158812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Multi-core and distributed PyData</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NumPy -&gt; Dask Array</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Pandas -&gt; Dask DataFrame</a:t>
            </a:r>
            <a:endParaRPr b="0" i="0" sz="1800" u="none" cap="none" strike="noStrike">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Scikit-Learn -&gt; Dask-ML</a:t>
            </a:r>
            <a:endParaRPr/>
          </a:p>
          <a:p>
            <a:pPr indent="0" lvl="0" marL="0" marR="0" rtl="0" algn="l">
              <a:lnSpc>
                <a:spcPct val="90000"/>
              </a:lnSpc>
              <a:spcBef>
                <a:spcPts val="0"/>
              </a:spcBef>
              <a:spcAft>
                <a:spcPts val="0"/>
              </a:spcAft>
              <a:buNone/>
            </a:pPr>
            <a:r>
              <a:rPr b="0" i="0" lang="en-US" sz="1800" u="none" cap="none" strike="noStrike">
                <a:solidFill>
                  <a:schemeClr val="dk2"/>
                </a:solidFill>
                <a:latin typeface="Trebuchet MS"/>
                <a:ea typeface="Trebuchet MS"/>
                <a:cs typeface="Trebuchet MS"/>
                <a:sym typeface="Trebuchet MS"/>
              </a:rPr>
              <a:t>… -&gt; Dask Futures</a:t>
            </a:r>
            <a:endParaRPr/>
          </a:p>
        </p:txBody>
      </p:sp>
      <p:sp>
        <p:nvSpPr>
          <p:cNvPr id="847" name="Google Shape;847;p39"/>
          <p:cNvSpPr/>
          <p:nvPr/>
        </p:nvSpPr>
        <p:spPr>
          <a:xfrm>
            <a:off x="9592607" y="6295258"/>
            <a:ext cx="6647789" cy="480131"/>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1" i="0" lang="en-US" sz="2800" u="none" cap="none" strike="noStrike">
                <a:solidFill>
                  <a:schemeClr val="lt2"/>
                </a:solidFill>
                <a:latin typeface="Trebuchet MS"/>
                <a:ea typeface="Trebuchet MS"/>
                <a:cs typeface="Trebuchet MS"/>
                <a:sym typeface="Trebuchet MS"/>
              </a:rPr>
              <a:t>DASK</a:t>
            </a:r>
            <a:endParaRPr b="1" i="0" sz="2800" u="none" cap="none" strike="noStrike">
              <a:solidFill>
                <a:schemeClr val="lt2"/>
              </a:solidFill>
              <a:latin typeface="Trebuchet MS"/>
              <a:ea typeface="Trebuchet MS"/>
              <a:cs typeface="Trebuchet MS"/>
              <a:sym typeface="Trebuchet MS"/>
            </a:endParaRPr>
          </a:p>
        </p:txBody>
      </p:sp>
      <p:pic>
        <p:nvPicPr>
          <p:cNvPr id="848" name="Google Shape;848;p39"/>
          <p:cNvPicPr preferRelativeResize="0"/>
          <p:nvPr/>
        </p:nvPicPr>
        <p:blipFill rotWithShape="1">
          <a:blip r:embed="rId3">
            <a:alphaModFix/>
          </a:blip>
          <a:srcRect b="0" l="0" r="0" t="0"/>
          <a:stretch/>
        </p:blipFill>
        <p:spPr>
          <a:xfrm>
            <a:off x="5670317" y="3666001"/>
            <a:ext cx="2951422" cy="1121790"/>
          </a:xfrm>
          <a:prstGeom prst="rect">
            <a:avLst/>
          </a:prstGeom>
          <a:noFill/>
          <a:ln>
            <a:noFill/>
          </a:ln>
        </p:spPr>
      </p:pic>
      <p:pic>
        <p:nvPicPr>
          <p:cNvPr id="849" name="Google Shape;849;p39"/>
          <p:cNvPicPr preferRelativeResize="0"/>
          <p:nvPr/>
        </p:nvPicPr>
        <p:blipFill rotWithShape="1">
          <a:blip r:embed="rId3">
            <a:alphaModFix/>
          </a:blip>
          <a:srcRect b="0" l="0" r="0" t="0"/>
          <a:stretch/>
        </p:blipFill>
        <p:spPr>
          <a:xfrm>
            <a:off x="14062852" y="2823059"/>
            <a:ext cx="2192934" cy="833500"/>
          </a:xfrm>
          <a:prstGeom prst="rect">
            <a:avLst/>
          </a:prstGeom>
          <a:noFill/>
          <a:ln>
            <a:noFill/>
          </a:ln>
        </p:spPr>
      </p:pic>
      <p:pic>
        <p:nvPicPr>
          <p:cNvPr id="850" name="Google Shape;850;p39"/>
          <p:cNvPicPr preferRelativeResize="0"/>
          <p:nvPr/>
        </p:nvPicPr>
        <p:blipFill rotWithShape="1">
          <a:blip r:embed="rId4">
            <a:alphaModFix/>
          </a:blip>
          <a:srcRect b="0" l="0" r="0" t="0"/>
          <a:stretch/>
        </p:blipFill>
        <p:spPr>
          <a:xfrm>
            <a:off x="5666743" y="7623811"/>
            <a:ext cx="1163908" cy="484949"/>
          </a:xfrm>
          <a:prstGeom prst="rect">
            <a:avLst/>
          </a:prstGeom>
          <a:noFill/>
          <a:ln>
            <a:noFill/>
          </a:ln>
        </p:spPr>
      </p:pic>
      <p:pic>
        <p:nvPicPr>
          <p:cNvPr id="851" name="Google Shape;851;p39"/>
          <p:cNvPicPr preferRelativeResize="0"/>
          <p:nvPr/>
        </p:nvPicPr>
        <p:blipFill rotWithShape="1">
          <a:blip r:embed="rId5">
            <a:alphaModFix/>
          </a:blip>
          <a:srcRect b="0" l="0" r="0" t="0"/>
          <a:stretch/>
        </p:blipFill>
        <p:spPr>
          <a:xfrm>
            <a:off x="6219435" y="6785113"/>
            <a:ext cx="1361238" cy="539206"/>
          </a:xfrm>
          <a:prstGeom prst="rect">
            <a:avLst/>
          </a:prstGeom>
          <a:noFill/>
          <a:ln>
            <a:noFill/>
          </a:ln>
        </p:spPr>
      </p:pic>
      <p:pic>
        <p:nvPicPr>
          <p:cNvPr descr="pandas-logo.png" id="852" name="Google Shape;852;p39"/>
          <p:cNvPicPr preferRelativeResize="0"/>
          <p:nvPr/>
        </p:nvPicPr>
        <p:blipFill rotWithShape="1">
          <a:blip r:embed="rId6">
            <a:alphaModFix/>
          </a:blip>
          <a:srcRect b="0" l="0" r="0" t="0"/>
          <a:stretch/>
        </p:blipFill>
        <p:spPr>
          <a:xfrm>
            <a:off x="8033360" y="6744567"/>
            <a:ext cx="705080" cy="553033"/>
          </a:xfrm>
          <a:prstGeom prst="rect">
            <a:avLst/>
          </a:prstGeom>
          <a:noFill/>
          <a:ln>
            <a:noFill/>
          </a:ln>
        </p:spPr>
      </p:pic>
      <p:pic>
        <p:nvPicPr>
          <p:cNvPr descr="Scikit learn logo small.svg" id="853" name="Google Shape;853;p39"/>
          <p:cNvPicPr preferRelativeResize="0"/>
          <p:nvPr/>
        </p:nvPicPr>
        <p:blipFill rotWithShape="1">
          <a:blip r:embed="rId7">
            <a:alphaModFix/>
          </a:blip>
          <a:srcRect b="0" l="0" r="0" t="0"/>
          <a:stretch/>
        </p:blipFill>
        <p:spPr>
          <a:xfrm>
            <a:off x="7270331" y="7600904"/>
            <a:ext cx="792828" cy="425243"/>
          </a:xfrm>
          <a:prstGeom prst="rect">
            <a:avLst/>
          </a:prstGeom>
          <a:noFill/>
          <a:ln>
            <a:noFill/>
          </a:ln>
        </p:spPr>
      </p:pic>
      <p:pic>
        <p:nvPicPr>
          <p:cNvPr descr="Image result for numba logo" id="854" name="Google Shape;854;p39"/>
          <p:cNvPicPr preferRelativeResize="0"/>
          <p:nvPr/>
        </p:nvPicPr>
        <p:blipFill rotWithShape="1">
          <a:blip r:embed="rId8">
            <a:alphaModFix/>
          </a:blip>
          <a:srcRect b="0" l="0" r="0" t="0"/>
          <a:stretch/>
        </p:blipFill>
        <p:spPr>
          <a:xfrm>
            <a:off x="5240222" y="6755109"/>
            <a:ext cx="586926" cy="586926"/>
          </a:xfrm>
          <a:prstGeom prst="rect">
            <a:avLst/>
          </a:prstGeom>
          <a:noFill/>
          <a:ln>
            <a:noFill/>
          </a:ln>
        </p:spPr>
      </p:pic>
      <p:pic>
        <p:nvPicPr>
          <p:cNvPr id="855" name="Google Shape;855;p39"/>
          <p:cNvPicPr preferRelativeResize="0"/>
          <p:nvPr/>
        </p:nvPicPr>
        <p:blipFill rotWithShape="1">
          <a:blip r:embed="rId9">
            <a:alphaModFix/>
          </a:blip>
          <a:srcRect b="0" l="0" r="0" t="0"/>
          <a:stretch/>
        </p:blipFill>
        <p:spPr>
          <a:xfrm>
            <a:off x="14756339" y="3710497"/>
            <a:ext cx="805959" cy="808558"/>
          </a:xfrm>
          <a:prstGeom prst="rect">
            <a:avLst/>
          </a:prstGeom>
          <a:noFill/>
          <a:ln>
            <a:noFill/>
          </a:ln>
        </p:spPr>
      </p:pic>
      <p:pic>
        <p:nvPicPr>
          <p:cNvPr id="856" name="Google Shape;856;p39"/>
          <p:cNvPicPr preferRelativeResize="0"/>
          <p:nvPr/>
        </p:nvPicPr>
        <p:blipFill rotWithShape="1">
          <a:blip r:embed="rId10">
            <a:alphaModFix/>
          </a:blip>
          <a:srcRect b="0" l="0" r="0" t="0"/>
          <a:stretch/>
        </p:blipFill>
        <p:spPr>
          <a:xfrm>
            <a:off x="14278052" y="4731128"/>
            <a:ext cx="1619548" cy="654710"/>
          </a:xfrm>
          <a:prstGeom prst="rect">
            <a:avLst/>
          </a:prstGeom>
          <a:noFill/>
          <a:ln>
            <a:noFill/>
          </a:ln>
        </p:spPr>
      </p:pic>
      <p:pic>
        <p:nvPicPr>
          <p:cNvPr id="857" name="Google Shape;857;p39"/>
          <p:cNvPicPr preferRelativeResize="0"/>
          <p:nvPr/>
        </p:nvPicPr>
        <p:blipFill rotWithShape="1">
          <a:blip r:embed="rId10">
            <a:alphaModFix/>
          </a:blip>
          <a:srcRect b="0" l="0" r="0" t="0"/>
          <a:stretch/>
        </p:blipFill>
        <p:spPr>
          <a:xfrm>
            <a:off x="14278052" y="7161123"/>
            <a:ext cx="1619548" cy="654710"/>
          </a:xfrm>
          <a:prstGeom prst="rect">
            <a:avLst/>
          </a:prstGeom>
          <a:noFill/>
          <a:ln>
            <a:noFill/>
          </a:ln>
        </p:spPr>
      </p:pic>
      <p:cxnSp>
        <p:nvCxnSpPr>
          <p:cNvPr id="858" name="Google Shape;858;p39"/>
          <p:cNvCxnSpPr/>
          <p:nvPr/>
        </p:nvCxnSpPr>
        <p:spPr>
          <a:xfrm flipH="1" rot="10800000">
            <a:off x="1254038" y="2579688"/>
            <a:ext cx="13983" cy="6349462"/>
          </a:xfrm>
          <a:prstGeom prst="straightConnector1">
            <a:avLst/>
          </a:prstGeom>
          <a:noFill/>
          <a:ln cap="flat" cmpd="sng" w="9525">
            <a:solidFill>
              <a:srgbClr val="595959"/>
            </a:solidFill>
            <a:prstDash val="solid"/>
            <a:round/>
            <a:headEnd len="sm" w="sm" type="none"/>
            <a:tailEnd len="lg" w="lg" type="triangle"/>
          </a:ln>
        </p:spPr>
      </p:cxnSp>
      <p:sp>
        <p:nvSpPr>
          <p:cNvPr id="859" name="Google Shape;859;p39"/>
          <p:cNvSpPr txBox="1"/>
          <p:nvPr/>
        </p:nvSpPr>
        <p:spPr>
          <a:xfrm rot="-5400000">
            <a:off x="-1831936" y="5346588"/>
            <a:ext cx="5768000" cy="8465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2400" u="none" cap="none" strike="noStrike">
                <a:solidFill>
                  <a:srgbClr val="595959"/>
                </a:solidFill>
                <a:latin typeface="Trebuchet MS"/>
                <a:ea typeface="Trebuchet MS"/>
                <a:cs typeface="Trebuchet MS"/>
                <a:sym typeface="Trebuchet MS"/>
              </a:rPr>
              <a:t>Scale Up / Accelerate</a:t>
            </a:r>
            <a:endParaRPr b="0" i="0" sz="2400" u="none" cap="none" strike="noStrike">
              <a:solidFill>
                <a:srgbClr val="595959"/>
              </a:solidFill>
              <a:latin typeface="Trebuchet MS"/>
              <a:ea typeface="Trebuchet MS"/>
              <a:cs typeface="Trebuchet MS"/>
              <a:sym typeface="Trebuchet MS"/>
            </a:endParaRPr>
          </a:p>
        </p:txBody>
      </p:sp>
      <p:cxnSp>
        <p:nvCxnSpPr>
          <p:cNvPr id="860" name="Google Shape;860;p39"/>
          <p:cNvCxnSpPr/>
          <p:nvPr/>
        </p:nvCxnSpPr>
        <p:spPr>
          <a:xfrm>
            <a:off x="1475314" y="9108590"/>
            <a:ext cx="15337372" cy="0"/>
          </a:xfrm>
          <a:prstGeom prst="straightConnector1">
            <a:avLst/>
          </a:prstGeom>
          <a:noFill/>
          <a:ln cap="flat" cmpd="sng" w="9525">
            <a:solidFill>
              <a:srgbClr val="595959"/>
            </a:solidFill>
            <a:prstDash val="solid"/>
            <a:round/>
            <a:headEnd len="sm" w="sm" type="none"/>
            <a:tailEnd len="lg" w="lg" type="triangle"/>
          </a:ln>
        </p:spPr>
      </p:cxnSp>
      <p:sp>
        <p:nvSpPr>
          <p:cNvPr id="861" name="Google Shape;861;p39"/>
          <p:cNvSpPr txBox="1"/>
          <p:nvPr/>
        </p:nvSpPr>
        <p:spPr>
          <a:xfrm>
            <a:off x="6263175" y="9065506"/>
            <a:ext cx="5768000" cy="8465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2400" u="none" cap="none" strike="noStrike">
                <a:solidFill>
                  <a:srgbClr val="595959"/>
                </a:solidFill>
                <a:latin typeface="Trebuchet MS"/>
                <a:ea typeface="Trebuchet MS"/>
                <a:cs typeface="Trebuchet MS"/>
                <a:sym typeface="Trebuchet MS"/>
              </a:rPr>
              <a:t>Scale Out / Parallelize</a:t>
            </a:r>
            <a:endParaRPr/>
          </a:p>
        </p:txBody>
      </p:sp>
      <p:sp>
        <p:nvSpPr>
          <p:cNvPr id="862" name="Google Shape;862;p39"/>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Scale Out with RAPIDS + Dask with OpenUCX</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40"/>
          <p:cNvSpPr txBox="1"/>
          <p:nvPr>
            <p:ph type="title"/>
          </p:nvPr>
        </p:nvSpPr>
        <p:spPr>
          <a:xfrm>
            <a:off x="3106785" y="3998553"/>
            <a:ext cx="12074430" cy="2289898"/>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None/>
            </a:pPr>
            <a:r>
              <a:rPr lang="en-US"/>
              <a:t>cuDF</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cxnSp>
        <p:nvCxnSpPr>
          <p:cNvPr id="873" name="Google Shape;873;p41"/>
          <p:cNvCxnSpPr/>
          <p:nvPr/>
        </p:nvCxnSpPr>
        <p:spPr>
          <a:xfrm rot="5400000">
            <a:off x="9143616" y="-993388"/>
            <a:ext cx="600" cy="9420000"/>
          </a:xfrm>
          <a:prstGeom prst="bentConnector3">
            <a:avLst>
              <a:gd fmla="val -60118685" name="adj1"/>
            </a:avLst>
          </a:prstGeom>
          <a:noFill/>
          <a:ln cap="flat" cmpd="sng" w="12700">
            <a:solidFill>
              <a:srgbClr val="595959"/>
            </a:solidFill>
            <a:prstDash val="solid"/>
            <a:round/>
            <a:headEnd len="sm" w="sm" type="none"/>
            <a:tailEnd len="med" w="med" type="triangle"/>
          </a:ln>
        </p:spPr>
      </p:cxnSp>
      <p:sp>
        <p:nvSpPr>
          <p:cNvPr id="874" name="Google Shape;874;p41"/>
          <p:cNvSpPr/>
          <p:nvPr/>
        </p:nvSpPr>
        <p:spPr>
          <a:xfrm>
            <a:off x="2473018" y="4962868"/>
            <a:ext cx="7900367" cy="562667"/>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lt1"/>
                </a:solidFill>
                <a:latin typeface="Arial"/>
                <a:ea typeface="Arial"/>
                <a:cs typeface="Arial"/>
                <a:sym typeface="Arial"/>
              </a:rPr>
              <a:t>Dask</a:t>
            </a:r>
            <a:endParaRPr b="0" i="0" sz="3888" u="none" cap="none" strike="noStrike">
              <a:solidFill>
                <a:srgbClr val="000000"/>
              </a:solidFill>
              <a:latin typeface="Arial"/>
              <a:ea typeface="Arial"/>
              <a:cs typeface="Arial"/>
              <a:sym typeface="Arial"/>
            </a:endParaRPr>
          </a:p>
        </p:txBody>
      </p:sp>
      <p:cxnSp>
        <p:nvCxnSpPr>
          <p:cNvPr id="875" name="Google Shape;875;p41"/>
          <p:cNvCxnSpPr/>
          <p:nvPr/>
        </p:nvCxnSpPr>
        <p:spPr>
          <a:xfrm rot="-5400000">
            <a:off x="11502340" y="7279750"/>
            <a:ext cx="737517" cy="0"/>
          </a:xfrm>
          <a:prstGeom prst="straightConnector1">
            <a:avLst/>
          </a:prstGeom>
          <a:noFill/>
          <a:ln cap="flat" cmpd="sng" w="12700">
            <a:solidFill>
              <a:srgbClr val="595959"/>
            </a:solidFill>
            <a:prstDash val="solid"/>
            <a:round/>
            <a:headEnd len="lg" w="lg" type="triangle"/>
            <a:tailEnd len="lg" w="lg" type="triangle"/>
          </a:ln>
        </p:spPr>
      </p:cxnSp>
      <p:sp>
        <p:nvSpPr>
          <p:cNvPr id="876" name="Google Shape;876;p41"/>
          <p:cNvSpPr/>
          <p:nvPr/>
        </p:nvSpPr>
        <p:spPr>
          <a:xfrm>
            <a:off x="2473018" y="7807462"/>
            <a:ext cx="13341675" cy="922047"/>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				       										GPU Memory</a:t>
            </a:r>
            <a:endParaRPr b="0" i="0" sz="3888" u="none" cap="none" strike="noStrike">
              <a:solidFill>
                <a:schemeClr val="dk2"/>
              </a:solidFill>
              <a:latin typeface="Arial"/>
              <a:ea typeface="Arial"/>
              <a:cs typeface="Arial"/>
              <a:sym typeface="Arial"/>
            </a:endParaRPr>
          </a:p>
        </p:txBody>
      </p:sp>
      <p:sp>
        <p:nvSpPr>
          <p:cNvPr id="877" name="Google Shape;877;p41"/>
          <p:cNvSpPr/>
          <p:nvPr/>
        </p:nvSpPr>
        <p:spPr>
          <a:xfrm>
            <a:off x="2473018"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Data Preparation</a:t>
            </a:r>
            <a:endParaRPr b="0" i="0" sz="3888" u="none" cap="none" strike="noStrike">
              <a:solidFill>
                <a:srgbClr val="000000"/>
              </a:solidFill>
              <a:latin typeface="Arial"/>
              <a:ea typeface="Arial"/>
              <a:cs typeface="Arial"/>
              <a:sym typeface="Arial"/>
            </a:endParaRPr>
          </a:p>
        </p:txBody>
      </p:sp>
      <p:sp>
        <p:nvSpPr>
          <p:cNvPr id="878" name="Google Shape;878;p41"/>
          <p:cNvSpPr/>
          <p:nvPr/>
        </p:nvSpPr>
        <p:spPr>
          <a:xfrm>
            <a:off x="11892883"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Visualization</a:t>
            </a:r>
            <a:endParaRPr b="0" i="0" sz="3888" u="none" cap="none" strike="noStrike">
              <a:solidFill>
                <a:srgbClr val="000000"/>
              </a:solidFill>
              <a:latin typeface="Arial"/>
              <a:ea typeface="Arial"/>
              <a:cs typeface="Arial"/>
              <a:sym typeface="Arial"/>
            </a:endParaRPr>
          </a:p>
        </p:txBody>
      </p:sp>
      <p:sp>
        <p:nvSpPr>
          <p:cNvPr id="879" name="Google Shape;879;p41"/>
          <p:cNvSpPr/>
          <p:nvPr/>
        </p:nvSpPr>
        <p:spPr>
          <a:xfrm>
            <a:off x="7182950"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Model Training</a:t>
            </a:r>
            <a:endParaRPr b="0" i="0" sz="3888" u="none" cap="none" strike="noStrike">
              <a:solidFill>
                <a:srgbClr val="000000"/>
              </a:solidFill>
              <a:latin typeface="Arial"/>
              <a:ea typeface="Arial"/>
              <a:cs typeface="Arial"/>
              <a:sym typeface="Arial"/>
            </a:endParaRPr>
          </a:p>
        </p:txBody>
      </p:sp>
      <p:cxnSp>
        <p:nvCxnSpPr>
          <p:cNvPr id="880" name="Google Shape;880;p41"/>
          <p:cNvCxnSpPr/>
          <p:nvPr/>
        </p:nvCxnSpPr>
        <p:spPr>
          <a:xfrm flipH="1" rot="10800000">
            <a:off x="11211638"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881" name="Google Shape;881;p41"/>
          <p:cNvSpPr/>
          <p:nvPr/>
        </p:nvSpPr>
        <p:spPr>
          <a:xfrm>
            <a:off x="5196927"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cuML</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Machine Learning</a:t>
            </a:r>
            <a:endParaRPr b="0" i="0" sz="3600" u="none" cap="none" strike="noStrike">
              <a:solidFill>
                <a:srgbClr val="DBBDFF"/>
              </a:solidFill>
              <a:latin typeface="Arial"/>
              <a:ea typeface="Arial"/>
              <a:cs typeface="Arial"/>
              <a:sym typeface="Arial"/>
            </a:endParaRPr>
          </a:p>
        </p:txBody>
      </p:sp>
      <p:sp>
        <p:nvSpPr>
          <p:cNvPr id="882" name="Google Shape;882;p41"/>
          <p:cNvSpPr/>
          <p:nvPr/>
        </p:nvSpPr>
        <p:spPr>
          <a:xfrm>
            <a:off x="7920836"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cuGraph</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Graph Analytics</a:t>
            </a:r>
            <a:endParaRPr b="0" i="0" sz="3600" u="none" cap="none" strike="noStrike">
              <a:solidFill>
                <a:srgbClr val="DBBDFF"/>
              </a:solidFill>
              <a:latin typeface="Arial"/>
              <a:ea typeface="Arial"/>
              <a:cs typeface="Arial"/>
              <a:sym typeface="Arial"/>
            </a:endParaRPr>
          </a:p>
        </p:txBody>
      </p:sp>
      <p:sp>
        <p:nvSpPr>
          <p:cNvPr id="883" name="Google Shape;883;p41"/>
          <p:cNvSpPr/>
          <p:nvPr/>
        </p:nvSpPr>
        <p:spPr>
          <a:xfrm>
            <a:off x="10644744"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PyTorch, TensorFlow, MxNet</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Deep Learning</a:t>
            </a:r>
            <a:endParaRPr b="0" i="0" sz="3600" u="none" cap="none" strike="noStrike">
              <a:solidFill>
                <a:srgbClr val="DBBDFF"/>
              </a:solidFill>
              <a:latin typeface="Arial"/>
              <a:ea typeface="Arial"/>
              <a:cs typeface="Arial"/>
              <a:sym typeface="Arial"/>
            </a:endParaRPr>
          </a:p>
        </p:txBody>
      </p:sp>
      <p:sp>
        <p:nvSpPr>
          <p:cNvPr id="884" name="Google Shape;884;p41"/>
          <p:cNvSpPr/>
          <p:nvPr/>
        </p:nvSpPr>
        <p:spPr>
          <a:xfrm>
            <a:off x="13368653" y="5850043"/>
            <a:ext cx="2436280"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Visualization</a:t>
            </a:r>
            <a:endParaRPr b="0" i="0" sz="3600" u="none" cap="none" strike="noStrike">
              <a:solidFill>
                <a:srgbClr val="DBBDFF"/>
              </a:solidFill>
              <a:latin typeface="Arial"/>
              <a:ea typeface="Arial"/>
              <a:cs typeface="Arial"/>
              <a:sym typeface="Arial"/>
            </a:endParaRPr>
          </a:p>
        </p:txBody>
      </p:sp>
      <p:cxnSp>
        <p:nvCxnSpPr>
          <p:cNvPr id="885" name="Google Shape;885;p41"/>
          <p:cNvCxnSpPr/>
          <p:nvPr/>
        </p:nvCxnSpPr>
        <p:spPr>
          <a:xfrm rot="-5400000">
            <a:off x="14226838"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886" name="Google Shape;886;p41"/>
          <p:cNvCxnSpPr/>
          <p:nvPr/>
        </p:nvCxnSpPr>
        <p:spPr>
          <a:xfrm rot="-5400000">
            <a:off x="8781682"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887" name="Google Shape;887;p41"/>
          <p:cNvCxnSpPr/>
          <p:nvPr/>
        </p:nvCxnSpPr>
        <p:spPr>
          <a:xfrm rot="-5400000">
            <a:off x="6061025"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888" name="Google Shape;888;p41"/>
          <p:cNvCxnSpPr/>
          <p:nvPr/>
        </p:nvCxnSpPr>
        <p:spPr>
          <a:xfrm rot="-5400000">
            <a:off x="3340365" y="7279750"/>
            <a:ext cx="737517" cy="0"/>
          </a:xfrm>
          <a:prstGeom prst="straightConnector1">
            <a:avLst/>
          </a:prstGeom>
          <a:noFill/>
          <a:ln cap="flat" cmpd="sng" w="12700">
            <a:solidFill>
              <a:srgbClr val="595959"/>
            </a:solidFill>
            <a:prstDash val="solid"/>
            <a:round/>
            <a:headEnd len="lg" w="lg" type="triangle"/>
            <a:tailEnd len="lg" w="lg" type="triangle"/>
          </a:ln>
        </p:spPr>
      </p:cxnSp>
      <p:pic>
        <p:nvPicPr>
          <p:cNvPr id="889" name="Google Shape;889;p41"/>
          <p:cNvPicPr preferRelativeResize="0"/>
          <p:nvPr/>
        </p:nvPicPr>
        <p:blipFill rotWithShape="1">
          <a:blip r:embed="rId3">
            <a:alphaModFix/>
          </a:blip>
          <a:srcRect b="0" l="0" r="0" t="0"/>
          <a:stretch/>
        </p:blipFill>
        <p:spPr>
          <a:xfrm>
            <a:off x="7528109" y="7988850"/>
            <a:ext cx="1226463" cy="561140"/>
          </a:xfrm>
          <a:prstGeom prst="rect">
            <a:avLst/>
          </a:prstGeom>
          <a:noFill/>
          <a:ln>
            <a:noFill/>
          </a:ln>
        </p:spPr>
      </p:pic>
      <p:cxnSp>
        <p:nvCxnSpPr>
          <p:cNvPr id="890" name="Google Shape;890;p41"/>
          <p:cNvCxnSpPr/>
          <p:nvPr/>
        </p:nvCxnSpPr>
        <p:spPr>
          <a:xfrm flipH="1" rot="10800000">
            <a:off x="6495067"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891" name="Google Shape;891;p4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892" name="Google Shape;892;p41"/>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GPU Accelerated Data Wrangling and Feature Engineering</a:t>
            </a:r>
            <a:endParaRPr/>
          </a:p>
        </p:txBody>
      </p:sp>
      <p:sp>
        <p:nvSpPr>
          <p:cNvPr id="893" name="Google Shape;893;p41"/>
          <p:cNvSpPr/>
          <p:nvPr/>
        </p:nvSpPr>
        <p:spPr>
          <a:xfrm>
            <a:off x="1391531" y="2855128"/>
            <a:ext cx="15029700" cy="6312000"/>
          </a:xfrm>
          <a:prstGeom prst="rect">
            <a:avLst/>
          </a:prstGeom>
          <a:solidFill>
            <a:schemeClr val="lt1">
              <a:alpha val="74901"/>
            </a:schemeClr>
          </a:solidFill>
          <a:ln>
            <a:noFill/>
          </a:ln>
        </p:spPr>
        <p:txBody>
          <a:bodyPr anchorCtr="0" anchor="ctr" bIns="76200" lIns="152400" spcFirstLastPara="1" rIns="152400" wrap="square" tIns="762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
        <p:nvSpPr>
          <p:cNvPr id="894" name="Google Shape;894;p41"/>
          <p:cNvSpPr/>
          <p:nvPr/>
        </p:nvSpPr>
        <p:spPr>
          <a:xfrm>
            <a:off x="2473019" y="5850043"/>
            <a:ext cx="2446052" cy="922047"/>
          </a:xfrm>
          <a:prstGeom prst="rect">
            <a:avLst/>
          </a:prstGeom>
          <a:solidFill>
            <a:srgbClr val="7400FF"/>
          </a:solidFill>
          <a:ln cap="flat" cmpd="sng" w="9525">
            <a:solidFill>
              <a:schemeClr val="lt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cuDF cuIO</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Analytics</a:t>
            </a:r>
            <a:endParaRPr b="0" i="0" sz="1800" u="none" cap="none" strike="noStrike">
              <a:solidFill>
                <a:srgbClr val="DBBD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pic>
        <p:nvPicPr>
          <p:cNvPr id="900" name="Google Shape;900;p42"/>
          <p:cNvPicPr preferRelativeResize="0"/>
          <p:nvPr/>
        </p:nvPicPr>
        <p:blipFill rotWithShape="1">
          <a:blip r:embed="rId3">
            <a:alphaModFix/>
          </a:blip>
          <a:srcRect b="0" l="0" r="0" t="0"/>
          <a:stretch/>
        </p:blipFill>
        <p:spPr>
          <a:xfrm>
            <a:off x="677334" y="3306517"/>
            <a:ext cx="16933333" cy="5555173"/>
          </a:xfrm>
          <a:prstGeom prst="rect">
            <a:avLst/>
          </a:prstGeom>
          <a:noFill/>
          <a:ln>
            <a:noFill/>
          </a:ln>
        </p:spPr>
      </p:pic>
      <p:sp>
        <p:nvSpPr>
          <p:cNvPr id="901" name="Google Shape;901;p42"/>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GPU-Accelerated ETL</a:t>
            </a:r>
            <a:endParaRPr/>
          </a:p>
        </p:txBody>
      </p:sp>
      <p:sp>
        <p:nvSpPr>
          <p:cNvPr id="902" name="Google Shape;902;p42"/>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The Average Data Scientist Spends 90+% of Their Time in ETL as Opposed to Training Models</a:t>
            </a:r>
            <a:endParaRPr/>
          </a:p>
          <a:p>
            <a:pPr indent="0" lvl="0" marL="0" rtl="0" algn="ctr">
              <a:lnSpc>
                <a:spcPct val="90000"/>
              </a:lnSpc>
              <a:spcBef>
                <a:spcPts val="3000"/>
              </a:spcBef>
              <a:spcAft>
                <a:spcPts val="0"/>
              </a:spcAft>
              <a:buSzPts val="3000"/>
              <a:buFont typeface="Trebuchet MS"/>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43"/>
          <p:cNvSpPr txBox="1"/>
          <p:nvPr/>
        </p:nvSpPr>
        <p:spPr>
          <a:xfrm>
            <a:off x="11103228" y="3568700"/>
            <a:ext cx="2691122" cy="1547010"/>
          </a:xfrm>
          <a:prstGeom prst="rect">
            <a:avLst/>
          </a:prstGeom>
          <a:solidFill>
            <a:schemeClr val="accent5"/>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Dask cuDF</a:t>
            </a:r>
            <a:endParaRPr b="0" i="0" sz="2400" u="none" cap="none" strike="noStrike">
              <a:solidFill>
                <a:srgbClr val="4D4D4D"/>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cuDF</a:t>
            </a:r>
            <a:endParaRPr b="0" i="0" sz="2400" u="none" cap="none" strike="noStrike">
              <a:solidFill>
                <a:srgbClr val="4D4D4D"/>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Pandas</a:t>
            </a:r>
            <a:endParaRPr b="0" i="0" sz="2400" u="none" cap="none" strike="noStrike">
              <a:solidFill>
                <a:srgbClr val="4D4D4D"/>
              </a:solidFill>
              <a:latin typeface="Trebuchet MS"/>
              <a:ea typeface="Trebuchet MS"/>
              <a:cs typeface="Trebuchet MS"/>
              <a:sym typeface="Trebuchet MS"/>
            </a:endParaRPr>
          </a:p>
        </p:txBody>
      </p:sp>
      <p:sp>
        <p:nvSpPr>
          <p:cNvPr id="908" name="Google Shape;908;p43"/>
          <p:cNvSpPr txBox="1"/>
          <p:nvPr/>
        </p:nvSpPr>
        <p:spPr>
          <a:xfrm>
            <a:off x="11101067" y="6648682"/>
            <a:ext cx="2688336" cy="1547030"/>
          </a:xfrm>
          <a:prstGeom prst="rect">
            <a:avLst/>
          </a:prstGeom>
          <a:solidFill>
            <a:schemeClr val="accent5"/>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Thrust</a:t>
            </a:r>
            <a:endParaRPr b="0" i="0" sz="2400" u="none" cap="none" strike="noStrike">
              <a:solidFill>
                <a:srgbClr val="4D4D4D"/>
              </a:solidFill>
              <a:latin typeface="Arial"/>
              <a:ea typeface="Arial"/>
              <a:cs typeface="Arial"/>
              <a:sym typeface="Arial"/>
            </a:endParaRPr>
          </a:p>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Cub</a:t>
            </a:r>
            <a:endParaRPr b="0" i="0" sz="2400" u="none" cap="none" strike="noStrike">
              <a:solidFill>
                <a:srgbClr val="4D4D4D"/>
              </a:solidFill>
              <a:latin typeface="Arial"/>
              <a:ea typeface="Arial"/>
              <a:cs typeface="Arial"/>
              <a:sym typeface="Arial"/>
            </a:endParaRPr>
          </a:p>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Jitify</a:t>
            </a:r>
            <a:endParaRPr b="0" i="0" sz="2400" u="none" cap="none" strike="noStrike">
              <a:solidFill>
                <a:srgbClr val="4D4D4D"/>
              </a:solidFill>
              <a:latin typeface="Trebuchet MS"/>
              <a:ea typeface="Trebuchet MS"/>
              <a:cs typeface="Trebuchet MS"/>
              <a:sym typeface="Trebuchet MS"/>
            </a:endParaRPr>
          </a:p>
        </p:txBody>
      </p:sp>
      <p:sp>
        <p:nvSpPr>
          <p:cNvPr id="909" name="Google Shape;909;p43"/>
          <p:cNvSpPr/>
          <p:nvPr/>
        </p:nvSpPr>
        <p:spPr>
          <a:xfrm>
            <a:off x="4531976" y="3568700"/>
            <a:ext cx="3746950" cy="860500"/>
          </a:xfrm>
          <a:prstGeom prst="rect">
            <a:avLst/>
          </a:prstGeom>
          <a:solidFill>
            <a:srgbClr val="40C9D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Python</a:t>
            </a:r>
            <a:endParaRPr b="0" i="0" sz="2400" u="none" cap="none" strike="noStrike">
              <a:solidFill>
                <a:srgbClr val="FFFFFF"/>
              </a:solidFill>
              <a:latin typeface="Trebuchet MS"/>
              <a:ea typeface="Trebuchet MS"/>
              <a:cs typeface="Trebuchet MS"/>
              <a:sym typeface="Trebuchet MS"/>
            </a:endParaRPr>
          </a:p>
        </p:txBody>
      </p:sp>
      <p:sp>
        <p:nvSpPr>
          <p:cNvPr id="910" name="Google Shape;910;p43"/>
          <p:cNvSpPr/>
          <p:nvPr/>
        </p:nvSpPr>
        <p:spPr>
          <a:xfrm>
            <a:off x="4531976" y="4595361"/>
            <a:ext cx="3746950" cy="860500"/>
          </a:xfrm>
          <a:prstGeom prst="rect">
            <a:avLst/>
          </a:prstGeom>
          <a:solidFill>
            <a:srgbClr val="229FAF"/>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Cython</a:t>
            </a:r>
            <a:endParaRPr b="0" i="0" sz="2400" u="none" cap="none" strike="noStrike">
              <a:solidFill>
                <a:srgbClr val="FFFFFF"/>
              </a:solidFill>
              <a:latin typeface="Trebuchet MS"/>
              <a:ea typeface="Trebuchet MS"/>
              <a:cs typeface="Trebuchet MS"/>
              <a:sym typeface="Trebuchet MS"/>
            </a:endParaRPr>
          </a:p>
        </p:txBody>
      </p:sp>
      <p:sp>
        <p:nvSpPr>
          <p:cNvPr id="911" name="Google Shape;911;p43"/>
          <p:cNvSpPr/>
          <p:nvPr/>
        </p:nvSpPr>
        <p:spPr>
          <a:xfrm>
            <a:off x="4531976" y="5622022"/>
            <a:ext cx="3746950" cy="860500"/>
          </a:xfrm>
          <a:prstGeom prst="rect">
            <a:avLst/>
          </a:prstGeom>
          <a:solidFill>
            <a:srgbClr val="7400FF"/>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cuDF C++ </a:t>
            </a:r>
            <a:endParaRPr b="0" i="0" sz="2400" u="none" cap="none" strike="noStrike">
              <a:solidFill>
                <a:srgbClr val="FFFFFF"/>
              </a:solidFill>
              <a:latin typeface="Trebuchet MS"/>
              <a:ea typeface="Trebuchet MS"/>
              <a:cs typeface="Trebuchet MS"/>
              <a:sym typeface="Trebuchet MS"/>
            </a:endParaRPr>
          </a:p>
        </p:txBody>
      </p:sp>
      <p:sp>
        <p:nvSpPr>
          <p:cNvPr id="912" name="Google Shape;912;p43"/>
          <p:cNvSpPr/>
          <p:nvPr/>
        </p:nvSpPr>
        <p:spPr>
          <a:xfrm>
            <a:off x="4531749" y="6648682"/>
            <a:ext cx="3746950" cy="860500"/>
          </a:xfrm>
          <a:prstGeom prst="rect">
            <a:avLst/>
          </a:prstGeom>
          <a:solidFill>
            <a:srgbClr val="878787"/>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CUDA Libraries</a:t>
            </a:r>
            <a:endParaRPr b="0" i="0" sz="2400" u="none" cap="none" strike="noStrike">
              <a:solidFill>
                <a:srgbClr val="FFFFFF"/>
              </a:solidFill>
              <a:latin typeface="Trebuchet MS"/>
              <a:ea typeface="Trebuchet MS"/>
              <a:cs typeface="Trebuchet MS"/>
              <a:sym typeface="Trebuchet MS"/>
            </a:endParaRPr>
          </a:p>
        </p:txBody>
      </p:sp>
      <p:sp>
        <p:nvSpPr>
          <p:cNvPr id="913" name="Google Shape;913;p43"/>
          <p:cNvSpPr/>
          <p:nvPr/>
        </p:nvSpPr>
        <p:spPr>
          <a:xfrm>
            <a:off x="4531913" y="7675342"/>
            <a:ext cx="3746950" cy="8605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CUDA</a:t>
            </a:r>
            <a:endParaRPr b="0" i="0" sz="2400" u="none" cap="none" strike="noStrike">
              <a:solidFill>
                <a:srgbClr val="FFFFFF"/>
              </a:solidFill>
              <a:latin typeface="Trebuchet MS"/>
              <a:ea typeface="Trebuchet MS"/>
              <a:cs typeface="Trebuchet MS"/>
              <a:sym typeface="Trebuchet MS"/>
            </a:endParaRPr>
          </a:p>
        </p:txBody>
      </p:sp>
      <p:cxnSp>
        <p:nvCxnSpPr>
          <p:cNvPr id="914" name="Google Shape;914;p43"/>
          <p:cNvCxnSpPr/>
          <p:nvPr/>
        </p:nvCxnSpPr>
        <p:spPr>
          <a:xfrm>
            <a:off x="8631011" y="3996040"/>
            <a:ext cx="2152650" cy="0"/>
          </a:xfrm>
          <a:prstGeom prst="straightConnector1">
            <a:avLst/>
          </a:prstGeom>
          <a:noFill/>
          <a:ln cap="flat" cmpd="sng" w="31750">
            <a:solidFill>
              <a:schemeClr val="accent4"/>
            </a:solidFill>
            <a:prstDash val="solid"/>
            <a:round/>
            <a:headEnd len="sm" w="sm" type="none"/>
            <a:tailEnd len="med" w="med" type="triangle"/>
          </a:ln>
        </p:spPr>
      </p:cxnSp>
      <p:cxnSp>
        <p:nvCxnSpPr>
          <p:cNvPr id="915" name="Google Shape;915;p43"/>
          <p:cNvCxnSpPr/>
          <p:nvPr/>
        </p:nvCxnSpPr>
        <p:spPr>
          <a:xfrm>
            <a:off x="8631011" y="7072843"/>
            <a:ext cx="2152650" cy="0"/>
          </a:xfrm>
          <a:prstGeom prst="straightConnector1">
            <a:avLst/>
          </a:prstGeom>
          <a:noFill/>
          <a:ln cap="flat" cmpd="sng" w="31750">
            <a:solidFill>
              <a:schemeClr val="accent4"/>
            </a:solidFill>
            <a:prstDash val="solid"/>
            <a:round/>
            <a:headEnd len="sm" w="sm" type="none"/>
            <a:tailEnd len="med" w="med" type="triangle"/>
          </a:ln>
        </p:spPr>
      </p:cxnSp>
      <p:sp>
        <p:nvSpPr>
          <p:cNvPr id="916" name="Google Shape;916;p43"/>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Technology Stack</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pic>
        <p:nvPicPr>
          <p:cNvPr id="922" name="Google Shape;922;p44"/>
          <p:cNvPicPr preferRelativeResize="0"/>
          <p:nvPr/>
        </p:nvPicPr>
        <p:blipFill rotWithShape="1">
          <a:blip r:embed="rId3">
            <a:alphaModFix/>
          </a:blip>
          <a:srcRect b="0" l="0" r="0" t="0"/>
          <a:stretch/>
        </p:blipFill>
        <p:spPr>
          <a:xfrm>
            <a:off x="14790731" y="6226657"/>
            <a:ext cx="1164888" cy="807808"/>
          </a:xfrm>
          <a:prstGeom prst="rect">
            <a:avLst/>
          </a:prstGeom>
          <a:noFill/>
          <a:ln>
            <a:noFill/>
          </a:ln>
        </p:spPr>
      </p:pic>
      <p:pic>
        <p:nvPicPr>
          <p:cNvPr id="923" name="Google Shape;923;p44"/>
          <p:cNvPicPr preferRelativeResize="0"/>
          <p:nvPr/>
        </p:nvPicPr>
        <p:blipFill rotWithShape="1">
          <a:blip r:embed="rId4">
            <a:alphaModFix/>
          </a:blip>
          <a:srcRect b="0" l="0" r="0" t="0"/>
          <a:stretch/>
        </p:blipFill>
        <p:spPr>
          <a:xfrm>
            <a:off x="13437705" y="6264869"/>
            <a:ext cx="650594" cy="731378"/>
          </a:xfrm>
          <a:prstGeom prst="rect">
            <a:avLst/>
          </a:prstGeom>
          <a:noFill/>
          <a:ln>
            <a:noFill/>
          </a:ln>
        </p:spPr>
      </p:pic>
      <p:sp>
        <p:nvSpPr>
          <p:cNvPr id="924" name="Google Shape;924;p44"/>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 the Backbone of Data Science</a:t>
            </a:r>
            <a:endParaRPr/>
          </a:p>
        </p:txBody>
      </p:sp>
      <p:sp>
        <p:nvSpPr>
          <p:cNvPr id="925" name="Google Shape;925;p44"/>
          <p:cNvSpPr txBox="1"/>
          <p:nvPr>
            <p:ph idx="1" type="body"/>
          </p:nvPr>
        </p:nvSpPr>
        <p:spPr>
          <a:xfrm>
            <a:off x="861250" y="3505059"/>
            <a:ext cx="7921803" cy="619820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240"/>
              <a:buNone/>
            </a:pPr>
            <a:r>
              <a:rPr lang="en-US" sz="2800">
                <a:solidFill>
                  <a:schemeClr val="lt2"/>
                </a:solidFill>
              </a:rPr>
              <a:t>CUDA C++ LIBRARY</a:t>
            </a:r>
            <a:endParaRPr/>
          </a:p>
          <a:p>
            <a:pPr indent="-283110" lvl="0" marL="283110" rtl="0" algn="l">
              <a:lnSpc>
                <a:spcPct val="90000"/>
              </a:lnSpc>
              <a:spcBef>
                <a:spcPts val="3000"/>
              </a:spcBef>
              <a:spcAft>
                <a:spcPts val="0"/>
              </a:spcAft>
              <a:buSzPts val="1920"/>
              <a:buChar char="▸"/>
            </a:pPr>
            <a:r>
              <a:rPr lang="en-US"/>
              <a:t>Table (dataframe) and column types and algorithms</a:t>
            </a:r>
            <a:endParaRPr/>
          </a:p>
          <a:p>
            <a:pPr indent="-283110" lvl="0" marL="283110" rtl="0" algn="l">
              <a:lnSpc>
                <a:spcPct val="90000"/>
              </a:lnSpc>
              <a:spcBef>
                <a:spcPts val="3000"/>
              </a:spcBef>
              <a:spcAft>
                <a:spcPts val="0"/>
              </a:spcAft>
              <a:buSzPts val="1920"/>
              <a:buChar char="▸"/>
            </a:pPr>
            <a:r>
              <a:rPr lang="en-US"/>
              <a:t>CUDA kernels for sorting, join, groupby, reductions, partitioning, elementwise operations, etc.</a:t>
            </a:r>
            <a:endParaRPr/>
          </a:p>
          <a:p>
            <a:pPr indent="-283110" lvl="0" marL="283110" rtl="0" algn="l">
              <a:lnSpc>
                <a:spcPct val="90000"/>
              </a:lnSpc>
              <a:spcBef>
                <a:spcPts val="3000"/>
              </a:spcBef>
              <a:spcAft>
                <a:spcPts val="0"/>
              </a:spcAft>
              <a:buSzPts val="1920"/>
              <a:buChar char="▸"/>
            </a:pPr>
            <a:r>
              <a:rPr lang="en-US"/>
              <a:t>Optimized GPU implementations for strings, timestamps, numeric types (more coming)</a:t>
            </a:r>
            <a:endParaRPr/>
          </a:p>
          <a:p>
            <a:pPr indent="-283110" lvl="0" marL="283110" rtl="0" algn="l">
              <a:lnSpc>
                <a:spcPct val="90000"/>
              </a:lnSpc>
              <a:spcBef>
                <a:spcPts val="3000"/>
              </a:spcBef>
              <a:spcAft>
                <a:spcPts val="0"/>
              </a:spcAft>
              <a:buSzPts val="1920"/>
              <a:buChar char="▸"/>
            </a:pPr>
            <a:r>
              <a:rPr lang="en-US"/>
              <a:t>Primitives for scalable distributed ETL</a:t>
            </a:r>
            <a:endParaRPr/>
          </a:p>
        </p:txBody>
      </p:sp>
      <p:sp>
        <p:nvSpPr>
          <p:cNvPr id="926" name="Google Shape;926;p44"/>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libcuDF is…</a:t>
            </a:r>
            <a:endParaRPr/>
          </a:p>
          <a:p>
            <a:pPr indent="0" lvl="0" marL="0" rtl="0" algn="ctr">
              <a:lnSpc>
                <a:spcPct val="90000"/>
              </a:lnSpc>
              <a:spcBef>
                <a:spcPts val="3000"/>
              </a:spcBef>
              <a:spcAft>
                <a:spcPts val="0"/>
              </a:spcAft>
              <a:buSzPts val="3000"/>
              <a:buFont typeface="Trebuchet MS"/>
              <a:buNone/>
            </a:pPr>
            <a:r>
              <a:t/>
            </a:r>
            <a:endParaRPr/>
          </a:p>
        </p:txBody>
      </p:sp>
      <p:pic>
        <p:nvPicPr>
          <p:cNvPr id="927" name="Google Shape;927;p44"/>
          <p:cNvPicPr preferRelativeResize="0"/>
          <p:nvPr/>
        </p:nvPicPr>
        <p:blipFill rotWithShape="1">
          <a:blip r:embed="rId5">
            <a:alphaModFix/>
          </a:blip>
          <a:srcRect b="0" l="0" r="0" t="0"/>
          <a:stretch/>
        </p:blipFill>
        <p:spPr>
          <a:xfrm>
            <a:off x="10638499" y="6269361"/>
            <a:ext cx="2096772" cy="722394"/>
          </a:xfrm>
          <a:prstGeom prst="rect">
            <a:avLst/>
          </a:prstGeom>
          <a:noFill/>
          <a:ln>
            <a:noFill/>
          </a:ln>
        </p:spPr>
      </p:pic>
      <p:grpSp>
        <p:nvGrpSpPr>
          <p:cNvPr id="928" name="Google Shape;928;p44"/>
          <p:cNvGrpSpPr/>
          <p:nvPr/>
        </p:nvGrpSpPr>
        <p:grpSpPr>
          <a:xfrm>
            <a:off x="9925878" y="3635833"/>
            <a:ext cx="7063800" cy="2358600"/>
            <a:chOff x="9925878" y="2310106"/>
            <a:chExt cx="7063800" cy="2358600"/>
          </a:xfrm>
        </p:grpSpPr>
        <p:sp>
          <p:nvSpPr>
            <p:cNvPr id="929" name="Google Shape;929;p44"/>
            <p:cNvSpPr/>
            <p:nvPr/>
          </p:nvSpPr>
          <p:spPr>
            <a:xfrm>
              <a:off x="9925878" y="2310106"/>
              <a:ext cx="7063500" cy="2358600"/>
            </a:xfrm>
            <a:prstGeom prst="rect">
              <a:avLst/>
            </a:prstGeom>
            <a:solidFill>
              <a:srgbClr val="EFEFEF">
                <a:alpha val="67840"/>
              </a:srgbClr>
            </a:solid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std::unique_ptr&lt;table&gt;</a:t>
              </a:r>
              <a:endParaRPr sz="1600">
                <a:solidFill>
                  <a:schemeClr val="dk2"/>
                </a:solidFill>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gather(table_view const&amp; input,</a:t>
              </a:r>
              <a:endParaRPr sz="1600">
                <a:solidFill>
                  <a:schemeClr val="dk2"/>
                </a:solidFill>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column_view const&amp; gather_map, …)</a:t>
              </a:r>
              <a:endParaRPr sz="1600">
                <a:solidFill>
                  <a:schemeClr val="dk2"/>
                </a:solidFill>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a:t>
              </a:r>
              <a:endParaRPr sz="1600">
                <a:solidFill>
                  <a:schemeClr val="dk2"/>
                </a:solidFill>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 return a new table containing</a:t>
              </a:r>
              <a:endParaRPr sz="1600">
                <a:solidFill>
                  <a:schemeClr val="dk2"/>
                </a:solidFill>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 rows from input indexed by </a:t>
              </a:r>
              <a:br>
                <a:rPr lang="en-US" sz="1600">
                  <a:solidFill>
                    <a:schemeClr val="dk2"/>
                  </a:solidFill>
                  <a:latin typeface="Roboto Mono"/>
                  <a:ea typeface="Roboto Mono"/>
                  <a:cs typeface="Roboto Mono"/>
                  <a:sym typeface="Roboto Mono"/>
                </a:rPr>
              </a:br>
              <a:r>
                <a:rPr lang="en-US" sz="1600">
                  <a:solidFill>
                    <a:schemeClr val="dk2"/>
                  </a:solidFill>
                  <a:latin typeface="Roboto Mono"/>
                  <a:ea typeface="Roboto Mono"/>
                  <a:cs typeface="Roboto Mono"/>
                  <a:sym typeface="Roboto Mono"/>
                </a:rPr>
                <a:t>    // gather_map</a:t>
              </a:r>
              <a:endParaRPr sz="1600">
                <a:solidFill>
                  <a:schemeClr val="dk2"/>
                </a:solidFill>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a:t>
              </a:r>
              <a:endParaRPr sz="2333">
                <a:solidFill>
                  <a:schemeClr val="lt1"/>
                </a:solidFill>
              </a:endParaRPr>
            </a:p>
          </p:txBody>
        </p:sp>
        <p:cxnSp>
          <p:nvCxnSpPr>
            <p:cNvPr id="930" name="Google Shape;930;p44"/>
            <p:cNvCxnSpPr/>
            <p:nvPr/>
          </p:nvCxnSpPr>
          <p:spPr>
            <a:xfrm>
              <a:off x="9925878" y="2319129"/>
              <a:ext cx="7063800" cy="0"/>
            </a:xfrm>
            <a:prstGeom prst="straightConnector1">
              <a:avLst/>
            </a:prstGeom>
            <a:noFill/>
            <a:ln cap="flat" cmpd="sng" w="31750">
              <a:solidFill>
                <a:schemeClr val="lt2"/>
              </a:solidFill>
              <a:prstDash val="solid"/>
              <a:round/>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45"/>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 the Backbone of Data Science</a:t>
            </a:r>
            <a:endParaRPr/>
          </a:p>
        </p:txBody>
      </p:sp>
      <p:sp>
        <p:nvSpPr>
          <p:cNvPr id="937" name="Google Shape;937;p45"/>
          <p:cNvSpPr txBox="1"/>
          <p:nvPr>
            <p:ph idx="1" type="body"/>
          </p:nvPr>
        </p:nvSpPr>
        <p:spPr>
          <a:xfrm>
            <a:off x="861250" y="3505059"/>
            <a:ext cx="6935213" cy="619820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240"/>
              <a:buNone/>
            </a:pPr>
            <a:r>
              <a:rPr lang="en-US" sz="2800">
                <a:solidFill>
                  <a:schemeClr val="lt2"/>
                </a:solidFill>
              </a:rPr>
              <a:t>PYTHON LIBRARY</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A Python library for manipulating GPU DataFrames following the Pandas API</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Python interface to CUDA C++ library with additional functionality</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Creating GPU DataFrames from Numpy arrays, </a:t>
            </a:r>
            <a:br>
              <a:rPr lang="en-US"/>
            </a:br>
            <a:r>
              <a:rPr lang="en-US"/>
              <a:t>Pandas DataFrames, and PyArrow Tables</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JIT compilation of User-Defined Functions </a:t>
            </a:r>
            <a:br>
              <a:rPr lang="en-US"/>
            </a:br>
            <a:r>
              <a:rPr lang="en-US"/>
              <a:t>(UDFs) using Numba</a:t>
            </a:r>
            <a:endParaRPr/>
          </a:p>
        </p:txBody>
      </p:sp>
      <p:sp>
        <p:nvSpPr>
          <p:cNvPr id="938" name="Google Shape;938;p45"/>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cuDF is…</a:t>
            </a:r>
            <a:endParaRPr/>
          </a:p>
        </p:txBody>
      </p:sp>
      <p:grpSp>
        <p:nvGrpSpPr>
          <p:cNvPr id="939" name="Google Shape;939;p45"/>
          <p:cNvGrpSpPr/>
          <p:nvPr/>
        </p:nvGrpSpPr>
        <p:grpSpPr>
          <a:xfrm>
            <a:off x="8423855" y="3505118"/>
            <a:ext cx="8908614" cy="5721321"/>
            <a:chOff x="9231087" y="3310758"/>
            <a:chExt cx="8100949" cy="5202620"/>
          </a:xfrm>
        </p:grpSpPr>
        <p:grpSp>
          <p:nvGrpSpPr>
            <p:cNvPr id="940" name="Google Shape;940;p45"/>
            <p:cNvGrpSpPr/>
            <p:nvPr/>
          </p:nvGrpSpPr>
          <p:grpSpPr>
            <a:xfrm>
              <a:off x="9231087" y="3310758"/>
              <a:ext cx="8095379" cy="5202620"/>
              <a:chOff x="225423" y="1708925"/>
              <a:chExt cx="5514416" cy="3543924"/>
            </a:xfrm>
          </p:grpSpPr>
          <p:pic>
            <p:nvPicPr>
              <p:cNvPr id="941" name="Google Shape;941;p45"/>
              <p:cNvPicPr preferRelativeResize="0"/>
              <p:nvPr/>
            </p:nvPicPr>
            <p:blipFill rotWithShape="1">
              <a:blip r:embed="rId3">
                <a:alphaModFix/>
              </a:blip>
              <a:srcRect b="44610" l="1291" r="1207" t="0"/>
              <a:stretch/>
            </p:blipFill>
            <p:spPr>
              <a:xfrm>
                <a:off x="225423" y="1708925"/>
                <a:ext cx="5514416" cy="2298186"/>
              </a:xfrm>
              <a:prstGeom prst="rect">
                <a:avLst/>
              </a:prstGeom>
              <a:noFill/>
              <a:ln>
                <a:noFill/>
              </a:ln>
            </p:spPr>
          </p:pic>
          <p:pic>
            <p:nvPicPr>
              <p:cNvPr id="942" name="Google Shape;942;p45"/>
              <p:cNvPicPr preferRelativeResize="0"/>
              <p:nvPr/>
            </p:nvPicPr>
            <p:blipFill rotWithShape="1">
              <a:blip r:embed="rId3">
                <a:alphaModFix/>
              </a:blip>
              <a:srcRect b="0" l="1291" r="1207" t="69976"/>
              <a:stretch/>
            </p:blipFill>
            <p:spPr>
              <a:xfrm>
                <a:off x="225423" y="4007098"/>
                <a:ext cx="5514416" cy="1245751"/>
              </a:xfrm>
              <a:prstGeom prst="rect">
                <a:avLst/>
              </a:prstGeom>
              <a:noFill/>
              <a:ln>
                <a:noFill/>
              </a:ln>
            </p:spPr>
          </p:pic>
        </p:grpSp>
        <p:cxnSp>
          <p:nvCxnSpPr>
            <p:cNvPr id="943" name="Google Shape;943;p45"/>
            <p:cNvCxnSpPr/>
            <p:nvPr/>
          </p:nvCxnSpPr>
          <p:spPr>
            <a:xfrm>
              <a:off x="9862457" y="3340056"/>
              <a:ext cx="7469579" cy="0"/>
            </a:xfrm>
            <a:prstGeom prst="straightConnector1">
              <a:avLst/>
            </a:prstGeom>
            <a:noFill/>
            <a:ln cap="flat" cmpd="sng" w="31750">
              <a:solidFill>
                <a:schemeClr val="lt2"/>
              </a:solidFill>
              <a:prstDash val="solid"/>
              <a:round/>
              <a:headEnd len="sm" w="sm" type="none"/>
              <a:tailEnd len="sm" w="sm" type="none"/>
            </a:ln>
          </p:spPr>
        </p:cxnSp>
        <p:cxnSp>
          <p:nvCxnSpPr>
            <p:cNvPr id="944" name="Google Shape;944;p45"/>
            <p:cNvCxnSpPr/>
            <p:nvPr/>
          </p:nvCxnSpPr>
          <p:spPr>
            <a:xfrm>
              <a:off x="9862457" y="3873456"/>
              <a:ext cx="7469579" cy="0"/>
            </a:xfrm>
            <a:prstGeom prst="straightConnector1">
              <a:avLst/>
            </a:prstGeom>
            <a:noFill/>
            <a:ln cap="flat" cmpd="sng" w="31750">
              <a:solidFill>
                <a:schemeClr val="lt2"/>
              </a:solidFill>
              <a:prstDash val="solid"/>
              <a:round/>
              <a:headEnd len="sm" w="sm" type="none"/>
              <a:tailEnd len="sm" w="sm" type="none"/>
            </a:ln>
          </p:spPr>
        </p:cxnSp>
        <p:cxnSp>
          <p:nvCxnSpPr>
            <p:cNvPr id="945" name="Google Shape;945;p45"/>
            <p:cNvCxnSpPr/>
            <p:nvPr/>
          </p:nvCxnSpPr>
          <p:spPr>
            <a:xfrm>
              <a:off x="9862457" y="6758170"/>
              <a:ext cx="7469579" cy="0"/>
            </a:xfrm>
            <a:prstGeom prst="straightConnector1">
              <a:avLst/>
            </a:prstGeom>
            <a:noFill/>
            <a:ln cap="flat" cmpd="sng" w="31750">
              <a:solidFill>
                <a:schemeClr val="lt2"/>
              </a:solidFill>
              <a:prstDash val="solid"/>
              <a:round/>
              <a:headEnd len="sm" w="sm" type="none"/>
              <a:tailEnd len="sm" w="sm" type="none"/>
            </a:ln>
          </p:spPr>
        </p:cxnSp>
        <p:cxnSp>
          <p:nvCxnSpPr>
            <p:cNvPr id="946" name="Google Shape;946;p45"/>
            <p:cNvCxnSpPr/>
            <p:nvPr/>
          </p:nvCxnSpPr>
          <p:spPr>
            <a:xfrm>
              <a:off x="9862457" y="7433084"/>
              <a:ext cx="7469579" cy="0"/>
            </a:xfrm>
            <a:prstGeom prst="straightConnector1">
              <a:avLst/>
            </a:prstGeom>
            <a:noFill/>
            <a:ln cap="flat" cmpd="sng" w="31750">
              <a:solidFill>
                <a:schemeClr val="lt2"/>
              </a:solidFill>
              <a:prstDash val="solid"/>
              <a:round/>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p:nvPr/>
        </p:nvSpPr>
        <p:spPr>
          <a:xfrm>
            <a:off x="2473019"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cuDF cuIO</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Analytics</a:t>
            </a:r>
            <a:endParaRPr b="0" i="0" sz="1800" u="none" cap="none" strike="noStrike">
              <a:solidFill>
                <a:srgbClr val="DBBDFF"/>
              </a:solidFill>
              <a:latin typeface="Arial"/>
              <a:ea typeface="Arial"/>
              <a:cs typeface="Arial"/>
              <a:sym typeface="Arial"/>
            </a:endParaRPr>
          </a:p>
        </p:txBody>
      </p:sp>
      <p:cxnSp>
        <p:nvCxnSpPr>
          <p:cNvPr id="96" name="Google Shape;96;p19"/>
          <p:cNvCxnSpPr/>
          <p:nvPr/>
        </p:nvCxnSpPr>
        <p:spPr>
          <a:xfrm rot="-5400000">
            <a:off x="11502340" y="7279750"/>
            <a:ext cx="737517" cy="0"/>
          </a:xfrm>
          <a:prstGeom prst="straightConnector1">
            <a:avLst/>
          </a:prstGeom>
          <a:noFill/>
          <a:ln cap="flat" cmpd="sng" w="12700">
            <a:solidFill>
              <a:srgbClr val="595959"/>
            </a:solidFill>
            <a:prstDash val="solid"/>
            <a:round/>
            <a:headEnd len="med" w="med" type="triangle"/>
            <a:tailEnd len="med" w="med" type="triangle"/>
          </a:ln>
        </p:spPr>
      </p:cxnSp>
      <p:sp>
        <p:nvSpPr>
          <p:cNvPr id="97" name="Google Shape;97;p19"/>
          <p:cNvSpPr/>
          <p:nvPr/>
        </p:nvSpPr>
        <p:spPr>
          <a:xfrm>
            <a:off x="2473018"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Data Preparation</a:t>
            </a:r>
            <a:endParaRPr b="0" i="0" sz="3888" u="none" cap="none" strike="noStrike">
              <a:solidFill>
                <a:srgbClr val="000000"/>
              </a:solidFill>
              <a:latin typeface="Arial"/>
              <a:ea typeface="Arial"/>
              <a:cs typeface="Arial"/>
              <a:sym typeface="Arial"/>
            </a:endParaRPr>
          </a:p>
        </p:txBody>
      </p:sp>
      <p:sp>
        <p:nvSpPr>
          <p:cNvPr id="98" name="Google Shape;98;p19"/>
          <p:cNvSpPr/>
          <p:nvPr/>
        </p:nvSpPr>
        <p:spPr>
          <a:xfrm>
            <a:off x="11892883"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Visualization</a:t>
            </a:r>
            <a:endParaRPr b="0" i="0" sz="3888" u="none" cap="none" strike="noStrike">
              <a:solidFill>
                <a:srgbClr val="000000"/>
              </a:solidFill>
              <a:latin typeface="Arial"/>
              <a:ea typeface="Arial"/>
              <a:cs typeface="Arial"/>
              <a:sym typeface="Arial"/>
            </a:endParaRPr>
          </a:p>
        </p:txBody>
      </p:sp>
      <p:sp>
        <p:nvSpPr>
          <p:cNvPr id="99" name="Google Shape;99;p19"/>
          <p:cNvSpPr/>
          <p:nvPr/>
        </p:nvSpPr>
        <p:spPr>
          <a:xfrm>
            <a:off x="7182950"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Model Training</a:t>
            </a:r>
            <a:endParaRPr b="0" i="0" sz="3888" u="none" cap="none" strike="noStrike">
              <a:solidFill>
                <a:srgbClr val="000000"/>
              </a:solidFill>
              <a:latin typeface="Arial"/>
              <a:ea typeface="Arial"/>
              <a:cs typeface="Arial"/>
              <a:sym typeface="Arial"/>
            </a:endParaRPr>
          </a:p>
        </p:txBody>
      </p:sp>
      <p:cxnSp>
        <p:nvCxnSpPr>
          <p:cNvPr id="100" name="Google Shape;100;p19"/>
          <p:cNvCxnSpPr/>
          <p:nvPr/>
        </p:nvCxnSpPr>
        <p:spPr>
          <a:xfrm flipH="1" rot="10800000">
            <a:off x="11211638" y="4177335"/>
            <a:ext cx="607400" cy="527"/>
          </a:xfrm>
          <a:prstGeom prst="straightConnector1">
            <a:avLst/>
          </a:prstGeom>
          <a:noFill/>
          <a:ln cap="flat" cmpd="sng" w="12700">
            <a:solidFill>
              <a:srgbClr val="595959"/>
            </a:solidFill>
            <a:prstDash val="solid"/>
            <a:round/>
            <a:headEnd len="sm" w="sm" type="none"/>
            <a:tailEnd len="med" w="med" type="triangle"/>
          </a:ln>
        </p:spPr>
      </p:cxnSp>
      <p:sp>
        <p:nvSpPr>
          <p:cNvPr id="101" name="Google Shape;101;p19"/>
          <p:cNvSpPr/>
          <p:nvPr/>
        </p:nvSpPr>
        <p:spPr>
          <a:xfrm>
            <a:off x="5196927"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cuML</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Machine Learning</a:t>
            </a:r>
            <a:endParaRPr b="0" i="0" sz="1800" u="none" cap="none" strike="noStrike">
              <a:solidFill>
                <a:srgbClr val="DBBDFF"/>
              </a:solidFill>
              <a:latin typeface="Arial"/>
              <a:ea typeface="Arial"/>
              <a:cs typeface="Arial"/>
              <a:sym typeface="Arial"/>
            </a:endParaRPr>
          </a:p>
        </p:txBody>
      </p:sp>
      <p:sp>
        <p:nvSpPr>
          <p:cNvPr id="102" name="Google Shape;102;p19"/>
          <p:cNvSpPr/>
          <p:nvPr/>
        </p:nvSpPr>
        <p:spPr>
          <a:xfrm>
            <a:off x="7920836"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cuGraph</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Graph Analytics</a:t>
            </a:r>
            <a:endParaRPr b="0" i="0" sz="1800" u="none" cap="none" strike="noStrike">
              <a:solidFill>
                <a:srgbClr val="DBBDFF"/>
              </a:solidFill>
              <a:latin typeface="Arial"/>
              <a:ea typeface="Arial"/>
              <a:cs typeface="Arial"/>
              <a:sym typeface="Arial"/>
            </a:endParaRPr>
          </a:p>
        </p:txBody>
      </p:sp>
      <p:sp>
        <p:nvSpPr>
          <p:cNvPr id="103" name="Google Shape;103;p19"/>
          <p:cNvSpPr/>
          <p:nvPr/>
        </p:nvSpPr>
        <p:spPr>
          <a:xfrm>
            <a:off x="10644744"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PyTorch, TensorFlow, MxNet</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Deep Learning</a:t>
            </a:r>
            <a:endParaRPr b="0" i="0" sz="3600" u="none" cap="none" strike="noStrike">
              <a:solidFill>
                <a:srgbClr val="DBBDFF"/>
              </a:solidFill>
              <a:latin typeface="Arial"/>
              <a:ea typeface="Arial"/>
              <a:cs typeface="Arial"/>
              <a:sym typeface="Arial"/>
            </a:endParaRPr>
          </a:p>
        </p:txBody>
      </p:sp>
      <p:sp>
        <p:nvSpPr>
          <p:cNvPr id="104" name="Google Shape;104;p19"/>
          <p:cNvSpPr/>
          <p:nvPr/>
        </p:nvSpPr>
        <p:spPr>
          <a:xfrm>
            <a:off x="13368653" y="5850043"/>
            <a:ext cx="2436280"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a:t>
            </a:r>
            <a:r>
              <a:rPr lang="en-US" sz="1800">
                <a:solidFill>
                  <a:schemeClr val="lt1"/>
                </a:solidFill>
                <a:latin typeface="Trebuchet MS"/>
                <a:ea typeface="Trebuchet MS"/>
                <a:cs typeface="Trebuchet MS"/>
                <a:sym typeface="Trebuchet MS"/>
              </a:rPr>
              <a:t>x</a:t>
            </a:r>
            <a:r>
              <a:rPr b="0" i="0" lang="en-US" sz="1800" u="none" cap="none" strike="noStrike">
                <a:solidFill>
                  <a:schemeClr val="lt1"/>
                </a:solidFill>
                <a:latin typeface="Trebuchet MS"/>
                <a:ea typeface="Trebuchet MS"/>
                <a:cs typeface="Trebuchet MS"/>
                <a:sym typeface="Trebuchet MS"/>
              </a:rPr>
              <a:t>filter, pyViz, p</a:t>
            </a:r>
            <a:r>
              <a:rPr lang="en-US" sz="1800">
                <a:solidFill>
                  <a:schemeClr val="lt1"/>
                </a:solidFill>
                <a:latin typeface="Trebuchet MS"/>
                <a:ea typeface="Trebuchet MS"/>
                <a:cs typeface="Trebuchet MS"/>
                <a:sym typeface="Trebuchet MS"/>
              </a:rPr>
              <a:t>lotly</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Visualization</a:t>
            </a:r>
            <a:endParaRPr b="0" i="0" sz="1800" u="none" cap="none" strike="noStrike">
              <a:solidFill>
                <a:srgbClr val="DBBDFF"/>
              </a:solidFill>
              <a:latin typeface="Arial"/>
              <a:ea typeface="Arial"/>
              <a:cs typeface="Arial"/>
              <a:sym typeface="Arial"/>
            </a:endParaRPr>
          </a:p>
        </p:txBody>
      </p:sp>
      <p:cxnSp>
        <p:nvCxnSpPr>
          <p:cNvPr id="105" name="Google Shape;105;p19"/>
          <p:cNvCxnSpPr/>
          <p:nvPr/>
        </p:nvCxnSpPr>
        <p:spPr>
          <a:xfrm rot="-5400000">
            <a:off x="14226838" y="7279750"/>
            <a:ext cx="737517" cy="0"/>
          </a:xfrm>
          <a:prstGeom prst="straightConnector1">
            <a:avLst/>
          </a:prstGeom>
          <a:noFill/>
          <a:ln cap="flat" cmpd="sng" w="12700">
            <a:solidFill>
              <a:srgbClr val="595959"/>
            </a:solidFill>
            <a:prstDash val="solid"/>
            <a:round/>
            <a:headEnd len="med" w="med" type="triangle"/>
            <a:tailEnd len="med" w="med" type="triangle"/>
          </a:ln>
        </p:spPr>
      </p:cxnSp>
      <p:cxnSp>
        <p:nvCxnSpPr>
          <p:cNvPr id="106" name="Google Shape;106;p19"/>
          <p:cNvCxnSpPr/>
          <p:nvPr/>
        </p:nvCxnSpPr>
        <p:spPr>
          <a:xfrm rot="-5400000">
            <a:off x="8781682" y="7279750"/>
            <a:ext cx="737517" cy="0"/>
          </a:xfrm>
          <a:prstGeom prst="straightConnector1">
            <a:avLst/>
          </a:prstGeom>
          <a:noFill/>
          <a:ln cap="flat" cmpd="sng" w="12700">
            <a:solidFill>
              <a:srgbClr val="595959"/>
            </a:solidFill>
            <a:prstDash val="solid"/>
            <a:round/>
            <a:headEnd len="med" w="med" type="triangle"/>
            <a:tailEnd len="med" w="med" type="triangle"/>
          </a:ln>
        </p:spPr>
      </p:cxnSp>
      <p:cxnSp>
        <p:nvCxnSpPr>
          <p:cNvPr id="107" name="Google Shape;107;p19"/>
          <p:cNvCxnSpPr/>
          <p:nvPr/>
        </p:nvCxnSpPr>
        <p:spPr>
          <a:xfrm rot="-5400000">
            <a:off x="6061025" y="7279750"/>
            <a:ext cx="737517" cy="0"/>
          </a:xfrm>
          <a:prstGeom prst="straightConnector1">
            <a:avLst/>
          </a:prstGeom>
          <a:noFill/>
          <a:ln cap="flat" cmpd="sng" w="12700">
            <a:solidFill>
              <a:srgbClr val="595959"/>
            </a:solidFill>
            <a:prstDash val="solid"/>
            <a:round/>
            <a:headEnd len="med" w="med" type="triangle"/>
            <a:tailEnd len="med" w="med" type="triangle"/>
          </a:ln>
        </p:spPr>
      </p:cxnSp>
      <p:cxnSp>
        <p:nvCxnSpPr>
          <p:cNvPr id="108" name="Google Shape;108;p19"/>
          <p:cNvCxnSpPr/>
          <p:nvPr/>
        </p:nvCxnSpPr>
        <p:spPr>
          <a:xfrm rot="-5400000">
            <a:off x="3340365" y="7279750"/>
            <a:ext cx="737517" cy="0"/>
          </a:xfrm>
          <a:prstGeom prst="straightConnector1">
            <a:avLst/>
          </a:prstGeom>
          <a:noFill/>
          <a:ln cap="flat" cmpd="sng" w="12700">
            <a:solidFill>
              <a:srgbClr val="595959"/>
            </a:solidFill>
            <a:prstDash val="solid"/>
            <a:round/>
            <a:headEnd len="med" w="med" type="triangle"/>
            <a:tailEnd len="med" w="med" type="triangle"/>
          </a:ln>
        </p:spPr>
      </p:cxnSp>
      <p:sp>
        <p:nvSpPr>
          <p:cNvPr id="109" name="Google Shape;109;p19"/>
          <p:cNvSpPr/>
          <p:nvPr/>
        </p:nvSpPr>
        <p:spPr>
          <a:xfrm>
            <a:off x="2473018" y="4962868"/>
            <a:ext cx="7900367" cy="562667"/>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lt1"/>
                </a:solidFill>
                <a:latin typeface="Arial"/>
                <a:ea typeface="Arial"/>
                <a:cs typeface="Arial"/>
                <a:sym typeface="Arial"/>
              </a:rPr>
              <a:t>Dask</a:t>
            </a:r>
            <a:endParaRPr b="0" i="0" sz="3888" u="none" cap="none" strike="noStrike">
              <a:solidFill>
                <a:srgbClr val="000000"/>
              </a:solidFill>
              <a:latin typeface="Arial"/>
              <a:ea typeface="Arial"/>
              <a:cs typeface="Arial"/>
              <a:sym typeface="Arial"/>
            </a:endParaRPr>
          </a:p>
        </p:txBody>
      </p:sp>
      <p:cxnSp>
        <p:nvCxnSpPr>
          <p:cNvPr id="110" name="Google Shape;110;p19"/>
          <p:cNvCxnSpPr>
            <a:stCxn id="98" idx="0"/>
            <a:endCxn id="97" idx="0"/>
          </p:cNvCxnSpPr>
          <p:nvPr/>
        </p:nvCxnSpPr>
        <p:spPr>
          <a:xfrm rot="5400000">
            <a:off x="9143616" y="-993388"/>
            <a:ext cx="600" cy="9420000"/>
          </a:xfrm>
          <a:prstGeom prst="bentConnector3">
            <a:avLst>
              <a:gd fmla="val -60118685" name="adj1"/>
            </a:avLst>
          </a:prstGeom>
          <a:noFill/>
          <a:ln cap="flat" cmpd="sng" w="12700">
            <a:solidFill>
              <a:srgbClr val="595959"/>
            </a:solidFill>
            <a:prstDash val="solid"/>
            <a:round/>
            <a:headEnd len="sm" w="sm" type="none"/>
            <a:tailEnd len="med" w="med" type="triangle"/>
          </a:ln>
        </p:spPr>
      </p:cxnSp>
      <p:cxnSp>
        <p:nvCxnSpPr>
          <p:cNvPr id="111" name="Google Shape;111;p19"/>
          <p:cNvCxnSpPr/>
          <p:nvPr/>
        </p:nvCxnSpPr>
        <p:spPr>
          <a:xfrm flipH="1" rot="10800000">
            <a:off x="6495067" y="4177335"/>
            <a:ext cx="607400" cy="527"/>
          </a:xfrm>
          <a:prstGeom prst="straightConnector1">
            <a:avLst/>
          </a:prstGeom>
          <a:noFill/>
          <a:ln cap="flat" cmpd="sng" w="12700">
            <a:solidFill>
              <a:srgbClr val="595959"/>
            </a:solidFill>
            <a:prstDash val="solid"/>
            <a:round/>
            <a:headEnd len="sm" w="sm" type="none"/>
            <a:tailEnd len="med" w="med" type="triangle"/>
          </a:ln>
        </p:spPr>
      </p:cxnSp>
      <p:sp>
        <p:nvSpPr>
          <p:cNvPr id="112" name="Google Shape;112;p19"/>
          <p:cNvSpPr/>
          <p:nvPr/>
        </p:nvSpPr>
        <p:spPr>
          <a:xfrm>
            <a:off x="2473018" y="7807462"/>
            <a:ext cx="13341675" cy="922047"/>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				       										</a:t>
            </a:r>
            <a:r>
              <a:rPr b="0" i="0" lang="en-US" sz="2000" u="none" cap="none" strike="noStrike">
                <a:solidFill>
                  <a:srgbClr val="3F3F3F"/>
                </a:solidFill>
                <a:latin typeface="Trebuchet MS"/>
                <a:ea typeface="Trebuchet MS"/>
                <a:cs typeface="Trebuchet MS"/>
                <a:sym typeface="Trebuchet MS"/>
              </a:rPr>
              <a:t>GPU Memory</a:t>
            </a:r>
            <a:endParaRPr b="0" i="0" sz="3888" u="none" cap="none" strike="noStrike">
              <a:solidFill>
                <a:srgbClr val="3F3F3F"/>
              </a:solidFill>
              <a:latin typeface="Arial"/>
              <a:ea typeface="Arial"/>
              <a:cs typeface="Arial"/>
              <a:sym typeface="Arial"/>
            </a:endParaRPr>
          </a:p>
        </p:txBody>
      </p:sp>
      <p:pic>
        <p:nvPicPr>
          <p:cNvPr id="113" name="Google Shape;113;p19"/>
          <p:cNvPicPr preferRelativeResize="0"/>
          <p:nvPr/>
        </p:nvPicPr>
        <p:blipFill rotWithShape="1">
          <a:blip r:embed="rId3">
            <a:alphaModFix/>
          </a:blip>
          <a:srcRect b="0" l="0" r="0" t="0"/>
          <a:stretch/>
        </p:blipFill>
        <p:spPr>
          <a:xfrm>
            <a:off x="7182947" y="7983800"/>
            <a:ext cx="1226463" cy="561140"/>
          </a:xfrm>
          <a:prstGeom prst="rect">
            <a:avLst/>
          </a:prstGeom>
          <a:noFill/>
          <a:ln>
            <a:noFill/>
          </a:ln>
        </p:spPr>
      </p:pic>
      <p:sp>
        <p:nvSpPr>
          <p:cNvPr id="114" name="Google Shape;114;p19"/>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115" name="Google Shape;115;p19"/>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End-to-End GPU Accelerated Data Science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cxnSp>
        <p:nvCxnSpPr>
          <p:cNvPr id="952" name="Google Shape;952;p46"/>
          <p:cNvCxnSpPr/>
          <p:nvPr/>
        </p:nvCxnSpPr>
        <p:spPr>
          <a:xfrm>
            <a:off x="10364992" y="5634600"/>
            <a:ext cx="6467700" cy="0"/>
          </a:xfrm>
          <a:prstGeom prst="straightConnector1">
            <a:avLst/>
          </a:prstGeom>
          <a:noFill/>
          <a:ln cap="flat" cmpd="sng" w="12700">
            <a:solidFill>
              <a:srgbClr val="B3B3B3"/>
            </a:solidFill>
            <a:prstDash val="solid"/>
            <a:round/>
            <a:headEnd len="sm" w="sm" type="none"/>
            <a:tailEnd len="sm" w="sm" type="none"/>
          </a:ln>
        </p:spPr>
      </p:cxnSp>
      <p:sp>
        <p:nvSpPr>
          <p:cNvPr id="953" name="Google Shape;953;p46"/>
          <p:cNvSpPr txBox="1"/>
          <p:nvPr>
            <p:ph type="title"/>
          </p:nvPr>
        </p:nvSpPr>
        <p:spPr>
          <a:xfrm>
            <a:off x="830580" y="1229044"/>
            <a:ext cx="16626841" cy="984885"/>
          </a:xfrm>
          <a:prstGeom prst="rect">
            <a:avLst/>
          </a:prstGeom>
          <a:noFill/>
          <a:ln>
            <a:noFill/>
          </a:ln>
        </p:spPr>
        <p:txBody>
          <a:bodyPr anchorCtr="0" anchor="b" bIns="76150" lIns="152375" spcFirstLastPara="1" rIns="152375" wrap="square" tIns="76150">
            <a:noAutofit/>
          </a:bodyPr>
          <a:lstStyle/>
          <a:p>
            <a:pPr indent="0" lvl="0" marL="0" rtl="0" algn="ctr">
              <a:lnSpc>
                <a:spcPct val="90000"/>
              </a:lnSpc>
              <a:spcBef>
                <a:spcPts val="0"/>
              </a:spcBef>
              <a:spcAft>
                <a:spcPts val="0"/>
              </a:spcAft>
              <a:buNone/>
            </a:pPr>
            <a:r>
              <a:rPr lang="en-US"/>
              <a:t>Benchmarks: Single-GPU Speedup vs. Pandas</a:t>
            </a:r>
            <a:endParaRPr>
              <a:solidFill>
                <a:srgbClr val="4C4C4C"/>
              </a:solidFill>
            </a:endParaRPr>
          </a:p>
        </p:txBody>
      </p:sp>
      <p:sp>
        <p:nvSpPr>
          <p:cNvPr id="954" name="Google Shape;954;p46"/>
          <p:cNvSpPr txBox="1"/>
          <p:nvPr>
            <p:ph idx="1" type="body"/>
          </p:nvPr>
        </p:nvSpPr>
        <p:spPr>
          <a:xfrm>
            <a:off x="883325" y="3347400"/>
            <a:ext cx="7596900" cy="2516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cuDF v0.</a:t>
            </a:r>
            <a:r>
              <a:rPr lang="en-US"/>
              <a:t>13</a:t>
            </a:r>
            <a:r>
              <a:rPr lang="en-US"/>
              <a:t>, Pandas 0.25.3</a:t>
            </a:r>
            <a:endParaRPr/>
          </a:p>
          <a:p>
            <a:pPr indent="-283111" lvl="0" marL="283111" rtl="0" algn="l">
              <a:spcBef>
                <a:spcPts val="3000"/>
              </a:spcBef>
              <a:spcAft>
                <a:spcPts val="0"/>
              </a:spcAft>
              <a:buClr>
                <a:schemeClr val="lt2"/>
              </a:buClr>
              <a:buSzPts val="1920"/>
              <a:buFont typeface="Noto Sans Symbols"/>
              <a:buChar char="▸"/>
            </a:pPr>
            <a:r>
              <a:rPr lang="en-US"/>
              <a:t>Running on NVIDIA DGX-1:</a:t>
            </a:r>
            <a:endParaRPr/>
          </a:p>
          <a:p>
            <a:pPr indent="-288401" lvl="1" marL="1240920" rtl="0" algn="l">
              <a:spcBef>
                <a:spcPts val="3000"/>
              </a:spcBef>
              <a:spcAft>
                <a:spcPts val="0"/>
              </a:spcAft>
              <a:buSzPts val="1600"/>
              <a:buChar char="▸"/>
            </a:pPr>
            <a:r>
              <a:rPr lang="en-US"/>
              <a:t>GPU: NVIDIA Tesla V100 32GB</a:t>
            </a:r>
            <a:endParaRPr/>
          </a:p>
          <a:p>
            <a:pPr indent="-288401" lvl="1" marL="1240920" rtl="0" algn="l">
              <a:spcBef>
                <a:spcPts val="3000"/>
              </a:spcBef>
              <a:spcAft>
                <a:spcPts val="0"/>
              </a:spcAft>
              <a:buSzPts val="1600"/>
              <a:buChar char="▸"/>
            </a:pPr>
            <a:r>
              <a:rPr lang="en-US"/>
              <a:t>CPU: Intel(R) Xeon(R) CPU E5-2698 v4 @ 2.20GHz</a:t>
            </a:r>
            <a:endParaRPr/>
          </a:p>
          <a:p>
            <a:pPr indent="-283110" lvl="0" marL="283110" rtl="0" algn="l">
              <a:spcBef>
                <a:spcPts val="3000"/>
              </a:spcBef>
              <a:spcAft>
                <a:spcPts val="0"/>
              </a:spcAft>
              <a:buSzPts val="1920"/>
              <a:buChar char="▸"/>
            </a:pPr>
            <a:r>
              <a:rPr lang="en-US"/>
              <a:t>Benchmark Setup:</a:t>
            </a:r>
            <a:endParaRPr/>
          </a:p>
          <a:p>
            <a:pPr indent="-288401" lvl="1" marL="1240920" rtl="0" algn="l">
              <a:spcBef>
                <a:spcPts val="3000"/>
              </a:spcBef>
              <a:spcAft>
                <a:spcPts val="0"/>
              </a:spcAft>
              <a:buSzPts val="1600"/>
              <a:buChar char="▸"/>
            </a:pPr>
            <a:r>
              <a:rPr lang="en-US"/>
              <a:t>RMM Pool Allocator Enabled</a:t>
            </a:r>
            <a:endParaRPr/>
          </a:p>
          <a:p>
            <a:pPr indent="-288401" lvl="1" marL="1240920" rtl="0" algn="l">
              <a:spcBef>
                <a:spcPts val="3000"/>
              </a:spcBef>
              <a:spcAft>
                <a:spcPts val="0"/>
              </a:spcAft>
              <a:buSzPts val="1600"/>
              <a:buChar char="▸"/>
            </a:pPr>
            <a:r>
              <a:rPr lang="en-US"/>
              <a:t>DataFrames: 2x int32 columns key columns, 3x int32 value columns</a:t>
            </a:r>
            <a:endParaRPr/>
          </a:p>
          <a:p>
            <a:pPr indent="-288401" lvl="1" marL="1240920" rtl="0" algn="l">
              <a:spcBef>
                <a:spcPts val="3000"/>
              </a:spcBef>
              <a:spcAft>
                <a:spcPts val="0"/>
              </a:spcAft>
              <a:buSzPts val="1600"/>
              <a:buChar char="▸"/>
            </a:pPr>
            <a:r>
              <a:rPr lang="en-US"/>
              <a:t>Merge: inner; GroupBy: count, sum, min, max calculated for each value colum</a:t>
            </a:r>
            <a:r>
              <a:rPr lang="en-US"/>
              <a:t>n</a:t>
            </a:r>
            <a:endParaRPr/>
          </a:p>
          <a:p>
            <a:pPr indent="-161190" lvl="0" marL="283111" rtl="0" algn="l">
              <a:spcBef>
                <a:spcPts val="3000"/>
              </a:spcBef>
              <a:spcAft>
                <a:spcPts val="0"/>
              </a:spcAft>
              <a:buClr>
                <a:schemeClr val="lt2"/>
              </a:buClr>
              <a:buSzPts val="1920"/>
              <a:buFont typeface="Noto Sans Symbols"/>
              <a:buNone/>
            </a:pPr>
            <a:r>
              <a:t/>
            </a:r>
            <a:endParaRPr/>
          </a:p>
          <a:p>
            <a:pPr indent="-161190" lvl="0" marL="283111" rtl="0" algn="l">
              <a:spcBef>
                <a:spcPts val="3000"/>
              </a:spcBef>
              <a:spcAft>
                <a:spcPts val="0"/>
              </a:spcAft>
              <a:buClr>
                <a:schemeClr val="lt2"/>
              </a:buClr>
              <a:buSzPts val="1920"/>
              <a:buFont typeface="Noto Sans Symbols"/>
              <a:buNone/>
            </a:pPr>
            <a:r>
              <a:t/>
            </a:r>
            <a:endParaRPr/>
          </a:p>
        </p:txBody>
      </p:sp>
      <p:sp>
        <p:nvSpPr>
          <p:cNvPr id="955" name="Google Shape;955;p46"/>
          <p:cNvSpPr/>
          <p:nvPr/>
        </p:nvSpPr>
        <p:spPr>
          <a:xfrm>
            <a:off x="12415129" y="3820900"/>
            <a:ext cx="234600" cy="4184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956" name="Google Shape;956;p46"/>
          <p:cNvSpPr/>
          <p:nvPr/>
        </p:nvSpPr>
        <p:spPr>
          <a:xfrm>
            <a:off x="14604103" y="3820900"/>
            <a:ext cx="234456" cy="41846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957" name="Google Shape;957;p46"/>
          <p:cNvSpPr txBox="1"/>
          <p:nvPr/>
        </p:nvSpPr>
        <p:spPr>
          <a:xfrm>
            <a:off x="9675300" y="5430606"/>
            <a:ext cx="689700"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lang="en-US" sz="1800">
                <a:solidFill>
                  <a:srgbClr val="868686"/>
                </a:solidFill>
                <a:latin typeface="Trebuchet MS"/>
                <a:ea typeface="Trebuchet MS"/>
                <a:cs typeface="Trebuchet MS"/>
                <a:sym typeface="Trebuchet MS"/>
              </a:rPr>
              <a:t>3</a:t>
            </a:r>
            <a:r>
              <a:rPr b="0" i="0" lang="en-US" sz="1800" u="none" cap="none" strike="noStrike">
                <a:solidFill>
                  <a:srgbClr val="868686"/>
                </a:solidFill>
                <a:latin typeface="Trebuchet MS"/>
                <a:ea typeface="Trebuchet MS"/>
                <a:cs typeface="Trebuchet MS"/>
                <a:sym typeface="Trebuchet MS"/>
              </a:rPr>
              <a:t>00</a:t>
            </a:r>
            <a:endParaRPr b="0" i="0" sz="2400" u="none" cap="none" strike="noStrike">
              <a:solidFill>
                <a:srgbClr val="868686"/>
              </a:solidFill>
              <a:latin typeface="Arial"/>
              <a:ea typeface="Arial"/>
              <a:cs typeface="Arial"/>
              <a:sym typeface="Arial"/>
            </a:endParaRPr>
          </a:p>
        </p:txBody>
      </p:sp>
      <p:grpSp>
        <p:nvGrpSpPr>
          <p:cNvPr id="958" name="Google Shape;958;p46"/>
          <p:cNvGrpSpPr/>
          <p:nvPr/>
        </p:nvGrpSpPr>
        <p:grpSpPr>
          <a:xfrm>
            <a:off x="9314352" y="3347408"/>
            <a:ext cx="7518348" cy="5062949"/>
            <a:chOff x="9314352" y="3527668"/>
            <a:chExt cx="7518348" cy="5062949"/>
          </a:xfrm>
        </p:grpSpPr>
        <p:cxnSp>
          <p:nvCxnSpPr>
            <p:cNvPr id="959" name="Google Shape;959;p46"/>
            <p:cNvCxnSpPr>
              <a:stCxn id="960" idx="3"/>
            </p:cNvCxnSpPr>
            <p:nvPr/>
          </p:nvCxnSpPr>
          <p:spPr>
            <a:xfrm>
              <a:off x="10361488" y="4340572"/>
              <a:ext cx="6467700" cy="0"/>
            </a:xfrm>
            <a:prstGeom prst="straightConnector1">
              <a:avLst/>
            </a:prstGeom>
            <a:noFill/>
            <a:ln cap="flat" cmpd="sng" w="12700">
              <a:solidFill>
                <a:srgbClr val="B3B3B3"/>
              </a:solidFill>
              <a:prstDash val="solid"/>
              <a:round/>
              <a:headEnd len="sm" w="sm" type="none"/>
              <a:tailEnd len="sm" w="sm" type="none"/>
            </a:ln>
          </p:spPr>
        </p:cxnSp>
        <p:cxnSp>
          <p:nvCxnSpPr>
            <p:cNvPr id="961" name="Google Shape;961;p46"/>
            <p:cNvCxnSpPr/>
            <p:nvPr/>
          </p:nvCxnSpPr>
          <p:spPr>
            <a:xfrm>
              <a:off x="10361567" y="4724885"/>
              <a:ext cx="6467700" cy="0"/>
            </a:xfrm>
            <a:prstGeom prst="straightConnector1">
              <a:avLst/>
            </a:prstGeom>
            <a:noFill/>
            <a:ln cap="flat" cmpd="sng" w="12700">
              <a:solidFill>
                <a:srgbClr val="B3B3B3"/>
              </a:solidFill>
              <a:prstDash val="solid"/>
              <a:round/>
              <a:headEnd len="sm" w="sm" type="none"/>
              <a:tailEnd len="sm" w="sm" type="none"/>
            </a:ln>
          </p:spPr>
        </p:cxnSp>
        <p:sp>
          <p:nvSpPr>
            <p:cNvPr id="962" name="Google Shape;962;p46"/>
            <p:cNvSpPr/>
            <p:nvPr/>
          </p:nvSpPr>
          <p:spPr>
            <a:xfrm>
              <a:off x="10534428" y="4290713"/>
              <a:ext cx="781200" cy="3787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963" name="Google Shape;963;p46"/>
            <p:cNvSpPr/>
            <p:nvPr/>
          </p:nvSpPr>
          <p:spPr>
            <a:xfrm>
              <a:off x="11438775" y="4724885"/>
              <a:ext cx="781200" cy="3364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964" name="Google Shape;964;p46"/>
            <p:cNvSpPr/>
            <p:nvPr/>
          </p:nvSpPr>
          <p:spPr>
            <a:xfrm>
              <a:off x="12775600" y="5196784"/>
              <a:ext cx="781200" cy="2881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965" name="Google Shape;965;p46"/>
            <p:cNvSpPr/>
            <p:nvPr/>
          </p:nvSpPr>
          <p:spPr>
            <a:xfrm>
              <a:off x="13680775" y="5416160"/>
              <a:ext cx="781200" cy="2679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966" name="Google Shape;966;p46"/>
            <p:cNvSpPr/>
            <p:nvPr/>
          </p:nvSpPr>
          <p:spPr>
            <a:xfrm>
              <a:off x="14977875" y="5517259"/>
              <a:ext cx="781200" cy="2561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967" name="Google Shape;967;p46"/>
            <p:cNvSpPr/>
            <p:nvPr/>
          </p:nvSpPr>
          <p:spPr>
            <a:xfrm>
              <a:off x="15884600" y="5651088"/>
              <a:ext cx="781200" cy="24273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cxnSp>
          <p:nvCxnSpPr>
            <p:cNvPr id="968" name="Google Shape;968;p46"/>
            <p:cNvCxnSpPr/>
            <p:nvPr/>
          </p:nvCxnSpPr>
          <p:spPr>
            <a:xfrm rot="10800000">
              <a:off x="10336200" y="8085930"/>
              <a:ext cx="6496500" cy="0"/>
            </a:xfrm>
            <a:prstGeom prst="straightConnector1">
              <a:avLst/>
            </a:prstGeom>
            <a:noFill/>
            <a:ln cap="flat" cmpd="sng" w="25400">
              <a:solidFill>
                <a:srgbClr val="B3B3B3"/>
              </a:solidFill>
              <a:prstDash val="solid"/>
              <a:round/>
              <a:headEnd len="sm" w="sm" type="none"/>
              <a:tailEnd len="sm" w="sm" type="none"/>
            </a:ln>
          </p:spPr>
        </p:cxnSp>
        <p:sp>
          <p:nvSpPr>
            <p:cNvPr id="960" name="Google Shape;960;p46"/>
            <p:cNvSpPr txBox="1"/>
            <p:nvPr/>
          </p:nvSpPr>
          <p:spPr>
            <a:xfrm>
              <a:off x="9654988" y="4136572"/>
              <a:ext cx="706500"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lang="en-US" sz="1800">
                  <a:solidFill>
                    <a:srgbClr val="868686"/>
                  </a:solidFill>
                  <a:latin typeface="Trebuchet MS"/>
                  <a:ea typeface="Trebuchet MS"/>
                  <a:cs typeface="Trebuchet MS"/>
                  <a:sym typeface="Trebuchet MS"/>
                </a:rPr>
                <a:t>9</a:t>
              </a:r>
              <a:r>
                <a:rPr b="0" i="0" lang="en-US" sz="1800" u="none" cap="none" strike="noStrike">
                  <a:solidFill>
                    <a:srgbClr val="868686"/>
                  </a:solidFill>
                  <a:latin typeface="Trebuchet MS"/>
                  <a:ea typeface="Trebuchet MS"/>
                  <a:cs typeface="Trebuchet MS"/>
                  <a:sym typeface="Trebuchet MS"/>
                </a:rPr>
                <a:t>00</a:t>
              </a:r>
              <a:endParaRPr b="0" i="0" sz="2400" u="none" cap="none" strike="noStrike">
                <a:solidFill>
                  <a:srgbClr val="868686"/>
                </a:solidFill>
                <a:latin typeface="Arial"/>
                <a:ea typeface="Arial"/>
                <a:cs typeface="Arial"/>
                <a:sym typeface="Arial"/>
              </a:endParaRPr>
            </a:p>
          </p:txBody>
        </p:sp>
        <p:sp>
          <p:nvSpPr>
            <p:cNvPr id="969" name="Google Shape;969;p46"/>
            <p:cNvSpPr txBox="1"/>
            <p:nvPr/>
          </p:nvSpPr>
          <p:spPr>
            <a:xfrm>
              <a:off x="9671925" y="4507491"/>
              <a:ext cx="689700"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lang="en-US" sz="1800">
                  <a:solidFill>
                    <a:srgbClr val="868686"/>
                  </a:solidFill>
                  <a:latin typeface="Trebuchet MS"/>
                  <a:ea typeface="Trebuchet MS"/>
                  <a:cs typeface="Trebuchet MS"/>
                  <a:sym typeface="Trebuchet MS"/>
                </a:rPr>
                <a:t>5</a:t>
              </a:r>
              <a:r>
                <a:rPr b="0" i="0" lang="en-US" sz="1800" u="none" cap="none" strike="noStrike">
                  <a:solidFill>
                    <a:srgbClr val="868686"/>
                  </a:solidFill>
                  <a:latin typeface="Trebuchet MS"/>
                  <a:ea typeface="Trebuchet MS"/>
                  <a:cs typeface="Trebuchet MS"/>
                  <a:sym typeface="Trebuchet MS"/>
                </a:rPr>
                <a:t>00</a:t>
              </a:r>
              <a:endParaRPr b="0" i="0" sz="2400" u="none" cap="none" strike="noStrike">
                <a:solidFill>
                  <a:srgbClr val="868686"/>
                </a:solidFill>
                <a:latin typeface="Arial"/>
                <a:ea typeface="Arial"/>
                <a:cs typeface="Arial"/>
                <a:sym typeface="Arial"/>
              </a:endParaRPr>
            </a:p>
          </p:txBody>
        </p:sp>
        <p:sp>
          <p:nvSpPr>
            <p:cNvPr id="970" name="Google Shape;970;p46"/>
            <p:cNvSpPr txBox="1"/>
            <p:nvPr/>
          </p:nvSpPr>
          <p:spPr>
            <a:xfrm>
              <a:off x="9835223" y="7872831"/>
              <a:ext cx="526200"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0</a:t>
              </a:r>
              <a:endParaRPr b="0" i="0" sz="2400" u="none" cap="none" strike="noStrike">
                <a:solidFill>
                  <a:srgbClr val="868686"/>
                </a:solidFill>
                <a:latin typeface="Arial"/>
                <a:ea typeface="Arial"/>
                <a:cs typeface="Arial"/>
                <a:sym typeface="Arial"/>
              </a:endParaRPr>
            </a:p>
          </p:txBody>
        </p:sp>
        <p:sp>
          <p:nvSpPr>
            <p:cNvPr id="971" name="Google Shape;971;p46"/>
            <p:cNvSpPr txBox="1"/>
            <p:nvPr/>
          </p:nvSpPr>
          <p:spPr>
            <a:xfrm>
              <a:off x="10917540" y="8174023"/>
              <a:ext cx="1100100"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Merge</a:t>
              </a:r>
              <a:endParaRPr b="0" i="0" sz="2400" u="none" cap="none" strike="noStrike">
                <a:solidFill>
                  <a:srgbClr val="868686"/>
                </a:solidFill>
                <a:latin typeface="Arial"/>
                <a:ea typeface="Arial"/>
                <a:cs typeface="Arial"/>
                <a:sym typeface="Arial"/>
              </a:endParaRPr>
            </a:p>
          </p:txBody>
        </p:sp>
        <p:sp>
          <p:nvSpPr>
            <p:cNvPr id="972" name="Google Shape;972;p46"/>
            <p:cNvSpPr txBox="1"/>
            <p:nvPr/>
          </p:nvSpPr>
          <p:spPr>
            <a:xfrm>
              <a:off x="13040376" y="8174023"/>
              <a:ext cx="1100100"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Sort</a:t>
              </a:r>
              <a:endParaRPr b="0" i="0" sz="2400" u="none" cap="none" strike="noStrike">
                <a:solidFill>
                  <a:srgbClr val="868686"/>
                </a:solidFill>
                <a:latin typeface="Arial"/>
                <a:ea typeface="Arial"/>
                <a:cs typeface="Arial"/>
                <a:sym typeface="Arial"/>
              </a:endParaRPr>
            </a:p>
          </p:txBody>
        </p:sp>
        <p:sp>
          <p:nvSpPr>
            <p:cNvPr id="973" name="Google Shape;973;p46"/>
            <p:cNvSpPr txBox="1"/>
            <p:nvPr/>
          </p:nvSpPr>
          <p:spPr>
            <a:xfrm>
              <a:off x="15121467" y="8182617"/>
              <a:ext cx="1205100"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GroupBy</a:t>
              </a:r>
              <a:endParaRPr b="0" i="0" sz="2400" u="none" cap="none" strike="noStrike">
                <a:solidFill>
                  <a:srgbClr val="868686"/>
                </a:solidFill>
                <a:latin typeface="Arial"/>
                <a:ea typeface="Arial"/>
                <a:cs typeface="Arial"/>
                <a:sym typeface="Arial"/>
              </a:endParaRPr>
            </a:p>
          </p:txBody>
        </p:sp>
        <p:sp>
          <p:nvSpPr>
            <p:cNvPr id="974" name="Google Shape;974;p46"/>
            <p:cNvSpPr txBox="1"/>
            <p:nvPr/>
          </p:nvSpPr>
          <p:spPr>
            <a:xfrm rot="-5400000">
              <a:off x="8163702" y="5800697"/>
              <a:ext cx="2709300"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GPU Speedup Over CPU</a:t>
              </a:r>
              <a:endParaRPr b="0" i="0" sz="2400" u="none" cap="none" strike="noStrike">
                <a:solidFill>
                  <a:srgbClr val="868686"/>
                </a:solidFill>
                <a:latin typeface="Arial"/>
                <a:ea typeface="Arial"/>
                <a:cs typeface="Arial"/>
                <a:sym typeface="Arial"/>
              </a:endParaRPr>
            </a:p>
          </p:txBody>
        </p:sp>
        <p:grpSp>
          <p:nvGrpSpPr>
            <p:cNvPr id="975" name="Google Shape;975;p46"/>
            <p:cNvGrpSpPr/>
            <p:nvPr/>
          </p:nvGrpSpPr>
          <p:grpSpPr>
            <a:xfrm>
              <a:off x="12640567" y="3527668"/>
              <a:ext cx="2268225" cy="408000"/>
              <a:chOff x="11673832" y="3412056"/>
              <a:chExt cx="2268225" cy="408000"/>
            </a:xfrm>
          </p:grpSpPr>
          <p:sp>
            <p:nvSpPr>
              <p:cNvPr id="976" name="Google Shape;976;p46"/>
              <p:cNvSpPr txBox="1"/>
              <p:nvPr/>
            </p:nvSpPr>
            <p:spPr>
              <a:xfrm>
                <a:off x="11824872" y="3412056"/>
                <a:ext cx="1159800"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10M</a:t>
                </a:r>
                <a:endParaRPr b="0" i="0" sz="2000" u="none" cap="none" strike="noStrike">
                  <a:solidFill>
                    <a:srgbClr val="868686"/>
                  </a:solidFill>
                  <a:latin typeface="Arial"/>
                  <a:ea typeface="Arial"/>
                  <a:cs typeface="Arial"/>
                  <a:sym typeface="Arial"/>
                </a:endParaRPr>
              </a:p>
            </p:txBody>
          </p:sp>
          <p:sp>
            <p:nvSpPr>
              <p:cNvPr id="977" name="Google Shape;977;p46"/>
              <p:cNvSpPr txBox="1"/>
              <p:nvPr/>
            </p:nvSpPr>
            <p:spPr>
              <a:xfrm>
                <a:off x="12782257" y="3412056"/>
                <a:ext cx="1159800"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100M</a:t>
                </a:r>
                <a:endParaRPr b="0" i="0" sz="2000" u="none" cap="none" strike="noStrike">
                  <a:solidFill>
                    <a:srgbClr val="868686"/>
                  </a:solidFill>
                  <a:latin typeface="Arial"/>
                  <a:ea typeface="Arial"/>
                  <a:cs typeface="Arial"/>
                  <a:sym typeface="Arial"/>
                </a:endParaRPr>
              </a:p>
            </p:txBody>
          </p:sp>
          <p:sp>
            <p:nvSpPr>
              <p:cNvPr id="978" name="Google Shape;978;p46"/>
              <p:cNvSpPr/>
              <p:nvPr/>
            </p:nvSpPr>
            <p:spPr>
              <a:xfrm>
                <a:off x="11673832" y="3545299"/>
                <a:ext cx="141600" cy="141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979" name="Google Shape;979;p46"/>
              <p:cNvSpPr/>
              <p:nvPr/>
            </p:nvSpPr>
            <p:spPr>
              <a:xfrm>
                <a:off x="12640743" y="3545299"/>
                <a:ext cx="141600" cy="14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grpSp>
        <p:sp>
          <p:nvSpPr>
            <p:cNvPr id="980" name="Google Shape;980;p46"/>
            <p:cNvSpPr txBox="1"/>
            <p:nvPr/>
          </p:nvSpPr>
          <p:spPr>
            <a:xfrm>
              <a:off x="10346805" y="3894167"/>
              <a:ext cx="1100100"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accent1"/>
                  </a:solidFill>
                  <a:latin typeface="Trebuchet MS"/>
                  <a:ea typeface="Trebuchet MS"/>
                  <a:cs typeface="Trebuchet MS"/>
                  <a:sym typeface="Trebuchet MS"/>
                </a:rPr>
                <a:t>9</a:t>
              </a:r>
              <a:r>
                <a:rPr b="0" i="0" lang="en-US" sz="1800" u="none" cap="none" strike="noStrike">
                  <a:solidFill>
                    <a:schemeClr val="accent1"/>
                  </a:solidFill>
                  <a:latin typeface="Trebuchet MS"/>
                  <a:ea typeface="Trebuchet MS"/>
                  <a:cs typeface="Trebuchet MS"/>
                  <a:sym typeface="Trebuchet MS"/>
                </a:rPr>
                <a:t>7</a:t>
              </a:r>
              <a:r>
                <a:rPr lang="en-US" sz="1800">
                  <a:solidFill>
                    <a:schemeClr val="accent1"/>
                  </a:solidFill>
                  <a:latin typeface="Trebuchet MS"/>
                  <a:ea typeface="Trebuchet MS"/>
                  <a:cs typeface="Trebuchet MS"/>
                  <a:sym typeface="Trebuchet MS"/>
                </a:rPr>
                <a:t>0</a:t>
              </a:r>
              <a:endParaRPr b="0" i="0" sz="2400" u="none" cap="none" strike="noStrike">
                <a:solidFill>
                  <a:schemeClr val="accent1"/>
                </a:solidFill>
                <a:latin typeface="Arial"/>
                <a:ea typeface="Arial"/>
                <a:cs typeface="Arial"/>
                <a:sym typeface="Arial"/>
              </a:endParaRPr>
            </a:p>
          </p:txBody>
        </p:sp>
        <p:sp>
          <p:nvSpPr>
            <p:cNvPr id="981" name="Google Shape;981;p46"/>
            <p:cNvSpPr txBox="1"/>
            <p:nvPr/>
          </p:nvSpPr>
          <p:spPr>
            <a:xfrm>
              <a:off x="11497666" y="4416843"/>
              <a:ext cx="692100" cy="200100"/>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lt2"/>
                  </a:solidFill>
                  <a:latin typeface="Trebuchet MS"/>
                  <a:ea typeface="Trebuchet MS"/>
                  <a:cs typeface="Trebuchet MS"/>
                  <a:sym typeface="Trebuchet MS"/>
                </a:rPr>
                <a:t>500</a:t>
              </a:r>
              <a:endParaRPr b="0" i="0" sz="2400" u="none" cap="none" strike="noStrike">
                <a:solidFill>
                  <a:schemeClr val="lt2"/>
                </a:solidFill>
                <a:latin typeface="Arial"/>
                <a:ea typeface="Arial"/>
                <a:cs typeface="Arial"/>
                <a:sym typeface="Arial"/>
              </a:endParaRPr>
            </a:p>
          </p:txBody>
        </p:sp>
        <p:sp>
          <p:nvSpPr>
            <p:cNvPr id="982" name="Google Shape;982;p46"/>
            <p:cNvSpPr txBox="1"/>
            <p:nvPr/>
          </p:nvSpPr>
          <p:spPr>
            <a:xfrm>
              <a:off x="12746459" y="4950152"/>
              <a:ext cx="719100" cy="200100"/>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accent1"/>
                  </a:solidFill>
                  <a:latin typeface="Trebuchet MS"/>
                  <a:ea typeface="Trebuchet MS"/>
                  <a:cs typeface="Trebuchet MS"/>
                  <a:sym typeface="Trebuchet MS"/>
                </a:rPr>
                <a:t>3</a:t>
              </a:r>
              <a:r>
                <a:rPr lang="en-US" sz="1800">
                  <a:solidFill>
                    <a:schemeClr val="accent1"/>
                  </a:solidFill>
                  <a:latin typeface="Trebuchet MS"/>
                  <a:ea typeface="Trebuchet MS"/>
                  <a:cs typeface="Trebuchet MS"/>
                  <a:sym typeface="Trebuchet MS"/>
                </a:rPr>
                <a:t>70</a:t>
              </a:r>
              <a:endParaRPr b="0" i="0" sz="2400" u="none" cap="none" strike="noStrike">
                <a:solidFill>
                  <a:schemeClr val="accent1"/>
                </a:solidFill>
                <a:latin typeface="Arial"/>
                <a:ea typeface="Arial"/>
                <a:cs typeface="Arial"/>
                <a:sym typeface="Arial"/>
              </a:endParaRPr>
            </a:p>
          </p:txBody>
        </p:sp>
        <p:sp>
          <p:nvSpPr>
            <p:cNvPr id="983" name="Google Shape;983;p46"/>
            <p:cNvSpPr txBox="1"/>
            <p:nvPr/>
          </p:nvSpPr>
          <p:spPr>
            <a:xfrm>
              <a:off x="13484759" y="4950153"/>
              <a:ext cx="1100100"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lt2"/>
                  </a:solidFill>
                  <a:latin typeface="Trebuchet MS"/>
                  <a:ea typeface="Trebuchet MS"/>
                  <a:cs typeface="Trebuchet MS"/>
                  <a:sym typeface="Trebuchet MS"/>
                </a:rPr>
                <a:t>35</a:t>
              </a:r>
              <a:r>
                <a:rPr b="0" i="0" lang="en-US" sz="1800" u="none" cap="none" strike="noStrike">
                  <a:solidFill>
                    <a:schemeClr val="lt2"/>
                  </a:solidFill>
                  <a:latin typeface="Trebuchet MS"/>
                  <a:ea typeface="Trebuchet MS"/>
                  <a:cs typeface="Trebuchet MS"/>
                  <a:sym typeface="Trebuchet MS"/>
                </a:rPr>
                <a:t>0</a:t>
              </a:r>
              <a:endParaRPr b="0" i="0" sz="2400" u="none" cap="none" strike="noStrike">
                <a:solidFill>
                  <a:schemeClr val="lt2"/>
                </a:solidFill>
                <a:latin typeface="Arial"/>
                <a:ea typeface="Arial"/>
                <a:cs typeface="Arial"/>
                <a:sym typeface="Arial"/>
              </a:endParaRPr>
            </a:p>
          </p:txBody>
        </p:sp>
        <p:sp>
          <p:nvSpPr>
            <p:cNvPr id="984" name="Google Shape;984;p46"/>
            <p:cNvSpPr txBox="1"/>
            <p:nvPr/>
          </p:nvSpPr>
          <p:spPr>
            <a:xfrm>
              <a:off x="14818403" y="5084386"/>
              <a:ext cx="1100100"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accent1"/>
                  </a:solidFill>
                  <a:latin typeface="Trebuchet MS"/>
                  <a:ea typeface="Trebuchet MS"/>
                  <a:cs typeface="Trebuchet MS"/>
                  <a:sym typeface="Trebuchet MS"/>
                </a:rPr>
                <a:t>33</a:t>
              </a:r>
              <a:r>
                <a:rPr b="0" i="0" lang="en-US" sz="1800" u="none" cap="none" strike="noStrike">
                  <a:solidFill>
                    <a:schemeClr val="accent1"/>
                  </a:solidFill>
                  <a:latin typeface="Trebuchet MS"/>
                  <a:ea typeface="Trebuchet MS"/>
                  <a:cs typeface="Trebuchet MS"/>
                  <a:sym typeface="Trebuchet MS"/>
                </a:rPr>
                <a:t>0</a:t>
              </a:r>
              <a:endParaRPr b="0" i="0" sz="2400" u="none" cap="none" strike="noStrike">
                <a:solidFill>
                  <a:schemeClr val="accent1"/>
                </a:solidFill>
                <a:latin typeface="Arial"/>
                <a:ea typeface="Arial"/>
                <a:cs typeface="Arial"/>
                <a:sym typeface="Arial"/>
              </a:endParaRPr>
            </a:p>
          </p:txBody>
        </p:sp>
        <p:sp>
          <p:nvSpPr>
            <p:cNvPr id="985" name="Google Shape;985;p46"/>
            <p:cNvSpPr txBox="1"/>
            <p:nvPr/>
          </p:nvSpPr>
          <p:spPr>
            <a:xfrm>
              <a:off x="15725144" y="5196791"/>
              <a:ext cx="1100100"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lt2"/>
                  </a:solidFill>
                  <a:latin typeface="Trebuchet MS"/>
                  <a:ea typeface="Trebuchet MS"/>
                  <a:cs typeface="Trebuchet MS"/>
                  <a:sym typeface="Trebuchet MS"/>
                </a:rPr>
                <a:t>320</a:t>
              </a:r>
              <a:endParaRPr b="0" i="0" sz="2400" u="none" cap="none" strike="noStrike">
                <a:solidFill>
                  <a:schemeClr val="lt2"/>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cxnSp>
        <p:nvCxnSpPr>
          <p:cNvPr id="991" name="Google Shape;991;p47"/>
          <p:cNvCxnSpPr/>
          <p:nvPr/>
        </p:nvCxnSpPr>
        <p:spPr>
          <a:xfrm rot="5400000">
            <a:off x="9143616" y="-993388"/>
            <a:ext cx="600" cy="9420000"/>
          </a:xfrm>
          <a:prstGeom prst="bentConnector3">
            <a:avLst>
              <a:gd fmla="val -60118685" name="adj1"/>
            </a:avLst>
          </a:prstGeom>
          <a:noFill/>
          <a:ln cap="flat" cmpd="sng" w="12700">
            <a:solidFill>
              <a:srgbClr val="595959"/>
            </a:solidFill>
            <a:prstDash val="solid"/>
            <a:round/>
            <a:headEnd len="sm" w="sm" type="none"/>
            <a:tailEnd len="med" w="med" type="triangle"/>
          </a:ln>
        </p:spPr>
      </p:cxnSp>
      <p:sp>
        <p:nvSpPr>
          <p:cNvPr id="992" name="Google Shape;992;p47"/>
          <p:cNvSpPr/>
          <p:nvPr/>
        </p:nvSpPr>
        <p:spPr>
          <a:xfrm>
            <a:off x="2473018" y="4962868"/>
            <a:ext cx="7900367" cy="562667"/>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lt1"/>
                </a:solidFill>
                <a:latin typeface="Arial"/>
                <a:ea typeface="Arial"/>
                <a:cs typeface="Arial"/>
                <a:sym typeface="Arial"/>
              </a:rPr>
              <a:t>Dask</a:t>
            </a:r>
            <a:endParaRPr b="0" i="0" sz="3888" u="none" cap="none" strike="noStrike">
              <a:solidFill>
                <a:srgbClr val="000000"/>
              </a:solidFill>
              <a:latin typeface="Arial"/>
              <a:ea typeface="Arial"/>
              <a:cs typeface="Arial"/>
              <a:sym typeface="Arial"/>
            </a:endParaRPr>
          </a:p>
        </p:txBody>
      </p:sp>
      <p:cxnSp>
        <p:nvCxnSpPr>
          <p:cNvPr id="993" name="Google Shape;993;p47"/>
          <p:cNvCxnSpPr/>
          <p:nvPr/>
        </p:nvCxnSpPr>
        <p:spPr>
          <a:xfrm rot="-5400000">
            <a:off x="11502340" y="7279750"/>
            <a:ext cx="737517" cy="0"/>
          </a:xfrm>
          <a:prstGeom prst="straightConnector1">
            <a:avLst/>
          </a:prstGeom>
          <a:noFill/>
          <a:ln cap="flat" cmpd="sng" w="12700">
            <a:solidFill>
              <a:srgbClr val="595959"/>
            </a:solidFill>
            <a:prstDash val="solid"/>
            <a:round/>
            <a:headEnd len="lg" w="lg" type="triangle"/>
            <a:tailEnd len="lg" w="lg" type="triangle"/>
          </a:ln>
        </p:spPr>
      </p:cxnSp>
      <p:sp>
        <p:nvSpPr>
          <p:cNvPr id="994" name="Google Shape;994;p47"/>
          <p:cNvSpPr/>
          <p:nvPr/>
        </p:nvSpPr>
        <p:spPr>
          <a:xfrm>
            <a:off x="2473018" y="7807462"/>
            <a:ext cx="13341675" cy="922047"/>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				       										GPU Memory</a:t>
            </a:r>
            <a:endParaRPr b="0" i="0" sz="3888" u="none" cap="none" strike="noStrike">
              <a:solidFill>
                <a:schemeClr val="dk2"/>
              </a:solidFill>
              <a:latin typeface="Arial"/>
              <a:ea typeface="Arial"/>
              <a:cs typeface="Arial"/>
              <a:sym typeface="Arial"/>
            </a:endParaRPr>
          </a:p>
        </p:txBody>
      </p:sp>
      <p:sp>
        <p:nvSpPr>
          <p:cNvPr id="995" name="Google Shape;995;p47"/>
          <p:cNvSpPr/>
          <p:nvPr/>
        </p:nvSpPr>
        <p:spPr>
          <a:xfrm>
            <a:off x="2473018"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Data Preparation</a:t>
            </a:r>
            <a:endParaRPr b="0" i="0" sz="3888" u="none" cap="none" strike="noStrike">
              <a:solidFill>
                <a:srgbClr val="000000"/>
              </a:solidFill>
              <a:latin typeface="Arial"/>
              <a:ea typeface="Arial"/>
              <a:cs typeface="Arial"/>
              <a:sym typeface="Arial"/>
            </a:endParaRPr>
          </a:p>
        </p:txBody>
      </p:sp>
      <p:sp>
        <p:nvSpPr>
          <p:cNvPr id="996" name="Google Shape;996;p47"/>
          <p:cNvSpPr/>
          <p:nvPr/>
        </p:nvSpPr>
        <p:spPr>
          <a:xfrm>
            <a:off x="11892883"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Visualization</a:t>
            </a:r>
            <a:endParaRPr b="0" i="0" sz="3888" u="none" cap="none" strike="noStrike">
              <a:solidFill>
                <a:srgbClr val="000000"/>
              </a:solidFill>
              <a:latin typeface="Arial"/>
              <a:ea typeface="Arial"/>
              <a:cs typeface="Arial"/>
              <a:sym typeface="Arial"/>
            </a:endParaRPr>
          </a:p>
        </p:txBody>
      </p:sp>
      <p:sp>
        <p:nvSpPr>
          <p:cNvPr id="997" name="Google Shape;997;p47"/>
          <p:cNvSpPr/>
          <p:nvPr/>
        </p:nvSpPr>
        <p:spPr>
          <a:xfrm>
            <a:off x="7182950"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Model Training</a:t>
            </a:r>
            <a:endParaRPr b="0" i="0" sz="3888" u="none" cap="none" strike="noStrike">
              <a:solidFill>
                <a:srgbClr val="000000"/>
              </a:solidFill>
              <a:latin typeface="Arial"/>
              <a:ea typeface="Arial"/>
              <a:cs typeface="Arial"/>
              <a:sym typeface="Arial"/>
            </a:endParaRPr>
          </a:p>
        </p:txBody>
      </p:sp>
      <p:cxnSp>
        <p:nvCxnSpPr>
          <p:cNvPr id="998" name="Google Shape;998;p47"/>
          <p:cNvCxnSpPr/>
          <p:nvPr/>
        </p:nvCxnSpPr>
        <p:spPr>
          <a:xfrm flipH="1" rot="10800000">
            <a:off x="11211638"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999" name="Google Shape;999;p47"/>
          <p:cNvSpPr/>
          <p:nvPr/>
        </p:nvSpPr>
        <p:spPr>
          <a:xfrm>
            <a:off x="5196927"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cuML</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Machine Learning</a:t>
            </a:r>
            <a:endParaRPr b="0" i="0" sz="3600" u="none" cap="none" strike="noStrike">
              <a:solidFill>
                <a:srgbClr val="DBBDFF"/>
              </a:solidFill>
              <a:latin typeface="Arial"/>
              <a:ea typeface="Arial"/>
              <a:cs typeface="Arial"/>
              <a:sym typeface="Arial"/>
            </a:endParaRPr>
          </a:p>
        </p:txBody>
      </p:sp>
      <p:sp>
        <p:nvSpPr>
          <p:cNvPr id="1000" name="Google Shape;1000;p47"/>
          <p:cNvSpPr/>
          <p:nvPr/>
        </p:nvSpPr>
        <p:spPr>
          <a:xfrm>
            <a:off x="7920836"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cuGraph</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Graph Analytics</a:t>
            </a:r>
            <a:endParaRPr b="0" i="0" sz="3600" u="none" cap="none" strike="noStrike">
              <a:solidFill>
                <a:srgbClr val="DBBDFF"/>
              </a:solidFill>
              <a:latin typeface="Arial"/>
              <a:ea typeface="Arial"/>
              <a:cs typeface="Arial"/>
              <a:sym typeface="Arial"/>
            </a:endParaRPr>
          </a:p>
        </p:txBody>
      </p:sp>
      <p:sp>
        <p:nvSpPr>
          <p:cNvPr id="1001" name="Google Shape;1001;p47"/>
          <p:cNvSpPr/>
          <p:nvPr/>
        </p:nvSpPr>
        <p:spPr>
          <a:xfrm>
            <a:off x="10644744"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PyTorch, TensorFlow, MxNet</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Deep Learning</a:t>
            </a:r>
            <a:endParaRPr b="0" i="0" sz="3600" u="none" cap="none" strike="noStrike">
              <a:solidFill>
                <a:srgbClr val="DBBDFF"/>
              </a:solidFill>
              <a:latin typeface="Arial"/>
              <a:ea typeface="Arial"/>
              <a:cs typeface="Arial"/>
              <a:sym typeface="Arial"/>
            </a:endParaRPr>
          </a:p>
        </p:txBody>
      </p:sp>
      <p:sp>
        <p:nvSpPr>
          <p:cNvPr id="1002" name="Google Shape;1002;p47"/>
          <p:cNvSpPr/>
          <p:nvPr/>
        </p:nvSpPr>
        <p:spPr>
          <a:xfrm>
            <a:off x="13368653" y="5850043"/>
            <a:ext cx="2436280"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Visualization</a:t>
            </a:r>
            <a:endParaRPr b="0" i="0" sz="3600" u="none" cap="none" strike="noStrike">
              <a:solidFill>
                <a:srgbClr val="DBBDFF"/>
              </a:solidFill>
              <a:latin typeface="Arial"/>
              <a:ea typeface="Arial"/>
              <a:cs typeface="Arial"/>
              <a:sym typeface="Arial"/>
            </a:endParaRPr>
          </a:p>
        </p:txBody>
      </p:sp>
      <p:cxnSp>
        <p:nvCxnSpPr>
          <p:cNvPr id="1003" name="Google Shape;1003;p47"/>
          <p:cNvCxnSpPr/>
          <p:nvPr/>
        </p:nvCxnSpPr>
        <p:spPr>
          <a:xfrm rot="-5400000">
            <a:off x="14226838"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004" name="Google Shape;1004;p47"/>
          <p:cNvCxnSpPr/>
          <p:nvPr/>
        </p:nvCxnSpPr>
        <p:spPr>
          <a:xfrm rot="-5400000">
            <a:off x="8781682"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005" name="Google Shape;1005;p47"/>
          <p:cNvCxnSpPr/>
          <p:nvPr/>
        </p:nvCxnSpPr>
        <p:spPr>
          <a:xfrm rot="-5400000">
            <a:off x="6061025"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006" name="Google Shape;1006;p47"/>
          <p:cNvCxnSpPr/>
          <p:nvPr/>
        </p:nvCxnSpPr>
        <p:spPr>
          <a:xfrm rot="-5400000">
            <a:off x="3340365" y="7279750"/>
            <a:ext cx="737517" cy="0"/>
          </a:xfrm>
          <a:prstGeom prst="straightConnector1">
            <a:avLst/>
          </a:prstGeom>
          <a:noFill/>
          <a:ln cap="flat" cmpd="sng" w="12700">
            <a:solidFill>
              <a:srgbClr val="595959"/>
            </a:solidFill>
            <a:prstDash val="solid"/>
            <a:round/>
            <a:headEnd len="lg" w="lg" type="triangle"/>
            <a:tailEnd len="lg" w="lg" type="triangle"/>
          </a:ln>
        </p:spPr>
      </p:cxnSp>
      <p:pic>
        <p:nvPicPr>
          <p:cNvPr id="1007" name="Google Shape;1007;p47"/>
          <p:cNvPicPr preferRelativeResize="0"/>
          <p:nvPr/>
        </p:nvPicPr>
        <p:blipFill rotWithShape="1">
          <a:blip r:embed="rId3">
            <a:alphaModFix/>
          </a:blip>
          <a:srcRect b="0" l="0" r="0" t="0"/>
          <a:stretch/>
        </p:blipFill>
        <p:spPr>
          <a:xfrm>
            <a:off x="7528109" y="7988850"/>
            <a:ext cx="1226463" cy="561140"/>
          </a:xfrm>
          <a:prstGeom prst="rect">
            <a:avLst/>
          </a:prstGeom>
          <a:noFill/>
          <a:ln>
            <a:noFill/>
          </a:ln>
        </p:spPr>
      </p:pic>
      <p:cxnSp>
        <p:nvCxnSpPr>
          <p:cNvPr id="1008" name="Google Shape;1008;p47"/>
          <p:cNvCxnSpPr/>
          <p:nvPr/>
        </p:nvCxnSpPr>
        <p:spPr>
          <a:xfrm flipH="1" rot="10800000">
            <a:off x="6495067"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1009" name="Google Shape;1009;p47"/>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 the Backbone of Data Science</a:t>
            </a:r>
            <a:endParaRPr/>
          </a:p>
        </p:txBody>
      </p:sp>
      <p:sp>
        <p:nvSpPr>
          <p:cNvPr id="1010" name="Google Shape;1010;p47"/>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cuDF is Not the End of the Story</a:t>
            </a:r>
            <a:endParaRPr/>
          </a:p>
        </p:txBody>
      </p:sp>
      <p:sp>
        <p:nvSpPr>
          <p:cNvPr id="1011" name="Google Shape;1011;p47"/>
          <p:cNvSpPr/>
          <p:nvPr/>
        </p:nvSpPr>
        <p:spPr>
          <a:xfrm>
            <a:off x="1265675" y="2771725"/>
            <a:ext cx="15414600" cy="6312000"/>
          </a:xfrm>
          <a:prstGeom prst="rect">
            <a:avLst/>
          </a:prstGeom>
          <a:solidFill>
            <a:schemeClr val="lt1">
              <a:alpha val="74901"/>
            </a:schemeClr>
          </a:solidFill>
          <a:ln>
            <a:noFill/>
          </a:ln>
        </p:spPr>
        <p:txBody>
          <a:bodyPr anchorCtr="0" anchor="ctr" bIns="76200" lIns="152400" spcFirstLastPara="1" rIns="152400" wrap="square" tIns="762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
        <p:nvSpPr>
          <p:cNvPr id="1012" name="Google Shape;1012;p47"/>
          <p:cNvSpPr/>
          <p:nvPr/>
        </p:nvSpPr>
        <p:spPr>
          <a:xfrm>
            <a:off x="2473019" y="5850043"/>
            <a:ext cx="2446052" cy="922047"/>
          </a:xfrm>
          <a:prstGeom prst="rect">
            <a:avLst/>
          </a:prstGeom>
          <a:solidFill>
            <a:srgbClr val="7400FF"/>
          </a:solidFill>
          <a:ln cap="flat" cmpd="sng" w="9525">
            <a:solidFill>
              <a:schemeClr val="lt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cuDF cuIO</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Analytics</a:t>
            </a:r>
            <a:endParaRPr b="0" i="0" sz="1800" u="none" cap="none" strike="noStrike">
              <a:solidFill>
                <a:srgbClr val="DBBD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48"/>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 the Backbone of Data Science</a:t>
            </a:r>
            <a:endParaRPr/>
          </a:p>
        </p:txBody>
      </p:sp>
      <p:sp>
        <p:nvSpPr>
          <p:cNvPr id="1019" name="Google Shape;1019;p48"/>
          <p:cNvSpPr txBox="1"/>
          <p:nvPr>
            <p:ph idx="1" type="body"/>
          </p:nvPr>
        </p:nvSpPr>
        <p:spPr>
          <a:xfrm>
            <a:off x="991600" y="3516200"/>
            <a:ext cx="7596900" cy="251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240"/>
              <a:buNone/>
            </a:pPr>
            <a:r>
              <a:rPr lang="en-US" sz="2800">
                <a:solidFill>
                  <a:srgbClr val="7400FF"/>
                </a:solidFill>
              </a:rPr>
              <a:t>CURRENT V0.15 STRING SUPPORT</a:t>
            </a:r>
            <a:endParaRPr/>
          </a:p>
          <a:p>
            <a:pPr indent="-283110" lvl="0" marL="283110" rtl="0" algn="l">
              <a:lnSpc>
                <a:spcPct val="90000"/>
              </a:lnSpc>
              <a:spcBef>
                <a:spcPts val="1000"/>
              </a:spcBef>
              <a:spcAft>
                <a:spcPts val="0"/>
              </a:spcAft>
              <a:buSzPts val="1920"/>
              <a:buChar char="▸"/>
            </a:pPr>
            <a:r>
              <a:rPr lang="en-US"/>
              <a:t>Regular Expressions</a:t>
            </a:r>
            <a:endParaRPr/>
          </a:p>
          <a:p>
            <a:pPr indent="-283110" lvl="0" marL="283110" rtl="0" algn="l">
              <a:lnSpc>
                <a:spcPct val="90000"/>
              </a:lnSpc>
              <a:spcBef>
                <a:spcPts val="1000"/>
              </a:spcBef>
              <a:spcAft>
                <a:spcPts val="0"/>
              </a:spcAft>
              <a:buSzPts val="1920"/>
              <a:buChar char="▸"/>
            </a:pPr>
            <a:r>
              <a:rPr lang="en-US"/>
              <a:t>Element-wise operations</a:t>
            </a:r>
            <a:endParaRPr/>
          </a:p>
          <a:p>
            <a:pPr indent="-288401" lvl="1" marL="1240920" rtl="0" algn="l">
              <a:lnSpc>
                <a:spcPct val="90000"/>
              </a:lnSpc>
              <a:spcBef>
                <a:spcPts val="1000"/>
              </a:spcBef>
              <a:spcAft>
                <a:spcPts val="0"/>
              </a:spcAft>
              <a:buSzPts val="1600"/>
              <a:buChar char="▸"/>
            </a:pPr>
            <a:r>
              <a:rPr lang="en-US"/>
              <a:t>Split, Find, Extract, Cat, Typecasting, etc…</a:t>
            </a:r>
            <a:endParaRPr/>
          </a:p>
          <a:p>
            <a:pPr indent="-283110" lvl="0" marL="283110" rtl="0" algn="l">
              <a:lnSpc>
                <a:spcPct val="90000"/>
              </a:lnSpc>
              <a:spcBef>
                <a:spcPts val="1000"/>
              </a:spcBef>
              <a:spcAft>
                <a:spcPts val="0"/>
              </a:spcAft>
              <a:buSzPts val="1920"/>
              <a:buChar char="▸"/>
            </a:pPr>
            <a:r>
              <a:rPr lang="en-US"/>
              <a:t>String GroupBys, Joins, Sorting, etc.</a:t>
            </a:r>
            <a:endParaRPr/>
          </a:p>
          <a:p>
            <a:pPr indent="-283110" lvl="0" marL="283110" rtl="0" algn="l">
              <a:lnSpc>
                <a:spcPct val="90000"/>
              </a:lnSpc>
              <a:spcBef>
                <a:spcPts val="1000"/>
              </a:spcBef>
              <a:spcAft>
                <a:spcPts val="0"/>
              </a:spcAft>
              <a:buSzPts val="1920"/>
              <a:buChar char="▸"/>
            </a:pPr>
            <a:r>
              <a:rPr lang="en-US"/>
              <a:t>Categorical columns fully on GPU</a:t>
            </a:r>
            <a:endParaRPr/>
          </a:p>
          <a:p>
            <a:pPr indent="-283110" lvl="0" marL="283110" rtl="0" algn="l">
              <a:lnSpc>
                <a:spcPct val="90000"/>
              </a:lnSpc>
              <a:spcBef>
                <a:spcPts val="1000"/>
              </a:spcBef>
              <a:spcAft>
                <a:spcPts val="0"/>
              </a:spcAft>
              <a:buSzPts val="1920"/>
              <a:buChar char="▸"/>
            </a:pPr>
            <a:r>
              <a:rPr lang="en-US"/>
              <a:t>Native String type in libcudf C++</a:t>
            </a:r>
            <a:endParaRPr/>
          </a:p>
          <a:p>
            <a:pPr indent="-283110" lvl="0" marL="283110" rtl="0" algn="l">
              <a:lnSpc>
                <a:spcPct val="90000"/>
              </a:lnSpc>
              <a:spcBef>
                <a:spcPts val="1000"/>
              </a:spcBef>
              <a:spcAft>
                <a:spcPts val="0"/>
              </a:spcAft>
              <a:buSzPts val="1920"/>
              <a:buChar char="▸"/>
            </a:pPr>
            <a:r>
              <a:rPr lang="en-US"/>
              <a:t>NLP Preprocessors</a:t>
            </a:r>
            <a:endParaRPr/>
          </a:p>
          <a:p>
            <a:pPr indent="-288401" lvl="1" marL="1240920" rtl="0" algn="l">
              <a:lnSpc>
                <a:spcPct val="90000"/>
              </a:lnSpc>
              <a:spcBef>
                <a:spcPts val="1000"/>
              </a:spcBef>
              <a:spcAft>
                <a:spcPts val="0"/>
              </a:spcAft>
              <a:buSzPts val="1600"/>
              <a:buChar char="▸"/>
            </a:pPr>
            <a:r>
              <a:rPr lang="en-US"/>
              <a:t>Tokenizers, Normalizers, Edit Distance, Porter Stemmer, etc.</a:t>
            </a:r>
            <a:endParaRPr/>
          </a:p>
          <a:p>
            <a:pPr indent="0" lvl="0" marL="0" rtl="0" algn="l">
              <a:lnSpc>
                <a:spcPct val="90000"/>
              </a:lnSpc>
              <a:spcBef>
                <a:spcPts val="2000"/>
              </a:spcBef>
              <a:spcAft>
                <a:spcPts val="0"/>
              </a:spcAft>
              <a:buClr>
                <a:srgbClr val="B3B3B3"/>
              </a:buClr>
              <a:buSzPts val="2240"/>
              <a:buNone/>
            </a:pPr>
            <a:r>
              <a:rPr lang="en-US" sz="2800">
                <a:solidFill>
                  <a:srgbClr val="7400FF"/>
                </a:solidFill>
              </a:rPr>
              <a:t>FUTURE V0.16+ STRING SUPPORT</a:t>
            </a:r>
            <a:endParaRPr/>
          </a:p>
          <a:p>
            <a:pPr indent="-283110" lvl="0" marL="283110" rtl="0" algn="l">
              <a:lnSpc>
                <a:spcPct val="90000"/>
              </a:lnSpc>
              <a:spcBef>
                <a:spcPts val="1000"/>
              </a:spcBef>
              <a:spcAft>
                <a:spcPts val="0"/>
              </a:spcAft>
              <a:buClr>
                <a:srgbClr val="7400FF"/>
              </a:buClr>
              <a:buSzPts val="1920"/>
              <a:buChar char="▸"/>
            </a:pPr>
            <a:r>
              <a:rPr lang="en-US"/>
              <a:t>Further performance optimization</a:t>
            </a:r>
            <a:endParaRPr/>
          </a:p>
          <a:p>
            <a:pPr indent="-283110" lvl="0" marL="283110" rtl="0" algn="l">
              <a:lnSpc>
                <a:spcPct val="90000"/>
              </a:lnSpc>
              <a:spcBef>
                <a:spcPts val="1000"/>
              </a:spcBef>
              <a:spcAft>
                <a:spcPts val="0"/>
              </a:spcAft>
              <a:buClr>
                <a:srgbClr val="7400FF"/>
              </a:buClr>
              <a:buSzPts val="1920"/>
              <a:buChar char="▸"/>
            </a:pPr>
            <a:r>
              <a:rPr lang="en-US"/>
              <a:t>JIT-compiled String </a:t>
            </a:r>
            <a:r>
              <a:rPr lang="en-US"/>
              <a:t>UDFs</a:t>
            </a:r>
            <a:endParaRPr/>
          </a:p>
        </p:txBody>
      </p:sp>
      <p:sp>
        <p:nvSpPr>
          <p:cNvPr id="1020" name="Google Shape;1020;p48"/>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String Support</a:t>
            </a:r>
            <a:endParaRPr/>
          </a:p>
        </p:txBody>
      </p:sp>
      <p:grpSp>
        <p:nvGrpSpPr>
          <p:cNvPr id="1021" name="Google Shape;1021;p48"/>
          <p:cNvGrpSpPr/>
          <p:nvPr/>
        </p:nvGrpSpPr>
        <p:grpSpPr>
          <a:xfrm>
            <a:off x="9331486" y="3516205"/>
            <a:ext cx="7501214" cy="4900774"/>
            <a:chOff x="9331486" y="3689843"/>
            <a:chExt cx="7501214" cy="4900774"/>
          </a:xfrm>
        </p:grpSpPr>
        <p:cxnSp>
          <p:nvCxnSpPr>
            <p:cNvPr id="1022" name="Google Shape;1022;p48"/>
            <p:cNvCxnSpPr/>
            <p:nvPr/>
          </p:nvCxnSpPr>
          <p:spPr>
            <a:xfrm>
              <a:off x="10361567" y="5747276"/>
              <a:ext cx="6467747" cy="0"/>
            </a:xfrm>
            <a:prstGeom prst="straightConnector1">
              <a:avLst/>
            </a:prstGeom>
            <a:noFill/>
            <a:ln cap="flat" cmpd="sng" w="12700">
              <a:solidFill>
                <a:srgbClr val="B3B3B3"/>
              </a:solidFill>
              <a:prstDash val="solid"/>
              <a:round/>
              <a:headEnd len="sm" w="sm" type="none"/>
              <a:tailEnd len="sm" w="sm" type="none"/>
            </a:ln>
          </p:spPr>
        </p:cxnSp>
        <p:cxnSp>
          <p:nvCxnSpPr>
            <p:cNvPr id="1023" name="Google Shape;1023;p48"/>
            <p:cNvCxnSpPr/>
            <p:nvPr/>
          </p:nvCxnSpPr>
          <p:spPr>
            <a:xfrm>
              <a:off x="10361567" y="7618800"/>
              <a:ext cx="6467747" cy="0"/>
            </a:xfrm>
            <a:prstGeom prst="straightConnector1">
              <a:avLst/>
            </a:prstGeom>
            <a:noFill/>
            <a:ln cap="flat" cmpd="sng" w="12700">
              <a:solidFill>
                <a:srgbClr val="B3B3B3"/>
              </a:solidFill>
              <a:prstDash val="solid"/>
              <a:round/>
              <a:headEnd len="sm" w="sm" type="none"/>
              <a:tailEnd len="sm" w="sm" type="none"/>
            </a:ln>
          </p:spPr>
        </p:cxnSp>
        <p:cxnSp>
          <p:nvCxnSpPr>
            <p:cNvPr id="1024" name="Google Shape;1024;p48"/>
            <p:cNvCxnSpPr>
              <a:stCxn id="1025" idx="3"/>
            </p:cNvCxnSpPr>
            <p:nvPr/>
          </p:nvCxnSpPr>
          <p:spPr>
            <a:xfrm>
              <a:off x="10361567" y="4340572"/>
              <a:ext cx="6467700" cy="0"/>
            </a:xfrm>
            <a:prstGeom prst="straightConnector1">
              <a:avLst/>
            </a:prstGeom>
            <a:noFill/>
            <a:ln cap="flat" cmpd="sng" w="12700">
              <a:solidFill>
                <a:srgbClr val="B3B3B3"/>
              </a:solidFill>
              <a:prstDash val="solid"/>
              <a:round/>
              <a:headEnd len="sm" w="sm" type="none"/>
              <a:tailEnd len="sm" w="sm" type="none"/>
            </a:ln>
          </p:spPr>
        </p:cxnSp>
        <p:cxnSp>
          <p:nvCxnSpPr>
            <p:cNvPr id="1026" name="Google Shape;1026;p48"/>
            <p:cNvCxnSpPr/>
            <p:nvPr/>
          </p:nvCxnSpPr>
          <p:spPr>
            <a:xfrm>
              <a:off x="10361567" y="4824442"/>
              <a:ext cx="6467747" cy="0"/>
            </a:xfrm>
            <a:prstGeom prst="straightConnector1">
              <a:avLst/>
            </a:prstGeom>
            <a:noFill/>
            <a:ln cap="flat" cmpd="sng" w="12700">
              <a:solidFill>
                <a:srgbClr val="B3B3B3"/>
              </a:solidFill>
              <a:prstDash val="solid"/>
              <a:round/>
              <a:headEnd len="sm" w="sm" type="none"/>
              <a:tailEnd len="sm" w="sm" type="none"/>
            </a:ln>
          </p:spPr>
        </p:cxnSp>
        <p:cxnSp>
          <p:nvCxnSpPr>
            <p:cNvPr id="1027" name="Google Shape;1027;p48"/>
            <p:cNvCxnSpPr/>
            <p:nvPr/>
          </p:nvCxnSpPr>
          <p:spPr>
            <a:xfrm>
              <a:off x="10361567" y="5285859"/>
              <a:ext cx="6467747" cy="0"/>
            </a:xfrm>
            <a:prstGeom prst="straightConnector1">
              <a:avLst/>
            </a:prstGeom>
            <a:noFill/>
            <a:ln cap="flat" cmpd="sng" w="12700">
              <a:solidFill>
                <a:srgbClr val="B3B3B3"/>
              </a:solidFill>
              <a:prstDash val="solid"/>
              <a:round/>
              <a:headEnd len="sm" w="sm" type="none"/>
              <a:tailEnd len="sm" w="sm" type="none"/>
            </a:ln>
          </p:spPr>
        </p:cxnSp>
        <p:cxnSp>
          <p:nvCxnSpPr>
            <p:cNvPr id="1028" name="Google Shape;1028;p48"/>
            <p:cNvCxnSpPr/>
            <p:nvPr/>
          </p:nvCxnSpPr>
          <p:spPr>
            <a:xfrm>
              <a:off x="10361567" y="6204476"/>
              <a:ext cx="6467747" cy="0"/>
            </a:xfrm>
            <a:prstGeom prst="straightConnector1">
              <a:avLst/>
            </a:prstGeom>
            <a:noFill/>
            <a:ln cap="flat" cmpd="sng" w="12700">
              <a:solidFill>
                <a:srgbClr val="B3B3B3"/>
              </a:solidFill>
              <a:prstDash val="solid"/>
              <a:round/>
              <a:headEnd len="sm" w="sm" type="none"/>
              <a:tailEnd len="sm" w="sm" type="none"/>
            </a:ln>
          </p:spPr>
        </p:cxnSp>
        <p:cxnSp>
          <p:nvCxnSpPr>
            <p:cNvPr id="1029" name="Google Shape;1029;p48"/>
            <p:cNvCxnSpPr/>
            <p:nvPr/>
          </p:nvCxnSpPr>
          <p:spPr>
            <a:xfrm>
              <a:off x="10361567" y="6694468"/>
              <a:ext cx="6467747" cy="0"/>
            </a:xfrm>
            <a:prstGeom prst="straightConnector1">
              <a:avLst/>
            </a:prstGeom>
            <a:noFill/>
            <a:ln cap="flat" cmpd="sng" w="12700">
              <a:solidFill>
                <a:srgbClr val="B3B3B3"/>
              </a:solidFill>
              <a:prstDash val="solid"/>
              <a:round/>
              <a:headEnd len="sm" w="sm" type="none"/>
              <a:tailEnd len="sm" w="sm" type="none"/>
            </a:ln>
          </p:spPr>
        </p:cxnSp>
        <p:cxnSp>
          <p:nvCxnSpPr>
            <p:cNvPr id="1030" name="Google Shape;1030;p48"/>
            <p:cNvCxnSpPr/>
            <p:nvPr/>
          </p:nvCxnSpPr>
          <p:spPr>
            <a:xfrm>
              <a:off x="10361567" y="7155885"/>
              <a:ext cx="6467747" cy="0"/>
            </a:xfrm>
            <a:prstGeom prst="straightConnector1">
              <a:avLst/>
            </a:prstGeom>
            <a:noFill/>
            <a:ln cap="flat" cmpd="sng" w="12700">
              <a:solidFill>
                <a:srgbClr val="B3B3B3"/>
              </a:solidFill>
              <a:prstDash val="solid"/>
              <a:round/>
              <a:headEnd len="sm" w="sm" type="none"/>
              <a:tailEnd len="sm" w="sm" type="none"/>
            </a:ln>
          </p:spPr>
        </p:cxnSp>
        <p:sp>
          <p:nvSpPr>
            <p:cNvPr id="1031" name="Google Shape;1031;p48"/>
            <p:cNvSpPr/>
            <p:nvPr/>
          </p:nvSpPr>
          <p:spPr>
            <a:xfrm>
              <a:off x="10520144" y="6272793"/>
              <a:ext cx="781294" cy="180553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032" name="Google Shape;1032;p48"/>
            <p:cNvSpPr/>
            <p:nvPr/>
          </p:nvSpPr>
          <p:spPr>
            <a:xfrm>
              <a:off x="11459299" y="8004438"/>
              <a:ext cx="781294" cy="8477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033" name="Google Shape;1033;p48"/>
            <p:cNvSpPr/>
            <p:nvPr/>
          </p:nvSpPr>
          <p:spPr>
            <a:xfrm>
              <a:off x="12746097" y="4661163"/>
              <a:ext cx="781294" cy="341716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034" name="Google Shape;1034;p48"/>
            <p:cNvSpPr/>
            <p:nvPr/>
          </p:nvSpPr>
          <p:spPr>
            <a:xfrm>
              <a:off x="13685253" y="8004438"/>
              <a:ext cx="781294" cy="908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035" name="Google Shape;1035;p48"/>
            <p:cNvSpPr/>
            <p:nvPr/>
          </p:nvSpPr>
          <p:spPr>
            <a:xfrm>
              <a:off x="14960395" y="6661413"/>
              <a:ext cx="781294" cy="141691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036" name="Google Shape;1036;p48"/>
            <p:cNvSpPr/>
            <p:nvPr/>
          </p:nvSpPr>
          <p:spPr>
            <a:xfrm>
              <a:off x="15899552" y="8032605"/>
              <a:ext cx="781294"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cxnSp>
          <p:nvCxnSpPr>
            <p:cNvPr id="1037" name="Google Shape;1037;p48"/>
            <p:cNvCxnSpPr/>
            <p:nvPr/>
          </p:nvCxnSpPr>
          <p:spPr>
            <a:xfrm rot="10800000">
              <a:off x="10336106" y="8085930"/>
              <a:ext cx="6496594" cy="0"/>
            </a:xfrm>
            <a:prstGeom prst="straightConnector1">
              <a:avLst/>
            </a:prstGeom>
            <a:noFill/>
            <a:ln cap="flat" cmpd="sng" w="25400">
              <a:solidFill>
                <a:srgbClr val="B3B3B3"/>
              </a:solidFill>
              <a:prstDash val="solid"/>
              <a:round/>
              <a:headEnd len="sm" w="sm" type="none"/>
              <a:tailEnd len="sm" w="sm" type="none"/>
            </a:ln>
          </p:spPr>
        </p:cxnSp>
        <p:sp>
          <p:nvSpPr>
            <p:cNvPr id="1025" name="Google Shape;1025;p48"/>
            <p:cNvSpPr txBox="1"/>
            <p:nvPr/>
          </p:nvSpPr>
          <p:spPr>
            <a:xfrm>
              <a:off x="9555304" y="4136572"/>
              <a:ext cx="806263"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800</a:t>
              </a:r>
              <a:endParaRPr b="0" i="0" sz="2400" u="none" cap="none" strike="noStrike">
                <a:solidFill>
                  <a:srgbClr val="868686"/>
                </a:solidFill>
                <a:latin typeface="Arial"/>
                <a:ea typeface="Arial"/>
                <a:cs typeface="Arial"/>
                <a:sym typeface="Arial"/>
              </a:endParaRPr>
            </a:p>
          </p:txBody>
        </p:sp>
        <p:sp>
          <p:nvSpPr>
            <p:cNvPr id="1038" name="Google Shape;1038;p48"/>
            <p:cNvSpPr txBox="1"/>
            <p:nvPr/>
          </p:nvSpPr>
          <p:spPr>
            <a:xfrm>
              <a:off x="9580273" y="4628654"/>
              <a:ext cx="781294"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700</a:t>
              </a:r>
              <a:endParaRPr b="0" i="0" sz="2400" u="none" cap="none" strike="noStrike">
                <a:solidFill>
                  <a:srgbClr val="868686"/>
                </a:solidFill>
                <a:latin typeface="Arial"/>
                <a:ea typeface="Arial"/>
                <a:cs typeface="Arial"/>
                <a:sym typeface="Arial"/>
              </a:endParaRPr>
            </a:p>
          </p:txBody>
        </p:sp>
        <p:sp>
          <p:nvSpPr>
            <p:cNvPr id="1039" name="Google Shape;1039;p48"/>
            <p:cNvSpPr txBox="1"/>
            <p:nvPr/>
          </p:nvSpPr>
          <p:spPr>
            <a:xfrm>
              <a:off x="9580273" y="5090070"/>
              <a:ext cx="781294"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600</a:t>
              </a:r>
              <a:endParaRPr b="0" i="0" sz="2400" u="none" cap="none" strike="noStrike">
                <a:solidFill>
                  <a:srgbClr val="868686"/>
                </a:solidFill>
                <a:latin typeface="Arial"/>
                <a:ea typeface="Arial"/>
                <a:cs typeface="Arial"/>
                <a:sym typeface="Arial"/>
              </a:endParaRPr>
            </a:p>
          </p:txBody>
        </p:sp>
        <p:sp>
          <p:nvSpPr>
            <p:cNvPr id="1040" name="Google Shape;1040;p48"/>
            <p:cNvSpPr txBox="1"/>
            <p:nvPr/>
          </p:nvSpPr>
          <p:spPr>
            <a:xfrm>
              <a:off x="9580273" y="6004702"/>
              <a:ext cx="781294"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400</a:t>
              </a:r>
              <a:endParaRPr b="0" i="0" sz="2400" u="none" cap="none" strike="noStrike">
                <a:solidFill>
                  <a:srgbClr val="868686"/>
                </a:solidFill>
                <a:latin typeface="Arial"/>
                <a:ea typeface="Arial"/>
                <a:cs typeface="Arial"/>
                <a:sym typeface="Arial"/>
              </a:endParaRPr>
            </a:p>
          </p:txBody>
        </p:sp>
        <p:sp>
          <p:nvSpPr>
            <p:cNvPr id="1041" name="Google Shape;1041;p48"/>
            <p:cNvSpPr txBox="1"/>
            <p:nvPr/>
          </p:nvSpPr>
          <p:spPr>
            <a:xfrm>
              <a:off x="9666514" y="6496784"/>
              <a:ext cx="695053"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300</a:t>
              </a:r>
              <a:endParaRPr b="0" i="0" sz="2400" u="none" cap="none" strike="noStrike">
                <a:solidFill>
                  <a:srgbClr val="868686"/>
                </a:solidFill>
                <a:latin typeface="Arial"/>
                <a:ea typeface="Arial"/>
                <a:cs typeface="Arial"/>
                <a:sym typeface="Arial"/>
              </a:endParaRPr>
            </a:p>
          </p:txBody>
        </p:sp>
        <p:sp>
          <p:nvSpPr>
            <p:cNvPr id="1042" name="Google Shape;1042;p48"/>
            <p:cNvSpPr txBox="1"/>
            <p:nvPr/>
          </p:nvSpPr>
          <p:spPr>
            <a:xfrm>
              <a:off x="9555304" y="6978539"/>
              <a:ext cx="806263"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200</a:t>
              </a:r>
              <a:endParaRPr b="0" i="0" sz="2400" u="none" cap="none" strike="noStrike">
                <a:solidFill>
                  <a:srgbClr val="868686"/>
                </a:solidFill>
                <a:latin typeface="Arial"/>
                <a:ea typeface="Arial"/>
                <a:cs typeface="Arial"/>
                <a:sym typeface="Arial"/>
              </a:endParaRPr>
            </a:p>
          </p:txBody>
        </p:sp>
        <p:sp>
          <p:nvSpPr>
            <p:cNvPr id="1043" name="Google Shape;1043;p48"/>
            <p:cNvSpPr txBox="1"/>
            <p:nvPr/>
          </p:nvSpPr>
          <p:spPr>
            <a:xfrm>
              <a:off x="9835223" y="7872831"/>
              <a:ext cx="526344"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0</a:t>
              </a:r>
              <a:endParaRPr b="0" i="0" sz="2400" u="none" cap="none" strike="noStrike">
                <a:solidFill>
                  <a:srgbClr val="868686"/>
                </a:solidFill>
                <a:latin typeface="Arial"/>
                <a:ea typeface="Arial"/>
                <a:cs typeface="Arial"/>
                <a:sym typeface="Arial"/>
              </a:endParaRPr>
            </a:p>
          </p:txBody>
        </p:sp>
        <p:sp>
          <p:nvSpPr>
            <p:cNvPr id="1044" name="Google Shape;1044;p48"/>
            <p:cNvSpPr txBox="1"/>
            <p:nvPr/>
          </p:nvSpPr>
          <p:spPr>
            <a:xfrm>
              <a:off x="10733314" y="8174023"/>
              <a:ext cx="1284363"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Lower ()</a:t>
              </a:r>
              <a:endParaRPr b="0" i="0" sz="2400" u="none" cap="none" strike="noStrike">
                <a:solidFill>
                  <a:srgbClr val="868686"/>
                </a:solidFill>
                <a:latin typeface="Arial"/>
                <a:ea typeface="Arial"/>
                <a:cs typeface="Arial"/>
                <a:sym typeface="Arial"/>
              </a:endParaRPr>
            </a:p>
          </p:txBody>
        </p:sp>
        <p:sp>
          <p:nvSpPr>
            <p:cNvPr id="1045" name="Google Shape;1045;p48"/>
            <p:cNvSpPr txBox="1"/>
            <p:nvPr/>
          </p:nvSpPr>
          <p:spPr>
            <a:xfrm>
              <a:off x="13040376" y="8174023"/>
              <a:ext cx="1100137"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Find(#)</a:t>
              </a:r>
              <a:endParaRPr b="0" i="0" sz="2400" u="none" cap="none" strike="noStrike">
                <a:solidFill>
                  <a:srgbClr val="868686"/>
                </a:solidFill>
                <a:latin typeface="Arial"/>
                <a:ea typeface="Arial"/>
                <a:cs typeface="Arial"/>
                <a:sym typeface="Arial"/>
              </a:endParaRPr>
            </a:p>
          </p:txBody>
        </p:sp>
        <p:sp>
          <p:nvSpPr>
            <p:cNvPr id="1046" name="Google Shape;1046;p48"/>
            <p:cNvSpPr txBox="1"/>
            <p:nvPr/>
          </p:nvSpPr>
          <p:spPr>
            <a:xfrm>
              <a:off x="15008863" y="8182617"/>
              <a:ext cx="1527746"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Slice(1,15)</a:t>
              </a:r>
              <a:endParaRPr b="0" i="0" sz="2400" u="none" cap="none" strike="noStrike">
                <a:solidFill>
                  <a:srgbClr val="868686"/>
                </a:solidFill>
                <a:latin typeface="Arial"/>
                <a:ea typeface="Arial"/>
                <a:cs typeface="Arial"/>
                <a:sym typeface="Arial"/>
              </a:endParaRPr>
            </a:p>
          </p:txBody>
        </p:sp>
        <p:sp>
          <p:nvSpPr>
            <p:cNvPr id="1047" name="Google Shape;1047;p48"/>
            <p:cNvSpPr txBox="1"/>
            <p:nvPr/>
          </p:nvSpPr>
          <p:spPr>
            <a:xfrm rot="-5400000">
              <a:off x="8474187" y="6276897"/>
              <a:ext cx="2122598"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milliseconds</a:t>
              </a:r>
              <a:endParaRPr b="0" i="0" sz="2400" u="none" cap="none" strike="noStrike">
                <a:solidFill>
                  <a:srgbClr val="868686"/>
                </a:solidFill>
                <a:latin typeface="Arial"/>
                <a:ea typeface="Arial"/>
                <a:cs typeface="Arial"/>
                <a:sym typeface="Arial"/>
              </a:endParaRPr>
            </a:p>
          </p:txBody>
        </p:sp>
        <p:grpSp>
          <p:nvGrpSpPr>
            <p:cNvPr id="1048" name="Google Shape;1048;p48"/>
            <p:cNvGrpSpPr/>
            <p:nvPr/>
          </p:nvGrpSpPr>
          <p:grpSpPr>
            <a:xfrm>
              <a:off x="12374481" y="3689843"/>
              <a:ext cx="2959941" cy="408000"/>
              <a:chOff x="11407746" y="3574231"/>
              <a:chExt cx="2959941" cy="408000"/>
            </a:xfrm>
          </p:grpSpPr>
          <p:sp>
            <p:nvSpPr>
              <p:cNvPr id="1049" name="Google Shape;1049;p48"/>
              <p:cNvSpPr txBox="1"/>
              <p:nvPr/>
            </p:nvSpPr>
            <p:spPr>
              <a:xfrm>
                <a:off x="11558786" y="3574231"/>
                <a:ext cx="1159732"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Pandas</a:t>
                </a:r>
                <a:endParaRPr b="0" i="0" sz="2000" u="none" cap="none" strike="noStrike">
                  <a:solidFill>
                    <a:srgbClr val="868686"/>
                  </a:solidFill>
                  <a:latin typeface="Arial"/>
                  <a:ea typeface="Arial"/>
                  <a:cs typeface="Arial"/>
                  <a:sym typeface="Arial"/>
                </a:endParaRPr>
              </a:p>
            </p:txBody>
          </p:sp>
          <p:sp>
            <p:nvSpPr>
              <p:cNvPr id="1050" name="Google Shape;1050;p48"/>
              <p:cNvSpPr txBox="1"/>
              <p:nvPr/>
            </p:nvSpPr>
            <p:spPr>
              <a:xfrm>
                <a:off x="12759156" y="3574231"/>
                <a:ext cx="1608531"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Cuda Strings</a:t>
                </a:r>
                <a:endParaRPr b="0" i="0" sz="2000" u="none" cap="none" strike="noStrike">
                  <a:solidFill>
                    <a:srgbClr val="868686"/>
                  </a:solidFill>
                  <a:latin typeface="Arial"/>
                  <a:ea typeface="Arial"/>
                  <a:cs typeface="Arial"/>
                  <a:sym typeface="Arial"/>
                </a:endParaRPr>
              </a:p>
            </p:txBody>
          </p:sp>
          <p:sp>
            <p:nvSpPr>
              <p:cNvPr id="1051" name="Google Shape;1051;p48"/>
              <p:cNvSpPr/>
              <p:nvPr/>
            </p:nvSpPr>
            <p:spPr>
              <a:xfrm>
                <a:off x="11407746" y="3707474"/>
                <a:ext cx="141514" cy="1415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052" name="Google Shape;1052;p48"/>
              <p:cNvSpPr/>
              <p:nvPr/>
            </p:nvSpPr>
            <p:spPr>
              <a:xfrm>
                <a:off x="12617643" y="3707474"/>
                <a:ext cx="141514" cy="1415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grpSp>
        <p:sp>
          <p:nvSpPr>
            <p:cNvPr id="1053" name="Google Shape;1053;p48"/>
            <p:cNvSpPr txBox="1"/>
            <p:nvPr/>
          </p:nvSpPr>
          <p:spPr>
            <a:xfrm>
              <a:off x="9666514" y="5547270"/>
              <a:ext cx="695053"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500</a:t>
              </a:r>
              <a:endParaRPr b="0" i="0" sz="2400" u="none" cap="none" strike="noStrike">
                <a:solidFill>
                  <a:srgbClr val="868686"/>
                </a:solidFill>
                <a:latin typeface="Arial"/>
                <a:ea typeface="Arial"/>
                <a:cs typeface="Arial"/>
                <a:sym typeface="Arial"/>
              </a:endParaRPr>
            </a:p>
          </p:txBody>
        </p:sp>
        <p:sp>
          <p:nvSpPr>
            <p:cNvPr id="1054" name="Google Shape;1054;p48"/>
            <p:cNvSpPr txBox="1"/>
            <p:nvPr/>
          </p:nvSpPr>
          <p:spPr>
            <a:xfrm>
              <a:off x="9666514" y="7424853"/>
              <a:ext cx="695053"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100</a:t>
              </a:r>
              <a:endParaRPr b="0" i="0" sz="2400" u="none" cap="none" strike="noStrike">
                <a:solidFill>
                  <a:srgbClr val="868686"/>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49"/>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Extraction is the Cornerstone</a:t>
            </a:r>
            <a:endParaRPr/>
          </a:p>
        </p:txBody>
      </p:sp>
      <p:sp>
        <p:nvSpPr>
          <p:cNvPr id="1061" name="Google Shape;1061;p49"/>
          <p:cNvSpPr txBox="1"/>
          <p:nvPr>
            <p:ph idx="1" type="body"/>
          </p:nvPr>
        </p:nvSpPr>
        <p:spPr>
          <a:xfrm>
            <a:off x="861250" y="3505059"/>
            <a:ext cx="8419170" cy="6198208"/>
          </a:xfrm>
          <a:prstGeom prst="rect">
            <a:avLst/>
          </a:prstGeom>
          <a:noFill/>
          <a:ln>
            <a:noFill/>
          </a:ln>
        </p:spPr>
        <p:txBody>
          <a:bodyPr anchorCtr="0" anchor="t" bIns="45700" lIns="91425" spcFirstLastPara="1" rIns="91425" wrap="square" tIns="45700">
            <a:noAutofit/>
          </a:bodyPr>
          <a:lstStyle/>
          <a:p>
            <a:pPr indent="-283111" lvl="0" marL="283111" rtl="0" algn="l">
              <a:lnSpc>
                <a:spcPct val="90000"/>
              </a:lnSpc>
              <a:spcBef>
                <a:spcPts val="0"/>
              </a:spcBef>
              <a:spcAft>
                <a:spcPts val="0"/>
              </a:spcAft>
              <a:buClr>
                <a:schemeClr val="lt2"/>
              </a:buClr>
              <a:buSzPts val="1920"/>
              <a:buFont typeface="Noto Sans Symbols"/>
              <a:buChar char="▸"/>
            </a:pPr>
            <a:r>
              <a:rPr lang="en-US"/>
              <a:t>Follow Pandas APIs and provide &gt;10x speedup</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CSV Reader, CSV Writer</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Parquet Reader, Parquet Writer</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ORC Reader, ORC Writer</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JSON Reader</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Avro Reader</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GPU Direct Storage integration in progress for bypassing PCIe bottlenecks!</a:t>
            </a:r>
            <a:endParaRPr/>
          </a:p>
          <a:p>
            <a:pPr indent="-283111" lvl="0" marL="283111" rtl="0" algn="l">
              <a:lnSpc>
                <a:spcPct val="90000"/>
              </a:lnSpc>
              <a:spcBef>
                <a:spcPts val="3000"/>
              </a:spcBef>
              <a:spcAft>
                <a:spcPts val="0"/>
              </a:spcAft>
              <a:buClr>
                <a:schemeClr val="lt2"/>
              </a:buClr>
              <a:buSzPts val="1920"/>
              <a:buFont typeface="Noto Sans Symbols"/>
              <a:buChar char="▸"/>
            </a:pPr>
            <a:r>
              <a:rPr lang="en-US"/>
              <a:t>Key is GPU-accelerating both parsing and decompression </a:t>
            </a:r>
            <a:endParaRPr/>
          </a:p>
          <a:p>
            <a:pPr indent="-161190" lvl="0" marL="283111" rtl="0" algn="l">
              <a:lnSpc>
                <a:spcPct val="90000"/>
              </a:lnSpc>
              <a:spcBef>
                <a:spcPts val="3000"/>
              </a:spcBef>
              <a:spcAft>
                <a:spcPts val="0"/>
              </a:spcAft>
              <a:buClr>
                <a:schemeClr val="lt2"/>
              </a:buClr>
              <a:buSzPts val="1920"/>
              <a:buFont typeface="Noto Sans Symbols"/>
              <a:buNone/>
            </a:pPr>
            <a:r>
              <a:t/>
            </a:r>
            <a:endParaRPr/>
          </a:p>
        </p:txBody>
      </p:sp>
      <p:sp>
        <p:nvSpPr>
          <p:cNvPr id="1062" name="Google Shape;1062;p49"/>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cuIO for Faster Data Loading</a:t>
            </a:r>
            <a:endParaRPr/>
          </a:p>
        </p:txBody>
      </p:sp>
      <p:sp>
        <p:nvSpPr>
          <p:cNvPr id="1063" name="Google Shape;1063;p49"/>
          <p:cNvSpPr/>
          <p:nvPr/>
        </p:nvSpPr>
        <p:spPr>
          <a:xfrm>
            <a:off x="8332082" y="8474251"/>
            <a:ext cx="9955918" cy="248142"/>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0" i="1" lang="en-US" sz="1200" u="none" cap="none" strike="noStrike">
                <a:solidFill>
                  <a:schemeClr val="accent5"/>
                </a:solidFill>
                <a:latin typeface="Trebuchet MS"/>
                <a:ea typeface="Trebuchet MS"/>
                <a:cs typeface="Trebuchet MS"/>
                <a:sym typeface="Trebuchet MS"/>
              </a:rPr>
              <a:t>Source: Apache Crail blog: </a:t>
            </a:r>
            <a:r>
              <a:rPr b="0" i="1" lang="en-US" sz="1200" u="sng" cap="none" strike="noStrike">
                <a:solidFill>
                  <a:schemeClr val="accent4"/>
                </a:solidFill>
                <a:latin typeface="Trebuchet MS"/>
                <a:ea typeface="Trebuchet MS"/>
                <a:cs typeface="Trebuchet MS"/>
                <a:sym typeface="Trebuchet MS"/>
                <a:hlinkClick r:id="rId3">
                  <a:extLst>
                    <a:ext uri="{A12FA001-AC4F-418D-AE19-62706E023703}">
                      <ahyp:hlinkClr val="tx"/>
                    </a:ext>
                  </a:extLst>
                </a:hlinkClick>
              </a:rPr>
              <a:t>SQL Performance: Part 1 - Input File Formats</a:t>
            </a:r>
            <a:endParaRPr b="0" i="1" sz="1200" u="none" cap="none" strike="noStrike">
              <a:solidFill>
                <a:schemeClr val="accent4"/>
              </a:solidFill>
              <a:latin typeface="Trebuchet MS"/>
              <a:ea typeface="Trebuchet MS"/>
              <a:cs typeface="Trebuchet MS"/>
              <a:sym typeface="Trebuchet MS"/>
            </a:endParaRPr>
          </a:p>
        </p:txBody>
      </p:sp>
      <p:grpSp>
        <p:nvGrpSpPr>
          <p:cNvPr id="1064" name="Google Shape;1064;p49"/>
          <p:cNvGrpSpPr/>
          <p:nvPr/>
        </p:nvGrpSpPr>
        <p:grpSpPr>
          <a:xfrm>
            <a:off x="9603268" y="4066052"/>
            <a:ext cx="8064605" cy="4278668"/>
            <a:chOff x="9603268" y="3785832"/>
            <a:chExt cx="8064605" cy="4278668"/>
          </a:xfrm>
        </p:grpSpPr>
        <p:pic>
          <p:nvPicPr>
            <p:cNvPr id="1065" name="Google Shape;1065;p49"/>
            <p:cNvPicPr preferRelativeResize="0"/>
            <p:nvPr/>
          </p:nvPicPr>
          <p:blipFill rotWithShape="1">
            <a:blip r:embed="rId4">
              <a:alphaModFix/>
            </a:blip>
            <a:srcRect b="0" l="4030" r="-4030" t="0"/>
            <a:stretch/>
          </p:blipFill>
          <p:spPr>
            <a:xfrm>
              <a:off x="9603268" y="3785832"/>
              <a:ext cx="8064605" cy="4278668"/>
            </a:xfrm>
            <a:prstGeom prst="rect">
              <a:avLst/>
            </a:prstGeom>
            <a:noFill/>
            <a:ln>
              <a:noFill/>
            </a:ln>
          </p:spPr>
        </p:pic>
        <p:cxnSp>
          <p:nvCxnSpPr>
            <p:cNvPr id="1066" name="Google Shape;1066;p49"/>
            <p:cNvCxnSpPr/>
            <p:nvPr/>
          </p:nvCxnSpPr>
          <p:spPr>
            <a:xfrm>
              <a:off x="10010896" y="3960261"/>
              <a:ext cx="7334129" cy="0"/>
            </a:xfrm>
            <a:prstGeom prst="straightConnector1">
              <a:avLst/>
            </a:prstGeom>
            <a:noFill/>
            <a:ln cap="flat" cmpd="sng" w="31750">
              <a:solidFill>
                <a:schemeClr val="lt2"/>
              </a:solidFill>
              <a:prstDash val="solid"/>
              <a:round/>
              <a:headEnd len="sm" w="sm" type="none"/>
              <a:tailEnd len="sm" w="sm" type="none"/>
            </a:ln>
          </p:spPr>
        </p:cxnSp>
        <p:cxnSp>
          <p:nvCxnSpPr>
            <p:cNvPr id="1067" name="Google Shape;1067;p49"/>
            <p:cNvCxnSpPr/>
            <p:nvPr/>
          </p:nvCxnSpPr>
          <p:spPr>
            <a:xfrm>
              <a:off x="10010896" y="4467467"/>
              <a:ext cx="7334129" cy="0"/>
            </a:xfrm>
            <a:prstGeom prst="straightConnector1">
              <a:avLst/>
            </a:prstGeom>
            <a:noFill/>
            <a:ln cap="flat" cmpd="sng" w="31750">
              <a:solidFill>
                <a:schemeClr val="lt2"/>
              </a:solidFill>
              <a:prstDash val="solid"/>
              <a:round/>
              <a:headEnd len="sm" w="sm" type="none"/>
              <a:tailEnd len="sm" w="sm" type="none"/>
            </a:ln>
          </p:spPr>
        </p:cxnSp>
        <p:cxnSp>
          <p:nvCxnSpPr>
            <p:cNvPr id="1068" name="Google Shape;1068;p49"/>
            <p:cNvCxnSpPr/>
            <p:nvPr/>
          </p:nvCxnSpPr>
          <p:spPr>
            <a:xfrm>
              <a:off x="10010896" y="5853354"/>
              <a:ext cx="7334129" cy="0"/>
            </a:xfrm>
            <a:prstGeom prst="straightConnector1">
              <a:avLst/>
            </a:prstGeom>
            <a:noFill/>
            <a:ln cap="flat" cmpd="sng" w="31750">
              <a:solidFill>
                <a:schemeClr val="lt2"/>
              </a:solidFill>
              <a:prstDash val="solid"/>
              <a:round/>
              <a:headEnd len="sm" w="sm" type="none"/>
              <a:tailEnd len="sm" w="sm" type="none"/>
            </a:ln>
          </p:spPr>
        </p:cxnSp>
        <p:cxnSp>
          <p:nvCxnSpPr>
            <p:cNvPr id="1069" name="Google Shape;1069;p49"/>
            <p:cNvCxnSpPr/>
            <p:nvPr/>
          </p:nvCxnSpPr>
          <p:spPr>
            <a:xfrm>
              <a:off x="10010896" y="7224954"/>
              <a:ext cx="7334129" cy="0"/>
            </a:xfrm>
            <a:prstGeom prst="straightConnector1">
              <a:avLst/>
            </a:prstGeom>
            <a:noFill/>
            <a:ln cap="flat" cmpd="sng" w="31750">
              <a:solidFill>
                <a:schemeClr val="lt2"/>
              </a:solidFill>
              <a:prstDash val="solid"/>
              <a:round/>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50"/>
          <p:cNvSpPr txBox="1"/>
          <p:nvPr>
            <p:ph type="title"/>
          </p:nvPr>
        </p:nvSpPr>
        <p:spPr>
          <a:xfrm>
            <a:off x="3106785" y="3998553"/>
            <a:ext cx="12074430" cy="2289898"/>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None/>
            </a:pPr>
            <a:r>
              <a:rPr lang="en-US"/>
              <a:t>ETL is Not Just DataFrames!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cxnSp>
        <p:nvCxnSpPr>
          <p:cNvPr id="1080" name="Google Shape;1080;p51"/>
          <p:cNvCxnSpPr/>
          <p:nvPr/>
        </p:nvCxnSpPr>
        <p:spPr>
          <a:xfrm rot="5400000">
            <a:off x="9143616" y="-993388"/>
            <a:ext cx="600" cy="9420000"/>
          </a:xfrm>
          <a:prstGeom prst="bentConnector3">
            <a:avLst>
              <a:gd fmla="val -60118685" name="adj1"/>
            </a:avLst>
          </a:prstGeom>
          <a:noFill/>
          <a:ln cap="flat" cmpd="sng" w="12700">
            <a:solidFill>
              <a:srgbClr val="595959"/>
            </a:solidFill>
            <a:prstDash val="solid"/>
            <a:round/>
            <a:headEnd len="sm" w="sm" type="none"/>
            <a:tailEnd len="med" w="med" type="triangle"/>
          </a:ln>
        </p:spPr>
      </p:cxnSp>
      <p:sp>
        <p:nvSpPr>
          <p:cNvPr id="1081" name="Google Shape;1081;p51"/>
          <p:cNvSpPr/>
          <p:nvPr/>
        </p:nvSpPr>
        <p:spPr>
          <a:xfrm>
            <a:off x="2473018" y="4962868"/>
            <a:ext cx="7900367" cy="562667"/>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Dask</a:t>
            </a:r>
            <a:endParaRPr b="0" i="0" sz="3888" u="none" cap="none" strike="noStrike">
              <a:solidFill>
                <a:schemeClr val="dk2"/>
              </a:solidFill>
              <a:latin typeface="Trebuchet MS"/>
              <a:ea typeface="Trebuchet MS"/>
              <a:cs typeface="Trebuchet MS"/>
              <a:sym typeface="Trebuchet MS"/>
            </a:endParaRPr>
          </a:p>
        </p:txBody>
      </p:sp>
      <p:sp>
        <p:nvSpPr>
          <p:cNvPr id="1082" name="Google Shape;1082;p51"/>
          <p:cNvSpPr/>
          <p:nvPr/>
        </p:nvSpPr>
        <p:spPr>
          <a:xfrm>
            <a:off x="2473019"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cuDF cuIO</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Analytics</a:t>
            </a:r>
            <a:endParaRPr b="0" i="0" sz="3600" u="none" cap="none" strike="noStrike">
              <a:solidFill>
                <a:srgbClr val="DBBDFF"/>
              </a:solidFill>
              <a:latin typeface="Arial"/>
              <a:ea typeface="Arial"/>
              <a:cs typeface="Arial"/>
              <a:sym typeface="Arial"/>
            </a:endParaRPr>
          </a:p>
        </p:txBody>
      </p:sp>
      <p:cxnSp>
        <p:nvCxnSpPr>
          <p:cNvPr id="1083" name="Google Shape;1083;p51"/>
          <p:cNvCxnSpPr/>
          <p:nvPr/>
        </p:nvCxnSpPr>
        <p:spPr>
          <a:xfrm rot="-5400000">
            <a:off x="11502340" y="7279750"/>
            <a:ext cx="737517" cy="0"/>
          </a:xfrm>
          <a:prstGeom prst="straightConnector1">
            <a:avLst/>
          </a:prstGeom>
          <a:noFill/>
          <a:ln cap="flat" cmpd="sng" w="12700">
            <a:solidFill>
              <a:srgbClr val="595959"/>
            </a:solidFill>
            <a:prstDash val="solid"/>
            <a:round/>
            <a:headEnd len="lg" w="lg" type="triangle"/>
            <a:tailEnd len="lg" w="lg" type="triangle"/>
          </a:ln>
        </p:spPr>
      </p:cxnSp>
      <p:sp>
        <p:nvSpPr>
          <p:cNvPr id="1084" name="Google Shape;1084;p51"/>
          <p:cNvSpPr/>
          <p:nvPr/>
        </p:nvSpPr>
        <p:spPr>
          <a:xfrm>
            <a:off x="2473018" y="7807462"/>
            <a:ext cx="13341675" cy="922047"/>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				       										GPU Memory</a:t>
            </a:r>
            <a:endParaRPr b="0" i="0" sz="3888" u="none" cap="none" strike="noStrike">
              <a:solidFill>
                <a:schemeClr val="dk2"/>
              </a:solidFill>
              <a:latin typeface="Arial"/>
              <a:ea typeface="Arial"/>
              <a:cs typeface="Arial"/>
              <a:sym typeface="Arial"/>
            </a:endParaRPr>
          </a:p>
        </p:txBody>
      </p:sp>
      <p:sp>
        <p:nvSpPr>
          <p:cNvPr id="1085" name="Google Shape;1085;p51"/>
          <p:cNvSpPr/>
          <p:nvPr/>
        </p:nvSpPr>
        <p:spPr>
          <a:xfrm>
            <a:off x="2473018"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Data Preparation</a:t>
            </a:r>
            <a:endParaRPr b="0" i="0" sz="3888" u="none" cap="none" strike="noStrike">
              <a:solidFill>
                <a:srgbClr val="000000"/>
              </a:solidFill>
              <a:latin typeface="Arial"/>
              <a:ea typeface="Arial"/>
              <a:cs typeface="Arial"/>
              <a:sym typeface="Arial"/>
            </a:endParaRPr>
          </a:p>
        </p:txBody>
      </p:sp>
      <p:sp>
        <p:nvSpPr>
          <p:cNvPr id="1086" name="Google Shape;1086;p51"/>
          <p:cNvSpPr/>
          <p:nvPr/>
        </p:nvSpPr>
        <p:spPr>
          <a:xfrm>
            <a:off x="11892883"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Visualization</a:t>
            </a:r>
            <a:endParaRPr b="0" i="0" sz="3888" u="none" cap="none" strike="noStrike">
              <a:solidFill>
                <a:srgbClr val="000000"/>
              </a:solidFill>
              <a:latin typeface="Arial"/>
              <a:ea typeface="Arial"/>
              <a:cs typeface="Arial"/>
              <a:sym typeface="Arial"/>
            </a:endParaRPr>
          </a:p>
        </p:txBody>
      </p:sp>
      <p:sp>
        <p:nvSpPr>
          <p:cNvPr id="1087" name="Google Shape;1087;p51"/>
          <p:cNvSpPr/>
          <p:nvPr/>
        </p:nvSpPr>
        <p:spPr>
          <a:xfrm>
            <a:off x="7182950"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Model Training</a:t>
            </a:r>
            <a:endParaRPr b="0" i="0" sz="3888" u="none" cap="none" strike="noStrike">
              <a:solidFill>
                <a:srgbClr val="000000"/>
              </a:solidFill>
              <a:latin typeface="Arial"/>
              <a:ea typeface="Arial"/>
              <a:cs typeface="Arial"/>
              <a:sym typeface="Arial"/>
            </a:endParaRPr>
          </a:p>
        </p:txBody>
      </p:sp>
      <p:cxnSp>
        <p:nvCxnSpPr>
          <p:cNvPr id="1088" name="Google Shape;1088;p51"/>
          <p:cNvCxnSpPr/>
          <p:nvPr/>
        </p:nvCxnSpPr>
        <p:spPr>
          <a:xfrm flipH="1" rot="10800000">
            <a:off x="11211638"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1089" name="Google Shape;1089;p51"/>
          <p:cNvSpPr/>
          <p:nvPr/>
        </p:nvSpPr>
        <p:spPr>
          <a:xfrm>
            <a:off x="5196927"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cuML</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Machine Learning</a:t>
            </a:r>
            <a:endParaRPr b="0" i="0" sz="3600" u="none" cap="none" strike="noStrike">
              <a:solidFill>
                <a:srgbClr val="DBBDFF"/>
              </a:solidFill>
              <a:latin typeface="Arial"/>
              <a:ea typeface="Arial"/>
              <a:cs typeface="Arial"/>
              <a:sym typeface="Arial"/>
            </a:endParaRPr>
          </a:p>
        </p:txBody>
      </p:sp>
      <p:sp>
        <p:nvSpPr>
          <p:cNvPr id="1090" name="Google Shape;1090;p51"/>
          <p:cNvSpPr/>
          <p:nvPr/>
        </p:nvSpPr>
        <p:spPr>
          <a:xfrm>
            <a:off x="7920836"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cuGraph</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Graph Analytics</a:t>
            </a:r>
            <a:endParaRPr b="0" i="0" sz="3600" u="none" cap="none" strike="noStrike">
              <a:solidFill>
                <a:srgbClr val="DBBDFF"/>
              </a:solidFill>
              <a:latin typeface="Arial"/>
              <a:ea typeface="Arial"/>
              <a:cs typeface="Arial"/>
              <a:sym typeface="Arial"/>
            </a:endParaRPr>
          </a:p>
        </p:txBody>
      </p:sp>
      <p:sp>
        <p:nvSpPr>
          <p:cNvPr id="1091" name="Google Shape;1091;p51"/>
          <p:cNvSpPr/>
          <p:nvPr/>
        </p:nvSpPr>
        <p:spPr>
          <a:xfrm>
            <a:off x="13368653" y="5850043"/>
            <a:ext cx="2436280"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Visualization</a:t>
            </a:r>
            <a:endParaRPr b="0" i="0" sz="3600" u="none" cap="none" strike="noStrike">
              <a:solidFill>
                <a:srgbClr val="DBBDFF"/>
              </a:solidFill>
              <a:latin typeface="Arial"/>
              <a:ea typeface="Arial"/>
              <a:cs typeface="Arial"/>
              <a:sym typeface="Arial"/>
            </a:endParaRPr>
          </a:p>
        </p:txBody>
      </p:sp>
      <p:cxnSp>
        <p:nvCxnSpPr>
          <p:cNvPr id="1092" name="Google Shape;1092;p51"/>
          <p:cNvCxnSpPr/>
          <p:nvPr/>
        </p:nvCxnSpPr>
        <p:spPr>
          <a:xfrm rot="-5400000">
            <a:off x="14226838"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093" name="Google Shape;1093;p51"/>
          <p:cNvCxnSpPr/>
          <p:nvPr/>
        </p:nvCxnSpPr>
        <p:spPr>
          <a:xfrm rot="-5400000">
            <a:off x="8781682"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094" name="Google Shape;1094;p51"/>
          <p:cNvCxnSpPr/>
          <p:nvPr/>
        </p:nvCxnSpPr>
        <p:spPr>
          <a:xfrm rot="-5400000">
            <a:off x="6061025"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095" name="Google Shape;1095;p51"/>
          <p:cNvCxnSpPr/>
          <p:nvPr/>
        </p:nvCxnSpPr>
        <p:spPr>
          <a:xfrm rot="-5400000">
            <a:off x="3340365" y="7279750"/>
            <a:ext cx="737517" cy="0"/>
          </a:xfrm>
          <a:prstGeom prst="straightConnector1">
            <a:avLst/>
          </a:prstGeom>
          <a:noFill/>
          <a:ln cap="flat" cmpd="sng" w="12700">
            <a:solidFill>
              <a:srgbClr val="595959"/>
            </a:solidFill>
            <a:prstDash val="solid"/>
            <a:round/>
            <a:headEnd len="lg" w="lg" type="triangle"/>
            <a:tailEnd len="lg" w="lg" type="triangle"/>
          </a:ln>
        </p:spPr>
      </p:cxnSp>
      <p:pic>
        <p:nvPicPr>
          <p:cNvPr id="1096" name="Google Shape;1096;p51"/>
          <p:cNvPicPr preferRelativeResize="0"/>
          <p:nvPr/>
        </p:nvPicPr>
        <p:blipFill rotWithShape="1">
          <a:blip r:embed="rId3">
            <a:alphaModFix/>
          </a:blip>
          <a:srcRect b="0" l="0" r="0" t="0"/>
          <a:stretch/>
        </p:blipFill>
        <p:spPr>
          <a:xfrm>
            <a:off x="7528109" y="7988850"/>
            <a:ext cx="1226463" cy="561140"/>
          </a:xfrm>
          <a:prstGeom prst="rect">
            <a:avLst/>
          </a:prstGeom>
          <a:noFill/>
          <a:ln>
            <a:noFill/>
          </a:ln>
        </p:spPr>
      </p:pic>
      <p:cxnSp>
        <p:nvCxnSpPr>
          <p:cNvPr id="1097" name="Google Shape;1097;p51"/>
          <p:cNvCxnSpPr/>
          <p:nvPr/>
        </p:nvCxnSpPr>
        <p:spPr>
          <a:xfrm flipH="1" rot="10800000">
            <a:off x="6495067"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1098" name="Google Shape;1098;p5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a:t>
            </a:r>
            <a:endParaRPr/>
          </a:p>
        </p:txBody>
      </p:sp>
      <p:sp>
        <p:nvSpPr>
          <p:cNvPr id="1099" name="Google Shape;1099;p51"/>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Building Bridges into the Array Ecosystem</a:t>
            </a:r>
            <a:endParaRPr/>
          </a:p>
        </p:txBody>
      </p:sp>
      <p:sp>
        <p:nvSpPr>
          <p:cNvPr id="1100" name="Google Shape;1100;p51"/>
          <p:cNvSpPr/>
          <p:nvPr/>
        </p:nvSpPr>
        <p:spPr>
          <a:xfrm>
            <a:off x="1831955" y="2609503"/>
            <a:ext cx="14973300" cy="6312000"/>
          </a:xfrm>
          <a:prstGeom prst="rect">
            <a:avLst/>
          </a:prstGeom>
          <a:solidFill>
            <a:schemeClr val="lt1">
              <a:alpha val="74901"/>
            </a:schemeClr>
          </a:solidFill>
          <a:ln>
            <a:noFill/>
          </a:ln>
        </p:spPr>
        <p:txBody>
          <a:bodyPr anchorCtr="0" anchor="ctr" bIns="76200" lIns="152400" spcFirstLastPara="1" rIns="152400" wrap="square" tIns="762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
        <p:nvSpPr>
          <p:cNvPr id="1101" name="Google Shape;1101;p51"/>
          <p:cNvSpPr/>
          <p:nvPr/>
        </p:nvSpPr>
        <p:spPr>
          <a:xfrm>
            <a:off x="10644744" y="5850043"/>
            <a:ext cx="2446052" cy="922047"/>
          </a:xfrm>
          <a:prstGeom prst="rect">
            <a:avLst/>
          </a:prstGeom>
          <a:solidFill>
            <a:srgbClr val="7400FF"/>
          </a:solidFill>
          <a:ln cap="flat" cmpd="sng" w="9525">
            <a:solidFill>
              <a:schemeClr val="lt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PyTorch, TensorFlow, MxNet</a:t>
            </a:r>
            <a:endParaRPr b="0" i="0" sz="1800" u="none" cap="none" strike="noStrike">
              <a:solidFill>
                <a:srgbClr val="FFFFFF"/>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Deep Learning</a:t>
            </a:r>
            <a:endParaRPr b="0" i="0" sz="1800" u="none" cap="none" strike="noStrike">
              <a:solidFill>
                <a:srgbClr val="DBBD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52"/>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Interoperability for the Win</a:t>
            </a:r>
            <a:endParaRPr/>
          </a:p>
        </p:txBody>
      </p:sp>
      <p:grpSp>
        <p:nvGrpSpPr>
          <p:cNvPr id="1108" name="Google Shape;1108;p52"/>
          <p:cNvGrpSpPr/>
          <p:nvPr/>
        </p:nvGrpSpPr>
        <p:grpSpPr>
          <a:xfrm>
            <a:off x="10343976" y="4576351"/>
            <a:ext cx="7113495" cy="2357860"/>
            <a:chOff x="8564126" y="5863201"/>
            <a:chExt cx="7113495" cy="2357860"/>
          </a:xfrm>
        </p:grpSpPr>
        <p:grpSp>
          <p:nvGrpSpPr>
            <p:cNvPr id="1109" name="Google Shape;1109;p52"/>
            <p:cNvGrpSpPr/>
            <p:nvPr/>
          </p:nvGrpSpPr>
          <p:grpSpPr>
            <a:xfrm>
              <a:off x="8564126" y="5863201"/>
              <a:ext cx="7113495" cy="2357860"/>
              <a:chOff x="4143762" y="4397904"/>
              <a:chExt cx="10010548" cy="3318125"/>
            </a:xfrm>
          </p:grpSpPr>
          <p:pic>
            <p:nvPicPr>
              <p:cNvPr id="1110" name="Google Shape;1110;p52"/>
              <p:cNvPicPr preferRelativeResize="0"/>
              <p:nvPr/>
            </p:nvPicPr>
            <p:blipFill rotWithShape="1">
              <a:blip r:embed="rId3">
                <a:alphaModFix/>
              </a:blip>
              <a:srcRect b="0" l="0" r="0" t="0"/>
              <a:stretch/>
            </p:blipFill>
            <p:spPr>
              <a:xfrm>
                <a:off x="4602776" y="6706233"/>
                <a:ext cx="1009796" cy="1009796"/>
              </a:xfrm>
              <a:prstGeom prst="rect">
                <a:avLst/>
              </a:prstGeom>
              <a:noFill/>
              <a:ln>
                <a:noFill/>
              </a:ln>
            </p:spPr>
          </p:pic>
          <p:pic>
            <p:nvPicPr>
              <p:cNvPr id="1111" name="Google Shape;1111;p52"/>
              <p:cNvPicPr preferRelativeResize="0"/>
              <p:nvPr/>
            </p:nvPicPr>
            <p:blipFill rotWithShape="1">
              <a:blip r:embed="rId4">
                <a:alphaModFix/>
              </a:blip>
              <a:srcRect b="0" l="0" r="0" t="0"/>
              <a:stretch/>
            </p:blipFill>
            <p:spPr>
              <a:xfrm>
                <a:off x="4143762" y="4397904"/>
                <a:ext cx="1924285" cy="823594"/>
              </a:xfrm>
              <a:prstGeom prst="rect">
                <a:avLst/>
              </a:prstGeom>
              <a:noFill/>
              <a:ln>
                <a:noFill/>
              </a:ln>
            </p:spPr>
          </p:pic>
          <p:pic>
            <p:nvPicPr>
              <p:cNvPr id="1112" name="Google Shape;1112;p52"/>
              <p:cNvPicPr preferRelativeResize="0"/>
              <p:nvPr/>
            </p:nvPicPr>
            <p:blipFill rotWithShape="1">
              <a:blip r:embed="rId5">
                <a:alphaModFix/>
              </a:blip>
              <a:srcRect b="0" l="0" r="0" t="0"/>
              <a:stretch/>
            </p:blipFill>
            <p:spPr>
              <a:xfrm>
                <a:off x="6483790" y="6904480"/>
                <a:ext cx="1872644" cy="374530"/>
              </a:xfrm>
              <a:prstGeom prst="rect">
                <a:avLst/>
              </a:prstGeom>
              <a:noFill/>
              <a:ln>
                <a:noFill/>
              </a:ln>
            </p:spPr>
          </p:pic>
          <p:pic>
            <p:nvPicPr>
              <p:cNvPr id="1113" name="Google Shape;1113;p52"/>
              <p:cNvPicPr preferRelativeResize="0"/>
              <p:nvPr/>
            </p:nvPicPr>
            <p:blipFill rotWithShape="1">
              <a:blip r:embed="rId6">
                <a:alphaModFix/>
              </a:blip>
              <a:srcRect b="0" l="0" r="0" t="0"/>
              <a:stretch/>
            </p:blipFill>
            <p:spPr>
              <a:xfrm>
                <a:off x="9785351" y="4615629"/>
                <a:ext cx="1309749" cy="445325"/>
              </a:xfrm>
              <a:prstGeom prst="rect">
                <a:avLst/>
              </a:prstGeom>
              <a:noFill/>
              <a:ln>
                <a:noFill/>
              </a:ln>
            </p:spPr>
          </p:pic>
          <p:sp>
            <p:nvSpPr>
              <p:cNvPr id="1114" name="Google Shape;1114;p52"/>
              <p:cNvSpPr txBox="1"/>
              <p:nvPr/>
            </p:nvSpPr>
            <p:spPr>
              <a:xfrm>
                <a:off x="7251942" y="4451386"/>
                <a:ext cx="1607400" cy="690900"/>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1" i="0" lang="en-US" sz="1900" u="none" cap="none" strike="noStrike">
                    <a:solidFill>
                      <a:srgbClr val="000000"/>
                    </a:solidFill>
                    <a:latin typeface="Trebuchet MS"/>
                    <a:ea typeface="Trebuchet MS"/>
                    <a:cs typeface="Trebuchet MS"/>
                    <a:sym typeface="Trebuchet MS"/>
                  </a:rPr>
                  <a:t>mpi4py</a:t>
                </a:r>
                <a:endParaRPr b="1" i="0" sz="1900" u="none" cap="none" strike="noStrike">
                  <a:solidFill>
                    <a:srgbClr val="000000"/>
                  </a:solidFill>
                  <a:latin typeface="Trebuchet MS"/>
                  <a:ea typeface="Trebuchet MS"/>
                  <a:cs typeface="Trebuchet MS"/>
                  <a:sym typeface="Trebuchet MS"/>
                </a:endParaRPr>
              </a:p>
            </p:txBody>
          </p:sp>
          <p:pic>
            <p:nvPicPr>
              <p:cNvPr id="1115" name="Google Shape;1115;p52"/>
              <p:cNvPicPr preferRelativeResize="0"/>
              <p:nvPr/>
            </p:nvPicPr>
            <p:blipFill rotWithShape="1">
              <a:blip r:embed="rId7">
                <a:alphaModFix/>
              </a:blip>
              <a:srcRect b="0" l="0" r="0" t="0"/>
              <a:stretch/>
            </p:blipFill>
            <p:spPr>
              <a:xfrm>
                <a:off x="12021090" y="4586040"/>
                <a:ext cx="1666129" cy="445325"/>
              </a:xfrm>
              <a:prstGeom prst="rect">
                <a:avLst/>
              </a:prstGeom>
              <a:noFill/>
              <a:ln>
                <a:noFill/>
              </a:ln>
            </p:spPr>
          </p:pic>
          <p:pic>
            <p:nvPicPr>
              <p:cNvPr id="1116" name="Google Shape;1116;p52"/>
              <p:cNvPicPr preferRelativeResize="0"/>
              <p:nvPr/>
            </p:nvPicPr>
            <p:blipFill rotWithShape="1">
              <a:blip r:embed="rId8">
                <a:alphaModFix/>
              </a:blip>
              <a:srcRect b="26302" l="0" r="0" t="0"/>
              <a:stretch/>
            </p:blipFill>
            <p:spPr>
              <a:xfrm>
                <a:off x="11828485" y="6782809"/>
                <a:ext cx="2325825" cy="559986"/>
              </a:xfrm>
              <a:prstGeom prst="rect">
                <a:avLst/>
              </a:prstGeom>
              <a:noFill/>
              <a:ln>
                <a:noFill/>
              </a:ln>
            </p:spPr>
          </p:pic>
          <p:pic>
            <p:nvPicPr>
              <p:cNvPr id="1117" name="Google Shape;1117;p52"/>
              <p:cNvPicPr preferRelativeResize="0"/>
              <p:nvPr/>
            </p:nvPicPr>
            <p:blipFill rotWithShape="1">
              <a:blip r:embed="rId9">
                <a:alphaModFix/>
              </a:blip>
              <a:srcRect b="0" l="0" r="0" t="0"/>
              <a:stretch/>
            </p:blipFill>
            <p:spPr>
              <a:xfrm>
                <a:off x="9227652" y="6807338"/>
                <a:ext cx="1729617" cy="657402"/>
              </a:xfrm>
              <a:prstGeom prst="rect">
                <a:avLst/>
              </a:prstGeom>
              <a:noFill/>
              <a:ln>
                <a:noFill/>
              </a:ln>
            </p:spPr>
          </p:pic>
        </p:grpSp>
        <p:cxnSp>
          <p:nvCxnSpPr>
            <p:cNvPr id="1118" name="Google Shape;1118;p52"/>
            <p:cNvCxnSpPr/>
            <p:nvPr/>
          </p:nvCxnSpPr>
          <p:spPr>
            <a:xfrm>
              <a:off x="9260406" y="6417617"/>
              <a:ext cx="1626000" cy="1096800"/>
            </a:xfrm>
            <a:prstGeom prst="straightConnector1">
              <a:avLst/>
            </a:prstGeom>
            <a:noFill/>
            <a:ln cap="rnd" cmpd="sng" w="25400">
              <a:solidFill>
                <a:schemeClr val="lt2"/>
              </a:solidFill>
              <a:prstDash val="solid"/>
              <a:round/>
              <a:headEnd len="sm" w="sm" type="none"/>
              <a:tailEnd len="sm" w="sm" type="none"/>
            </a:ln>
          </p:spPr>
        </p:cxnSp>
        <p:cxnSp>
          <p:nvCxnSpPr>
            <p:cNvPr id="1119" name="Google Shape;1119;p52"/>
            <p:cNvCxnSpPr/>
            <p:nvPr/>
          </p:nvCxnSpPr>
          <p:spPr>
            <a:xfrm>
              <a:off x="9259142" y="6412559"/>
              <a:ext cx="3490500" cy="1099800"/>
            </a:xfrm>
            <a:prstGeom prst="straightConnector1">
              <a:avLst/>
            </a:prstGeom>
            <a:noFill/>
            <a:ln cap="rnd" cmpd="sng" w="25400">
              <a:solidFill>
                <a:schemeClr val="accent1"/>
              </a:solidFill>
              <a:prstDash val="solid"/>
              <a:round/>
              <a:headEnd len="sm" w="sm" type="none"/>
              <a:tailEnd len="sm" w="sm" type="none"/>
            </a:ln>
          </p:spPr>
        </p:cxnSp>
        <p:cxnSp>
          <p:nvCxnSpPr>
            <p:cNvPr id="1120" name="Google Shape;1120;p52"/>
            <p:cNvCxnSpPr/>
            <p:nvPr/>
          </p:nvCxnSpPr>
          <p:spPr>
            <a:xfrm>
              <a:off x="9257697" y="6412752"/>
              <a:ext cx="5582700" cy="1098600"/>
            </a:xfrm>
            <a:prstGeom prst="straightConnector1">
              <a:avLst/>
            </a:prstGeom>
            <a:noFill/>
            <a:ln cap="rnd" cmpd="sng" w="25400">
              <a:solidFill>
                <a:schemeClr val="lt2"/>
              </a:solidFill>
              <a:prstDash val="solid"/>
              <a:round/>
              <a:headEnd len="sm" w="sm" type="none"/>
              <a:tailEnd len="sm" w="sm" type="none"/>
            </a:ln>
          </p:spPr>
        </p:cxnSp>
        <p:cxnSp>
          <p:nvCxnSpPr>
            <p:cNvPr id="1121" name="Google Shape;1121;p52"/>
            <p:cNvCxnSpPr/>
            <p:nvPr/>
          </p:nvCxnSpPr>
          <p:spPr>
            <a:xfrm flipH="1">
              <a:off x="9257757" y="6406515"/>
              <a:ext cx="2064900" cy="1107300"/>
            </a:xfrm>
            <a:prstGeom prst="straightConnector1">
              <a:avLst/>
            </a:prstGeom>
            <a:noFill/>
            <a:ln cap="rnd" cmpd="sng" w="25400">
              <a:solidFill>
                <a:schemeClr val="accent1"/>
              </a:solidFill>
              <a:prstDash val="solid"/>
              <a:round/>
              <a:headEnd len="sm" w="sm" type="none"/>
              <a:tailEnd len="sm" w="sm" type="none"/>
            </a:ln>
          </p:spPr>
        </p:cxnSp>
        <p:cxnSp>
          <p:nvCxnSpPr>
            <p:cNvPr id="1122" name="Google Shape;1122;p52"/>
            <p:cNvCxnSpPr/>
            <p:nvPr/>
          </p:nvCxnSpPr>
          <p:spPr>
            <a:xfrm flipH="1">
              <a:off x="10888558" y="6408234"/>
              <a:ext cx="434100" cy="1108200"/>
            </a:xfrm>
            <a:prstGeom prst="straightConnector1">
              <a:avLst/>
            </a:prstGeom>
            <a:noFill/>
            <a:ln cap="rnd" cmpd="sng" w="25400">
              <a:solidFill>
                <a:schemeClr val="lt2"/>
              </a:solidFill>
              <a:prstDash val="solid"/>
              <a:round/>
              <a:headEnd len="sm" w="sm" type="none"/>
              <a:tailEnd len="sm" w="sm" type="none"/>
            </a:ln>
          </p:spPr>
        </p:cxnSp>
        <p:cxnSp>
          <p:nvCxnSpPr>
            <p:cNvPr id="1123" name="Google Shape;1123;p52"/>
            <p:cNvCxnSpPr/>
            <p:nvPr/>
          </p:nvCxnSpPr>
          <p:spPr>
            <a:xfrm flipH="1">
              <a:off x="10890617" y="6408234"/>
              <a:ext cx="2146500" cy="1104000"/>
            </a:xfrm>
            <a:prstGeom prst="straightConnector1">
              <a:avLst/>
            </a:prstGeom>
            <a:noFill/>
            <a:ln cap="rnd" cmpd="sng" w="25400">
              <a:solidFill>
                <a:schemeClr val="lt2"/>
              </a:solidFill>
              <a:prstDash val="solid"/>
              <a:round/>
              <a:headEnd len="sm" w="sm" type="none"/>
              <a:tailEnd len="sm" w="sm" type="none"/>
            </a:ln>
          </p:spPr>
        </p:cxnSp>
        <p:cxnSp>
          <p:nvCxnSpPr>
            <p:cNvPr id="1124" name="Google Shape;1124;p52"/>
            <p:cNvCxnSpPr/>
            <p:nvPr/>
          </p:nvCxnSpPr>
          <p:spPr>
            <a:xfrm>
              <a:off x="11327811" y="6413387"/>
              <a:ext cx="1417800" cy="1096800"/>
            </a:xfrm>
            <a:prstGeom prst="straightConnector1">
              <a:avLst/>
            </a:prstGeom>
            <a:noFill/>
            <a:ln cap="rnd" cmpd="sng" w="25400">
              <a:solidFill>
                <a:schemeClr val="accent1"/>
              </a:solidFill>
              <a:prstDash val="solid"/>
              <a:round/>
              <a:headEnd len="sm" w="sm" type="none"/>
              <a:tailEnd len="sm" w="sm" type="none"/>
            </a:ln>
          </p:spPr>
        </p:cxnSp>
        <p:cxnSp>
          <p:nvCxnSpPr>
            <p:cNvPr id="1125" name="Google Shape;1125;p52"/>
            <p:cNvCxnSpPr/>
            <p:nvPr/>
          </p:nvCxnSpPr>
          <p:spPr>
            <a:xfrm>
              <a:off x="13040554" y="6409951"/>
              <a:ext cx="1798500" cy="1098900"/>
            </a:xfrm>
            <a:prstGeom prst="straightConnector1">
              <a:avLst/>
            </a:prstGeom>
            <a:noFill/>
            <a:ln cap="rnd" cmpd="sng" w="25400">
              <a:solidFill>
                <a:schemeClr val="lt2"/>
              </a:solidFill>
              <a:prstDash val="solid"/>
              <a:round/>
              <a:headEnd len="sm" w="sm" type="none"/>
              <a:tailEnd len="sm" w="sm" type="none"/>
            </a:ln>
          </p:spPr>
        </p:cxnSp>
        <p:cxnSp>
          <p:nvCxnSpPr>
            <p:cNvPr id="1126" name="Google Shape;1126;p52"/>
            <p:cNvCxnSpPr/>
            <p:nvPr/>
          </p:nvCxnSpPr>
          <p:spPr>
            <a:xfrm flipH="1">
              <a:off x="12751722" y="6412559"/>
              <a:ext cx="2087400" cy="1101900"/>
            </a:xfrm>
            <a:prstGeom prst="straightConnector1">
              <a:avLst/>
            </a:prstGeom>
            <a:noFill/>
            <a:ln cap="rnd" cmpd="sng" w="25400">
              <a:solidFill>
                <a:schemeClr val="accent1"/>
              </a:solidFill>
              <a:prstDash val="solid"/>
              <a:round/>
              <a:headEnd len="sm" w="sm" type="none"/>
              <a:tailEnd len="sm" w="sm" type="none"/>
            </a:ln>
          </p:spPr>
        </p:cxnSp>
        <p:cxnSp>
          <p:nvCxnSpPr>
            <p:cNvPr id="1127" name="Google Shape;1127;p52"/>
            <p:cNvCxnSpPr/>
            <p:nvPr/>
          </p:nvCxnSpPr>
          <p:spPr>
            <a:xfrm>
              <a:off x="11326093" y="6406515"/>
              <a:ext cx="3513000" cy="1106100"/>
            </a:xfrm>
            <a:prstGeom prst="straightConnector1">
              <a:avLst/>
            </a:prstGeom>
            <a:noFill/>
            <a:ln cap="rnd" cmpd="sng" w="25400">
              <a:solidFill>
                <a:schemeClr val="lt2"/>
              </a:solidFill>
              <a:prstDash val="solid"/>
              <a:round/>
              <a:headEnd len="sm" w="sm" type="none"/>
              <a:tailEnd len="sm" w="sm" type="none"/>
            </a:ln>
          </p:spPr>
        </p:cxnSp>
        <p:cxnSp>
          <p:nvCxnSpPr>
            <p:cNvPr id="1128" name="Google Shape;1128;p52"/>
            <p:cNvCxnSpPr/>
            <p:nvPr/>
          </p:nvCxnSpPr>
          <p:spPr>
            <a:xfrm flipH="1">
              <a:off x="12749801" y="6408234"/>
              <a:ext cx="285600" cy="1106100"/>
            </a:xfrm>
            <a:prstGeom prst="straightConnector1">
              <a:avLst/>
            </a:prstGeom>
            <a:noFill/>
            <a:ln cap="rnd" cmpd="sng" w="25400">
              <a:solidFill>
                <a:schemeClr val="accent1"/>
              </a:solidFill>
              <a:prstDash val="solid"/>
              <a:round/>
              <a:headEnd len="sm" w="sm" type="none"/>
              <a:tailEnd len="sm" w="sm" type="none"/>
            </a:ln>
          </p:spPr>
        </p:cxnSp>
        <p:cxnSp>
          <p:nvCxnSpPr>
            <p:cNvPr id="1129" name="Google Shape;1129;p52"/>
            <p:cNvCxnSpPr/>
            <p:nvPr/>
          </p:nvCxnSpPr>
          <p:spPr>
            <a:xfrm flipH="1">
              <a:off x="10889429" y="6410030"/>
              <a:ext cx="3945900" cy="1105200"/>
            </a:xfrm>
            <a:prstGeom prst="straightConnector1">
              <a:avLst/>
            </a:prstGeom>
            <a:noFill/>
            <a:ln cap="rnd" cmpd="sng" w="25400">
              <a:solidFill>
                <a:schemeClr val="lt2"/>
              </a:solidFill>
              <a:prstDash val="solid"/>
              <a:round/>
              <a:headEnd len="sm" w="sm" type="none"/>
              <a:tailEnd len="sm" w="sm" type="none"/>
            </a:ln>
          </p:spPr>
        </p:cxnSp>
        <p:cxnSp>
          <p:nvCxnSpPr>
            <p:cNvPr id="1130" name="Google Shape;1130;p52"/>
            <p:cNvCxnSpPr/>
            <p:nvPr/>
          </p:nvCxnSpPr>
          <p:spPr>
            <a:xfrm flipH="1">
              <a:off x="9256581" y="6405676"/>
              <a:ext cx="3780000" cy="1109400"/>
            </a:xfrm>
            <a:prstGeom prst="straightConnector1">
              <a:avLst/>
            </a:prstGeom>
            <a:noFill/>
            <a:ln cap="rnd" cmpd="sng" w="25400">
              <a:solidFill>
                <a:schemeClr val="accent1"/>
              </a:solidFill>
              <a:prstDash val="solid"/>
              <a:round/>
              <a:headEnd len="sm" w="sm" type="none"/>
              <a:tailEnd len="sm" w="sm" type="none"/>
            </a:ln>
          </p:spPr>
        </p:cxnSp>
        <p:cxnSp>
          <p:nvCxnSpPr>
            <p:cNvPr id="1131" name="Google Shape;1131;p52"/>
            <p:cNvCxnSpPr/>
            <p:nvPr/>
          </p:nvCxnSpPr>
          <p:spPr>
            <a:xfrm flipH="1">
              <a:off x="9257842" y="6409922"/>
              <a:ext cx="5577600" cy="1105200"/>
            </a:xfrm>
            <a:prstGeom prst="straightConnector1">
              <a:avLst/>
            </a:prstGeom>
            <a:noFill/>
            <a:ln cap="rnd" cmpd="sng" w="25400">
              <a:solidFill>
                <a:schemeClr val="accent1"/>
              </a:solidFill>
              <a:prstDash val="solid"/>
              <a:round/>
              <a:headEnd len="sm" w="sm" type="none"/>
              <a:tailEnd len="sm" w="sm" type="none"/>
            </a:ln>
          </p:spPr>
        </p:cxnSp>
        <p:sp>
          <p:nvSpPr>
            <p:cNvPr id="1132" name="Google Shape;1132;p52"/>
            <p:cNvSpPr/>
            <p:nvPr/>
          </p:nvSpPr>
          <p:spPr>
            <a:xfrm>
              <a:off x="9249893" y="6404436"/>
              <a:ext cx="5600100" cy="1118100"/>
            </a:xfrm>
            <a:prstGeom prst="rect">
              <a:avLst/>
            </a:prstGeom>
            <a:no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sp>
        <p:nvSpPr>
          <p:cNvPr id="1133" name="Google Shape;1133;p52"/>
          <p:cNvSpPr txBox="1"/>
          <p:nvPr>
            <p:ph idx="1" type="body"/>
          </p:nvPr>
        </p:nvSpPr>
        <p:spPr>
          <a:xfrm>
            <a:off x="861250" y="3505059"/>
            <a:ext cx="8419200" cy="6198300"/>
          </a:xfrm>
          <a:prstGeom prst="rect">
            <a:avLst/>
          </a:prstGeom>
        </p:spPr>
        <p:txBody>
          <a:bodyPr anchorCtr="0" anchor="t" bIns="45700" lIns="91425" spcFirstLastPara="1" rIns="91425" wrap="square" tIns="45700">
            <a:noAutofit/>
          </a:bodyPr>
          <a:lstStyle/>
          <a:p>
            <a:pPr indent="-381000" lvl="0" marL="457200" rtl="0" algn="l">
              <a:spcBef>
                <a:spcPts val="0"/>
              </a:spcBef>
              <a:spcAft>
                <a:spcPts val="0"/>
              </a:spcAft>
              <a:buSzPts val="2400"/>
              <a:buChar char="▸"/>
            </a:pPr>
            <a:r>
              <a:rPr lang="en-US"/>
              <a:t>Real-world workflows often need to share data between libraries</a:t>
            </a:r>
            <a:endParaRPr/>
          </a:p>
          <a:p>
            <a:pPr indent="0" lvl="0" marL="457200" rtl="0" algn="l">
              <a:spcBef>
                <a:spcPts val="0"/>
              </a:spcBef>
              <a:spcAft>
                <a:spcPts val="0"/>
              </a:spcAft>
              <a:buNone/>
            </a:pPr>
            <a:r>
              <a:t/>
            </a:r>
            <a:endParaRPr/>
          </a:p>
          <a:p>
            <a:pPr indent="-381000" lvl="0" marL="457200" rtl="0" algn="l">
              <a:spcBef>
                <a:spcPts val="0"/>
              </a:spcBef>
              <a:spcAft>
                <a:spcPts val="0"/>
              </a:spcAft>
              <a:buSzPts val="2400"/>
              <a:buChar char="▸"/>
            </a:pPr>
            <a:r>
              <a:rPr lang="en-US"/>
              <a:t>RAPIDS supports device memory sharing between many popular data science and deep learning libraries</a:t>
            </a:r>
            <a:endParaRPr/>
          </a:p>
          <a:p>
            <a:pPr indent="0" lvl="0" marL="457200" rtl="0" algn="l">
              <a:spcBef>
                <a:spcPts val="0"/>
              </a:spcBef>
              <a:spcAft>
                <a:spcPts val="0"/>
              </a:spcAft>
              <a:buNone/>
            </a:pPr>
            <a:r>
              <a:t/>
            </a:r>
            <a:endParaRPr/>
          </a:p>
          <a:p>
            <a:pPr indent="-381000" lvl="0" marL="457200" rtl="0" algn="l">
              <a:spcBef>
                <a:spcPts val="0"/>
              </a:spcBef>
              <a:spcAft>
                <a:spcPts val="0"/>
              </a:spcAft>
              <a:buSzPts val="2400"/>
              <a:buChar char="▸"/>
            </a:pPr>
            <a:r>
              <a:rPr lang="en-US"/>
              <a:t>Keeps data on the GPU</a:t>
            </a:r>
            <a:r>
              <a:rPr lang="en-US"/>
              <a:t>--</a:t>
            </a:r>
            <a:r>
              <a:rPr lang="en-US"/>
              <a:t>avoids costly copying back and forth to host memory</a:t>
            </a:r>
            <a:endParaRPr/>
          </a:p>
          <a:p>
            <a:pPr indent="0" lvl="0" marL="457200" rtl="0" algn="l">
              <a:spcBef>
                <a:spcPts val="0"/>
              </a:spcBef>
              <a:spcAft>
                <a:spcPts val="0"/>
              </a:spcAft>
              <a:buNone/>
            </a:pPr>
            <a:r>
              <a:t/>
            </a:r>
            <a:endParaRPr/>
          </a:p>
          <a:p>
            <a:pPr indent="-381000" lvl="0" marL="457200" rtl="0" algn="l">
              <a:spcBef>
                <a:spcPts val="0"/>
              </a:spcBef>
              <a:spcAft>
                <a:spcPts val="0"/>
              </a:spcAft>
              <a:buSzPts val="2400"/>
              <a:buChar char="▸"/>
            </a:pPr>
            <a:r>
              <a:rPr lang="en-US"/>
              <a:t>Any library that supports DLPack or </a:t>
            </a:r>
            <a:r>
              <a:rPr lang="en-US">
                <a:latin typeface="Consolas"/>
                <a:ea typeface="Consolas"/>
                <a:cs typeface="Consolas"/>
                <a:sym typeface="Consolas"/>
              </a:rPr>
              <a:t>__cuda_array_interface__</a:t>
            </a:r>
            <a:r>
              <a:rPr lang="en-US"/>
              <a:t> will allow for sharing of memory buffers between RAPIDS and supported libraries</a:t>
            </a:r>
            <a:endParaRPr/>
          </a:p>
          <a:p>
            <a:pPr indent="-161190" lvl="0" marL="283110" rtl="0" algn="l">
              <a:spcBef>
                <a:spcPts val="3000"/>
              </a:spcBef>
              <a:spcAft>
                <a:spcPts val="0"/>
              </a:spcAft>
              <a:buClr>
                <a:schemeClr val="lt2"/>
              </a:buClr>
              <a:buSzPts val="1920"/>
              <a:buFont typeface="Noto Sans Symbols"/>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53"/>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ETL – Arrays and DataFrames</a:t>
            </a:r>
            <a:endParaRPr/>
          </a:p>
        </p:txBody>
      </p:sp>
      <p:sp>
        <p:nvSpPr>
          <p:cNvPr id="1140" name="Google Shape;1140;p53"/>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Dask and CUDA Python Arrays</a:t>
            </a:r>
            <a:endParaRPr/>
          </a:p>
        </p:txBody>
      </p:sp>
      <p:pic>
        <p:nvPicPr>
          <p:cNvPr id="1141" name="Google Shape;1141;p53"/>
          <p:cNvPicPr preferRelativeResize="0"/>
          <p:nvPr/>
        </p:nvPicPr>
        <p:blipFill rotWithShape="1">
          <a:blip r:embed="rId3">
            <a:alphaModFix/>
          </a:blip>
          <a:srcRect b="0" l="0" r="0" t="0"/>
          <a:stretch/>
        </p:blipFill>
        <p:spPr>
          <a:xfrm>
            <a:off x="5640079" y="3542076"/>
            <a:ext cx="3105798" cy="1329290"/>
          </a:xfrm>
          <a:prstGeom prst="rect">
            <a:avLst/>
          </a:prstGeom>
          <a:noFill/>
          <a:ln>
            <a:noFill/>
          </a:ln>
        </p:spPr>
      </p:pic>
      <p:pic>
        <p:nvPicPr>
          <p:cNvPr id="1142" name="Google Shape;1142;p53"/>
          <p:cNvPicPr preferRelativeResize="0"/>
          <p:nvPr/>
        </p:nvPicPr>
        <p:blipFill rotWithShape="1">
          <a:blip r:embed="rId4">
            <a:alphaModFix/>
          </a:blip>
          <a:srcRect b="0" l="0" r="0" t="0"/>
          <a:stretch/>
        </p:blipFill>
        <p:spPr>
          <a:xfrm>
            <a:off x="9619246" y="3817567"/>
            <a:ext cx="2792976" cy="746510"/>
          </a:xfrm>
          <a:prstGeom prst="rect">
            <a:avLst/>
          </a:prstGeom>
          <a:noFill/>
          <a:ln>
            <a:noFill/>
          </a:ln>
        </p:spPr>
      </p:pic>
      <p:grpSp>
        <p:nvGrpSpPr>
          <p:cNvPr id="1143" name="Google Shape;1143;p53"/>
          <p:cNvGrpSpPr/>
          <p:nvPr/>
        </p:nvGrpSpPr>
        <p:grpSpPr>
          <a:xfrm>
            <a:off x="1847256" y="5748631"/>
            <a:ext cx="7677814" cy="3302759"/>
            <a:chOff x="1683354" y="5813946"/>
            <a:chExt cx="7677814" cy="3302759"/>
          </a:xfrm>
        </p:grpSpPr>
        <p:sp>
          <p:nvSpPr>
            <p:cNvPr id="1144" name="Google Shape;1144;p53"/>
            <p:cNvSpPr/>
            <p:nvPr/>
          </p:nvSpPr>
          <p:spPr>
            <a:xfrm>
              <a:off x="1683354" y="5813946"/>
              <a:ext cx="1569492" cy="27295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45" name="Google Shape;1145;p53"/>
            <p:cNvSpPr/>
            <p:nvPr/>
          </p:nvSpPr>
          <p:spPr>
            <a:xfrm>
              <a:off x="1683354" y="6223378"/>
              <a:ext cx="1569492" cy="106452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46" name="Google Shape;1146;p53"/>
            <p:cNvSpPr/>
            <p:nvPr/>
          </p:nvSpPr>
          <p:spPr>
            <a:xfrm>
              <a:off x="1683354" y="7424381"/>
              <a:ext cx="1569492"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47" name="Google Shape;1147;p53"/>
            <p:cNvSpPr/>
            <p:nvPr/>
          </p:nvSpPr>
          <p:spPr>
            <a:xfrm>
              <a:off x="1683354" y="8338782"/>
              <a:ext cx="1569492"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48" name="Google Shape;1148;p53"/>
            <p:cNvSpPr/>
            <p:nvPr/>
          </p:nvSpPr>
          <p:spPr>
            <a:xfrm>
              <a:off x="4844020" y="5813946"/>
              <a:ext cx="1446662" cy="27295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49" name="Google Shape;1149;p53"/>
            <p:cNvSpPr/>
            <p:nvPr/>
          </p:nvSpPr>
          <p:spPr>
            <a:xfrm>
              <a:off x="4844020" y="6223378"/>
              <a:ext cx="1446662" cy="106452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50" name="Google Shape;1150;p53"/>
            <p:cNvSpPr/>
            <p:nvPr/>
          </p:nvSpPr>
          <p:spPr>
            <a:xfrm>
              <a:off x="4844020" y="7424381"/>
              <a:ext cx="1446662"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51" name="Google Shape;1151;p53"/>
            <p:cNvSpPr/>
            <p:nvPr/>
          </p:nvSpPr>
          <p:spPr>
            <a:xfrm>
              <a:off x="4844020" y="8338782"/>
              <a:ext cx="1446662"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52" name="Google Shape;1152;p53"/>
            <p:cNvSpPr/>
            <p:nvPr/>
          </p:nvSpPr>
          <p:spPr>
            <a:xfrm>
              <a:off x="3381290" y="5813946"/>
              <a:ext cx="400624" cy="27295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53" name="Google Shape;1153;p53"/>
            <p:cNvSpPr/>
            <p:nvPr/>
          </p:nvSpPr>
          <p:spPr>
            <a:xfrm>
              <a:off x="3381290" y="6223378"/>
              <a:ext cx="400624" cy="106452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54" name="Google Shape;1154;p53"/>
            <p:cNvSpPr/>
            <p:nvPr/>
          </p:nvSpPr>
          <p:spPr>
            <a:xfrm>
              <a:off x="3381290" y="7424381"/>
              <a:ext cx="400624"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55" name="Google Shape;1155;p53"/>
            <p:cNvSpPr/>
            <p:nvPr/>
          </p:nvSpPr>
          <p:spPr>
            <a:xfrm>
              <a:off x="3381290" y="8338782"/>
              <a:ext cx="400624"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56" name="Google Shape;1156;p53"/>
            <p:cNvSpPr/>
            <p:nvPr/>
          </p:nvSpPr>
          <p:spPr>
            <a:xfrm>
              <a:off x="3910358" y="5813946"/>
              <a:ext cx="805218" cy="27295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57" name="Google Shape;1157;p53"/>
            <p:cNvSpPr/>
            <p:nvPr/>
          </p:nvSpPr>
          <p:spPr>
            <a:xfrm>
              <a:off x="3910358" y="6223378"/>
              <a:ext cx="805218" cy="106452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58" name="Google Shape;1158;p53"/>
            <p:cNvSpPr/>
            <p:nvPr/>
          </p:nvSpPr>
          <p:spPr>
            <a:xfrm>
              <a:off x="3910358" y="7424381"/>
              <a:ext cx="805218"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59" name="Google Shape;1159;p53"/>
            <p:cNvSpPr/>
            <p:nvPr/>
          </p:nvSpPr>
          <p:spPr>
            <a:xfrm>
              <a:off x="3910358" y="8338782"/>
              <a:ext cx="805218"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60" name="Google Shape;1160;p53"/>
            <p:cNvSpPr/>
            <p:nvPr/>
          </p:nvSpPr>
          <p:spPr>
            <a:xfrm>
              <a:off x="6419127" y="5813946"/>
              <a:ext cx="682388" cy="27295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61" name="Google Shape;1161;p53"/>
            <p:cNvSpPr/>
            <p:nvPr/>
          </p:nvSpPr>
          <p:spPr>
            <a:xfrm>
              <a:off x="6419127" y="6223378"/>
              <a:ext cx="682388" cy="106452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62" name="Google Shape;1162;p53"/>
            <p:cNvSpPr/>
            <p:nvPr/>
          </p:nvSpPr>
          <p:spPr>
            <a:xfrm>
              <a:off x="6419127" y="7424381"/>
              <a:ext cx="682388"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163" name="Google Shape;1163;p53"/>
            <p:cNvSpPr/>
            <p:nvPr/>
          </p:nvSpPr>
          <p:spPr>
            <a:xfrm>
              <a:off x="6419127" y="8338782"/>
              <a:ext cx="682388" cy="77792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nvGrpSpPr>
            <p:cNvPr id="1164" name="Google Shape;1164;p53"/>
            <p:cNvGrpSpPr/>
            <p:nvPr/>
          </p:nvGrpSpPr>
          <p:grpSpPr>
            <a:xfrm>
              <a:off x="7181155" y="6223378"/>
              <a:ext cx="168821" cy="1067025"/>
              <a:chOff x="7237213" y="6223378"/>
              <a:chExt cx="168821" cy="1067025"/>
            </a:xfrm>
          </p:grpSpPr>
          <p:cxnSp>
            <p:nvCxnSpPr>
              <p:cNvPr id="1165" name="Google Shape;1165;p53"/>
              <p:cNvCxnSpPr/>
              <p:nvPr/>
            </p:nvCxnSpPr>
            <p:spPr>
              <a:xfrm>
                <a:off x="7400570" y="6223378"/>
                <a:ext cx="0" cy="1067025"/>
              </a:xfrm>
              <a:prstGeom prst="straightConnector1">
                <a:avLst/>
              </a:prstGeom>
              <a:noFill/>
              <a:ln cap="flat" cmpd="sng" w="19050">
                <a:solidFill>
                  <a:srgbClr val="868686"/>
                </a:solidFill>
                <a:prstDash val="solid"/>
                <a:round/>
                <a:headEnd len="sm" w="sm" type="none"/>
                <a:tailEnd len="sm" w="sm" type="none"/>
              </a:ln>
            </p:spPr>
          </p:cxnSp>
          <p:cxnSp>
            <p:nvCxnSpPr>
              <p:cNvPr id="1166" name="Google Shape;1166;p53"/>
              <p:cNvCxnSpPr/>
              <p:nvPr/>
            </p:nvCxnSpPr>
            <p:spPr>
              <a:xfrm rot="10800000">
                <a:off x="7237213" y="7287904"/>
                <a:ext cx="168821" cy="0"/>
              </a:xfrm>
              <a:prstGeom prst="straightConnector1">
                <a:avLst/>
              </a:prstGeom>
              <a:noFill/>
              <a:ln cap="flat" cmpd="sng" w="19050">
                <a:solidFill>
                  <a:srgbClr val="868686"/>
                </a:solidFill>
                <a:prstDash val="solid"/>
                <a:round/>
                <a:headEnd len="sm" w="sm" type="none"/>
                <a:tailEnd len="sm" w="sm" type="none"/>
              </a:ln>
            </p:spPr>
          </p:cxnSp>
          <p:cxnSp>
            <p:nvCxnSpPr>
              <p:cNvPr id="1167" name="Google Shape;1167;p53"/>
              <p:cNvCxnSpPr/>
              <p:nvPr/>
            </p:nvCxnSpPr>
            <p:spPr>
              <a:xfrm rot="10800000">
                <a:off x="7237213" y="6234224"/>
                <a:ext cx="168821" cy="0"/>
              </a:xfrm>
              <a:prstGeom prst="straightConnector1">
                <a:avLst/>
              </a:prstGeom>
              <a:noFill/>
              <a:ln cap="flat" cmpd="sng" w="19050">
                <a:solidFill>
                  <a:srgbClr val="868686"/>
                </a:solidFill>
                <a:prstDash val="solid"/>
                <a:round/>
                <a:headEnd len="sm" w="sm" type="none"/>
                <a:tailEnd len="sm" w="sm" type="none"/>
              </a:ln>
            </p:spPr>
          </p:cxnSp>
        </p:grpSp>
        <p:grpSp>
          <p:nvGrpSpPr>
            <p:cNvPr id="1168" name="Google Shape;1168;p53"/>
            <p:cNvGrpSpPr/>
            <p:nvPr/>
          </p:nvGrpSpPr>
          <p:grpSpPr>
            <a:xfrm>
              <a:off x="7164399" y="5813947"/>
              <a:ext cx="1058722" cy="3302748"/>
              <a:chOff x="6713564" y="6223378"/>
              <a:chExt cx="693206" cy="1064526"/>
            </a:xfrm>
          </p:grpSpPr>
          <p:cxnSp>
            <p:nvCxnSpPr>
              <p:cNvPr id="1169" name="Google Shape;1169;p53"/>
              <p:cNvCxnSpPr/>
              <p:nvPr/>
            </p:nvCxnSpPr>
            <p:spPr>
              <a:xfrm>
                <a:off x="7406770" y="6223378"/>
                <a:ext cx="0" cy="1064526"/>
              </a:xfrm>
              <a:prstGeom prst="straightConnector1">
                <a:avLst/>
              </a:prstGeom>
              <a:noFill/>
              <a:ln cap="flat" cmpd="sng" w="19050">
                <a:solidFill>
                  <a:srgbClr val="868686"/>
                </a:solidFill>
                <a:prstDash val="solid"/>
                <a:round/>
                <a:headEnd len="sm" w="sm" type="none"/>
                <a:tailEnd len="sm" w="sm" type="none"/>
              </a:ln>
            </p:spPr>
          </p:cxnSp>
          <p:cxnSp>
            <p:nvCxnSpPr>
              <p:cNvPr id="1170" name="Google Shape;1170;p53"/>
              <p:cNvCxnSpPr/>
              <p:nvPr/>
            </p:nvCxnSpPr>
            <p:spPr>
              <a:xfrm rot="10800000">
                <a:off x="6725139" y="7287904"/>
                <a:ext cx="680896" cy="0"/>
              </a:xfrm>
              <a:prstGeom prst="straightConnector1">
                <a:avLst/>
              </a:prstGeom>
              <a:noFill/>
              <a:ln cap="flat" cmpd="sng" w="19050">
                <a:solidFill>
                  <a:srgbClr val="868686"/>
                </a:solidFill>
                <a:prstDash val="solid"/>
                <a:round/>
                <a:headEnd len="sm" w="sm" type="none"/>
                <a:tailEnd len="sm" w="sm" type="none"/>
              </a:ln>
            </p:spPr>
          </p:cxnSp>
          <p:cxnSp>
            <p:nvCxnSpPr>
              <p:cNvPr id="1171" name="Google Shape;1171;p53"/>
              <p:cNvCxnSpPr/>
              <p:nvPr/>
            </p:nvCxnSpPr>
            <p:spPr>
              <a:xfrm rot="10800000">
                <a:off x="6713564" y="6225710"/>
                <a:ext cx="692471" cy="0"/>
              </a:xfrm>
              <a:prstGeom prst="straightConnector1">
                <a:avLst/>
              </a:prstGeom>
              <a:noFill/>
              <a:ln cap="flat" cmpd="sng" w="19050">
                <a:solidFill>
                  <a:srgbClr val="868686"/>
                </a:solidFill>
                <a:prstDash val="solid"/>
                <a:round/>
                <a:headEnd len="sm" w="sm" type="none"/>
                <a:tailEnd len="sm" w="sm" type="none"/>
              </a:ln>
            </p:spPr>
          </p:cxnSp>
        </p:grpSp>
        <p:sp>
          <p:nvSpPr>
            <p:cNvPr id="1172" name="Google Shape;1172;p53"/>
            <p:cNvSpPr txBox="1"/>
            <p:nvPr/>
          </p:nvSpPr>
          <p:spPr>
            <a:xfrm>
              <a:off x="7339286" y="6572656"/>
              <a:ext cx="1012836" cy="408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chemeClr val="accent4"/>
                  </a:solidFill>
                  <a:latin typeface="Trebuchet MS"/>
                  <a:ea typeface="Trebuchet MS"/>
                  <a:cs typeface="Trebuchet MS"/>
                  <a:sym typeface="Trebuchet MS"/>
                </a:rPr>
                <a:t>NumPy Array</a:t>
              </a:r>
              <a:endParaRPr b="0" i="0" sz="2000" u="none" cap="none" strike="noStrike">
                <a:solidFill>
                  <a:schemeClr val="accent4"/>
                </a:solidFill>
                <a:latin typeface="Arial"/>
                <a:ea typeface="Arial"/>
                <a:cs typeface="Arial"/>
                <a:sym typeface="Arial"/>
              </a:endParaRPr>
            </a:p>
          </p:txBody>
        </p:sp>
        <p:sp>
          <p:nvSpPr>
            <p:cNvPr id="1173" name="Google Shape;1173;p53"/>
            <p:cNvSpPr txBox="1"/>
            <p:nvPr/>
          </p:nvSpPr>
          <p:spPr>
            <a:xfrm>
              <a:off x="8221854" y="7267228"/>
              <a:ext cx="1139314" cy="408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chemeClr val="accent4"/>
                  </a:solidFill>
                  <a:latin typeface="Trebuchet MS"/>
                  <a:ea typeface="Trebuchet MS"/>
                  <a:cs typeface="Trebuchet MS"/>
                  <a:sym typeface="Trebuchet MS"/>
                </a:rPr>
                <a:t>Dask Array</a:t>
              </a:r>
              <a:endParaRPr b="0" i="0" sz="2000" u="none" cap="none" strike="noStrike">
                <a:solidFill>
                  <a:schemeClr val="accent4"/>
                </a:solidFill>
                <a:latin typeface="Arial"/>
                <a:ea typeface="Arial"/>
                <a:cs typeface="Arial"/>
                <a:sym typeface="Arial"/>
              </a:endParaRPr>
            </a:p>
          </p:txBody>
        </p:sp>
      </p:grpSp>
      <p:sp>
        <p:nvSpPr>
          <p:cNvPr id="1174" name="Google Shape;1174;p53"/>
          <p:cNvSpPr txBox="1"/>
          <p:nvPr>
            <p:ph idx="1" type="body"/>
          </p:nvPr>
        </p:nvSpPr>
        <p:spPr>
          <a:xfrm>
            <a:off x="9738550" y="6351650"/>
            <a:ext cx="7596950" cy="2516526"/>
          </a:xfrm>
          <a:prstGeom prst="rect">
            <a:avLst/>
          </a:prstGeom>
        </p:spPr>
        <p:txBody>
          <a:bodyPr anchorCtr="0" anchor="t" bIns="45700" lIns="91425" spcFirstLastPara="1" rIns="91425" wrap="square" tIns="45700">
            <a:noAutofit/>
          </a:bodyPr>
          <a:lstStyle/>
          <a:p>
            <a:pPr indent="-283111" lvl="0" marL="283111" rtl="0" algn="l">
              <a:spcBef>
                <a:spcPts val="0"/>
              </a:spcBef>
              <a:spcAft>
                <a:spcPts val="0"/>
              </a:spcAft>
              <a:buClr>
                <a:schemeClr val="lt2"/>
              </a:buClr>
              <a:buSzPts val="1920"/>
              <a:buFont typeface="Noto Sans Symbols"/>
              <a:buChar char="▸"/>
            </a:pPr>
            <a:r>
              <a:rPr lang="en-US"/>
              <a:t>Scales NumPy to distributed clusters</a:t>
            </a:r>
            <a:endParaRPr/>
          </a:p>
          <a:p>
            <a:pPr indent="-283111" lvl="0" marL="283111" rtl="0" algn="l">
              <a:spcBef>
                <a:spcPts val="3000"/>
              </a:spcBef>
              <a:spcAft>
                <a:spcPts val="0"/>
              </a:spcAft>
              <a:buClr>
                <a:schemeClr val="lt2"/>
              </a:buClr>
              <a:buSzPts val="1920"/>
              <a:buFont typeface="Noto Sans Symbols"/>
              <a:buChar char="▸"/>
            </a:pPr>
            <a:r>
              <a:rPr lang="en-US"/>
              <a:t>Used in climate science, imaging, HPC </a:t>
            </a:r>
            <a:br>
              <a:rPr lang="en-US"/>
            </a:br>
            <a:r>
              <a:rPr lang="en-US"/>
              <a:t>analysis up to 100TB size</a:t>
            </a:r>
            <a:endParaRPr/>
          </a:p>
          <a:p>
            <a:pPr indent="-283111" lvl="0" marL="283111" rtl="0" algn="l">
              <a:spcBef>
                <a:spcPts val="3000"/>
              </a:spcBef>
              <a:spcAft>
                <a:spcPts val="0"/>
              </a:spcAft>
              <a:buClr>
                <a:schemeClr val="lt2"/>
              </a:buClr>
              <a:buSzPts val="1920"/>
              <a:buFont typeface="Noto Sans Symbols"/>
              <a:buChar char="▸"/>
            </a:pPr>
            <a:r>
              <a:rPr lang="en-US"/>
              <a:t>Now seamlessly accelerated with GPUs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cxnSp>
        <p:nvCxnSpPr>
          <p:cNvPr id="1180" name="Google Shape;1180;p54"/>
          <p:cNvCxnSpPr/>
          <p:nvPr/>
        </p:nvCxnSpPr>
        <p:spPr>
          <a:xfrm>
            <a:off x="3007135" y="5143498"/>
            <a:ext cx="13329000" cy="0"/>
          </a:xfrm>
          <a:prstGeom prst="straightConnector1">
            <a:avLst/>
          </a:prstGeom>
          <a:noFill/>
          <a:ln cap="flat" cmpd="sng" w="12700">
            <a:solidFill>
              <a:srgbClr val="B3B3B3"/>
            </a:solidFill>
            <a:prstDash val="solid"/>
            <a:round/>
            <a:headEnd len="sm" w="sm" type="none"/>
            <a:tailEnd len="sm" w="sm" type="none"/>
          </a:ln>
        </p:spPr>
      </p:cxnSp>
      <p:sp>
        <p:nvSpPr>
          <p:cNvPr id="1181" name="Google Shape;1181;p54"/>
          <p:cNvSpPr/>
          <p:nvPr/>
        </p:nvSpPr>
        <p:spPr>
          <a:xfrm>
            <a:off x="4166041" y="9230583"/>
            <a:ext cx="9955918" cy="248142"/>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0" i="1" lang="en-US" sz="1600" u="none" cap="none" strike="noStrike">
                <a:solidFill>
                  <a:schemeClr val="accent5"/>
                </a:solidFill>
                <a:latin typeface="Trebuchet MS"/>
                <a:ea typeface="Trebuchet MS"/>
                <a:cs typeface="Trebuchet MS"/>
                <a:sym typeface="Trebuchet MS"/>
              </a:rPr>
              <a:t>More details: </a:t>
            </a:r>
            <a:r>
              <a:rPr b="0" i="1" lang="en-US" sz="1600" u="sng" cap="none" strike="noStrike">
                <a:solidFill>
                  <a:schemeClr val="accent5"/>
                </a:solidFill>
                <a:latin typeface="Trebuchet MS"/>
                <a:ea typeface="Trebuchet MS"/>
                <a:cs typeface="Trebuchet MS"/>
                <a:sym typeface="Trebuchet MS"/>
                <a:hlinkClick r:id="rId3">
                  <a:extLst>
                    <a:ext uri="{A12FA001-AC4F-418D-AE19-62706E023703}">
                      <ahyp:hlinkClr val="tx"/>
                    </a:ext>
                  </a:extLst>
                </a:hlinkClick>
              </a:rPr>
              <a:t>https://blog.dask.org/2019/06/27/single-gpu-cupy-benchmarks</a:t>
            </a:r>
            <a:endParaRPr b="0" i="1" sz="1600" u="none" cap="none" strike="noStrike">
              <a:solidFill>
                <a:schemeClr val="accent5"/>
              </a:solidFill>
              <a:latin typeface="Trebuchet MS"/>
              <a:ea typeface="Trebuchet MS"/>
              <a:cs typeface="Trebuchet MS"/>
              <a:sym typeface="Trebuchet MS"/>
            </a:endParaRPr>
          </a:p>
        </p:txBody>
      </p:sp>
      <p:sp>
        <p:nvSpPr>
          <p:cNvPr id="1182" name="Google Shape;1182;p54"/>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Benchmark: Single-GPU CuPy vs NumPy</a:t>
            </a:r>
            <a:endParaRPr/>
          </a:p>
        </p:txBody>
      </p:sp>
      <p:grpSp>
        <p:nvGrpSpPr>
          <p:cNvPr id="1183" name="Google Shape;1183;p54"/>
          <p:cNvGrpSpPr/>
          <p:nvPr/>
        </p:nvGrpSpPr>
        <p:grpSpPr>
          <a:xfrm>
            <a:off x="1956903" y="3121826"/>
            <a:ext cx="14374193" cy="5681799"/>
            <a:chOff x="882436" y="3121826"/>
            <a:chExt cx="14374193" cy="5681799"/>
          </a:xfrm>
        </p:grpSpPr>
        <p:cxnSp>
          <p:nvCxnSpPr>
            <p:cNvPr id="1184" name="Google Shape;1184;p54"/>
            <p:cNvCxnSpPr>
              <a:stCxn id="1185" idx="3"/>
            </p:cNvCxnSpPr>
            <p:nvPr/>
          </p:nvCxnSpPr>
          <p:spPr>
            <a:xfrm>
              <a:off x="1852293" y="3882384"/>
              <a:ext cx="13329000" cy="0"/>
            </a:xfrm>
            <a:prstGeom prst="straightConnector1">
              <a:avLst/>
            </a:prstGeom>
            <a:noFill/>
            <a:ln cap="flat" cmpd="sng" w="12700">
              <a:solidFill>
                <a:srgbClr val="B3B3B3"/>
              </a:solidFill>
              <a:prstDash val="solid"/>
              <a:round/>
              <a:headEnd len="sm" w="sm" type="none"/>
              <a:tailEnd len="sm" w="sm" type="none"/>
            </a:ln>
          </p:spPr>
        </p:cxnSp>
        <p:cxnSp>
          <p:nvCxnSpPr>
            <p:cNvPr id="1186" name="Google Shape;1186;p54"/>
            <p:cNvCxnSpPr/>
            <p:nvPr/>
          </p:nvCxnSpPr>
          <p:spPr>
            <a:xfrm>
              <a:off x="1852293" y="4264723"/>
              <a:ext cx="13329093" cy="0"/>
            </a:xfrm>
            <a:prstGeom prst="straightConnector1">
              <a:avLst/>
            </a:prstGeom>
            <a:noFill/>
            <a:ln cap="flat" cmpd="sng" w="12700">
              <a:solidFill>
                <a:srgbClr val="B3B3B3"/>
              </a:solidFill>
              <a:prstDash val="solid"/>
              <a:round/>
              <a:headEnd len="sm" w="sm" type="none"/>
              <a:tailEnd len="sm" w="sm" type="none"/>
            </a:ln>
          </p:spPr>
        </p:cxnSp>
        <p:sp>
          <p:nvSpPr>
            <p:cNvPr id="1187" name="Google Shape;1187;p54"/>
            <p:cNvSpPr/>
            <p:nvPr/>
          </p:nvSpPr>
          <p:spPr>
            <a:xfrm>
              <a:off x="5378157" y="4772722"/>
              <a:ext cx="480044" cy="284741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188" name="Google Shape;1188;p54"/>
            <p:cNvSpPr/>
            <p:nvPr/>
          </p:nvSpPr>
          <p:spPr>
            <a:xfrm>
              <a:off x="5941094" y="6779941"/>
              <a:ext cx="480044" cy="84019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cxnSp>
          <p:nvCxnSpPr>
            <p:cNvPr id="1189" name="Google Shape;1189;p54"/>
            <p:cNvCxnSpPr/>
            <p:nvPr/>
          </p:nvCxnSpPr>
          <p:spPr>
            <a:xfrm rot="10800000">
              <a:off x="1830770" y="7627742"/>
              <a:ext cx="13350615" cy="0"/>
            </a:xfrm>
            <a:prstGeom prst="straightConnector1">
              <a:avLst/>
            </a:prstGeom>
            <a:noFill/>
            <a:ln cap="flat" cmpd="sng" w="25400">
              <a:solidFill>
                <a:srgbClr val="B3B3B3"/>
              </a:solidFill>
              <a:prstDash val="solid"/>
              <a:round/>
              <a:headEnd len="sm" w="sm" type="none"/>
              <a:tailEnd len="sm" w="sm" type="none"/>
            </a:ln>
          </p:spPr>
        </p:cxnSp>
        <p:sp>
          <p:nvSpPr>
            <p:cNvPr id="1185" name="Google Shape;1185;p54"/>
            <p:cNvSpPr txBox="1"/>
            <p:nvPr/>
          </p:nvSpPr>
          <p:spPr>
            <a:xfrm>
              <a:off x="1148576" y="3678384"/>
              <a:ext cx="703717"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800</a:t>
              </a:r>
              <a:endParaRPr b="0" i="0" sz="2400" u="none" cap="none" strike="noStrike">
                <a:solidFill>
                  <a:srgbClr val="868686"/>
                </a:solidFill>
                <a:latin typeface="Arial"/>
                <a:ea typeface="Arial"/>
                <a:cs typeface="Arial"/>
                <a:sym typeface="Arial"/>
              </a:endParaRPr>
            </a:p>
          </p:txBody>
        </p:sp>
        <p:sp>
          <p:nvSpPr>
            <p:cNvPr id="1190" name="Google Shape;1190;p54"/>
            <p:cNvSpPr txBox="1"/>
            <p:nvPr/>
          </p:nvSpPr>
          <p:spPr>
            <a:xfrm>
              <a:off x="1148576" y="4066918"/>
              <a:ext cx="703717"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400</a:t>
              </a:r>
              <a:endParaRPr b="0" i="0" sz="2400" u="none" cap="none" strike="noStrike">
                <a:solidFill>
                  <a:srgbClr val="868686"/>
                </a:solidFill>
                <a:latin typeface="Arial"/>
                <a:ea typeface="Arial"/>
                <a:cs typeface="Arial"/>
                <a:sym typeface="Arial"/>
              </a:endParaRPr>
            </a:p>
          </p:txBody>
        </p:sp>
        <p:sp>
          <p:nvSpPr>
            <p:cNvPr id="1191" name="Google Shape;1191;p54"/>
            <p:cNvSpPr txBox="1"/>
            <p:nvPr/>
          </p:nvSpPr>
          <p:spPr>
            <a:xfrm>
              <a:off x="1407363" y="7414643"/>
              <a:ext cx="444930"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0</a:t>
              </a:r>
              <a:endParaRPr b="0" i="0" sz="2400" u="none" cap="none" strike="noStrike">
                <a:solidFill>
                  <a:srgbClr val="868686"/>
                </a:solidFill>
                <a:latin typeface="Arial"/>
                <a:ea typeface="Arial"/>
                <a:cs typeface="Arial"/>
                <a:sym typeface="Arial"/>
              </a:endParaRPr>
            </a:p>
          </p:txBody>
        </p:sp>
        <p:sp>
          <p:nvSpPr>
            <p:cNvPr id="1192" name="Google Shape;1192;p54"/>
            <p:cNvSpPr txBox="1"/>
            <p:nvPr/>
          </p:nvSpPr>
          <p:spPr>
            <a:xfrm>
              <a:off x="1747830" y="7710781"/>
              <a:ext cx="1643094" cy="414649"/>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Elementwise</a:t>
              </a:r>
              <a:endParaRPr b="0" i="0" sz="2400" u="none" cap="none" strike="noStrike">
                <a:solidFill>
                  <a:srgbClr val="868686"/>
                </a:solidFill>
                <a:latin typeface="Arial"/>
                <a:ea typeface="Arial"/>
                <a:cs typeface="Arial"/>
                <a:sym typeface="Arial"/>
              </a:endParaRPr>
            </a:p>
          </p:txBody>
        </p:sp>
        <p:sp>
          <p:nvSpPr>
            <p:cNvPr id="1193" name="Google Shape;1193;p54"/>
            <p:cNvSpPr txBox="1"/>
            <p:nvPr/>
          </p:nvSpPr>
          <p:spPr>
            <a:xfrm rot="-5400000">
              <a:off x="-564540" y="5613702"/>
              <a:ext cx="3201624" cy="307672"/>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rgbClr val="868686"/>
                  </a:solidFill>
                  <a:latin typeface="Trebuchet MS"/>
                  <a:ea typeface="Trebuchet MS"/>
                  <a:cs typeface="Trebuchet MS"/>
                  <a:sym typeface="Trebuchet MS"/>
                </a:rPr>
                <a:t>GPU Speedup Over CPU</a:t>
              </a:r>
              <a:endParaRPr b="0" i="0" sz="2800" u="none" cap="none" strike="noStrike">
                <a:solidFill>
                  <a:srgbClr val="868686"/>
                </a:solidFill>
                <a:latin typeface="Arial"/>
                <a:ea typeface="Arial"/>
                <a:cs typeface="Arial"/>
                <a:sym typeface="Arial"/>
              </a:endParaRPr>
            </a:p>
          </p:txBody>
        </p:sp>
        <p:sp>
          <p:nvSpPr>
            <p:cNvPr id="1194" name="Google Shape;1194;p54"/>
            <p:cNvSpPr txBox="1"/>
            <p:nvPr/>
          </p:nvSpPr>
          <p:spPr>
            <a:xfrm>
              <a:off x="5992821" y="8395667"/>
              <a:ext cx="3200453" cy="407958"/>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rgbClr val="868686"/>
                  </a:solidFill>
                  <a:latin typeface="Trebuchet MS"/>
                  <a:ea typeface="Trebuchet MS"/>
                  <a:cs typeface="Trebuchet MS"/>
                  <a:sym typeface="Trebuchet MS"/>
                </a:rPr>
                <a:t>Operation</a:t>
              </a:r>
              <a:endParaRPr b="0" i="0" sz="2800" u="none" cap="none" strike="noStrike">
                <a:solidFill>
                  <a:srgbClr val="868686"/>
                </a:solidFill>
                <a:latin typeface="Arial"/>
                <a:ea typeface="Arial"/>
                <a:cs typeface="Arial"/>
                <a:sym typeface="Arial"/>
              </a:endParaRPr>
            </a:p>
          </p:txBody>
        </p:sp>
        <p:grpSp>
          <p:nvGrpSpPr>
            <p:cNvPr id="1195" name="Google Shape;1195;p54"/>
            <p:cNvGrpSpPr/>
            <p:nvPr/>
          </p:nvGrpSpPr>
          <p:grpSpPr>
            <a:xfrm>
              <a:off x="6493652" y="3121826"/>
              <a:ext cx="2407494" cy="408000"/>
              <a:chOff x="11223171" y="3574231"/>
              <a:chExt cx="2848023" cy="408000"/>
            </a:xfrm>
          </p:grpSpPr>
          <p:sp>
            <p:nvSpPr>
              <p:cNvPr id="1196" name="Google Shape;1196;p54"/>
              <p:cNvSpPr txBox="1"/>
              <p:nvPr/>
            </p:nvSpPr>
            <p:spPr>
              <a:xfrm>
                <a:off x="11374211" y="3574231"/>
                <a:ext cx="1159732"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800MB</a:t>
                </a:r>
                <a:endParaRPr b="0" i="0" sz="2400" u="none" cap="none" strike="noStrike">
                  <a:solidFill>
                    <a:srgbClr val="868686"/>
                  </a:solidFill>
                  <a:latin typeface="Arial"/>
                  <a:ea typeface="Arial"/>
                  <a:cs typeface="Arial"/>
                  <a:sym typeface="Arial"/>
                </a:endParaRPr>
              </a:p>
            </p:txBody>
          </p:sp>
          <p:sp>
            <p:nvSpPr>
              <p:cNvPr id="1197" name="Google Shape;1197;p54"/>
              <p:cNvSpPr txBox="1"/>
              <p:nvPr/>
            </p:nvSpPr>
            <p:spPr>
              <a:xfrm>
                <a:off x="12911462" y="3574231"/>
                <a:ext cx="1159732"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8MB</a:t>
                </a:r>
                <a:endParaRPr b="0" i="0" sz="2400" u="none" cap="none" strike="noStrike">
                  <a:solidFill>
                    <a:srgbClr val="868686"/>
                  </a:solidFill>
                  <a:latin typeface="Arial"/>
                  <a:ea typeface="Arial"/>
                  <a:cs typeface="Arial"/>
                  <a:sym typeface="Arial"/>
                </a:endParaRPr>
              </a:p>
            </p:txBody>
          </p:sp>
          <p:sp>
            <p:nvSpPr>
              <p:cNvPr id="1198" name="Google Shape;1198;p54"/>
              <p:cNvSpPr/>
              <p:nvPr/>
            </p:nvSpPr>
            <p:spPr>
              <a:xfrm>
                <a:off x="11223171" y="3707474"/>
                <a:ext cx="141514" cy="14151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lt1"/>
                  </a:solidFill>
                  <a:latin typeface="Arial"/>
                  <a:ea typeface="Arial"/>
                  <a:cs typeface="Arial"/>
                  <a:sym typeface="Arial"/>
                </a:endParaRPr>
              </a:p>
            </p:txBody>
          </p:sp>
          <p:sp>
            <p:nvSpPr>
              <p:cNvPr id="1199" name="Google Shape;1199;p54"/>
              <p:cNvSpPr/>
              <p:nvPr/>
            </p:nvSpPr>
            <p:spPr>
              <a:xfrm>
                <a:off x="12783738" y="3707474"/>
                <a:ext cx="141514" cy="1415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lt1"/>
                  </a:solidFill>
                  <a:latin typeface="Arial"/>
                  <a:ea typeface="Arial"/>
                  <a:cs typeface="Arial"/>
                  <a:sym typeface="Arial"/>
                </a:endParaRPr>
              </a:p>
            </p:txBody>
          </p:sp>
        </p:grpSp>
        <p:sp>
          <p:nvSpPr>
            <p:cNvPr id="1200" name="Google Shape;1200;p54"/>
            <p:cNvSpPr/>
            <p:nvPr/>
          </p:nvSpPr>
          <p:spPr>
            <a:xfrm>
              <a:off x="3231782" y="3638016"/>
              <a:ext cx="295590" cy="41846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01" name="Google Shape;1201;p54"/>
            <p:cNvSpPr/>
            <p:nvPr/>
          </p:nvSpPr>
          <p:spPr>
            <a:xfrm>
              <a:off x="2047011" y="4572000"/>
              <a:ext cx="480044" cy="304813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02" name="Google Shape;1202;p54"/>
            <p:cNvSpPr/>
            <p:nvPr/>
          </p:nvSpPr>
          <p:spPr>
            <a:xfrm>
              <a:off x="2609948" y="4906537"/>
              <a:ext cx="480044" cy="2713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03" name="Google Shape;1203;p54"/>
            <p:cNvSpPr/>
            <p:nvPr/>
          </p:nvSpPr>
          <p:spPr>
            <a:xfrm>
              <a:off x="3711688" y="4716966"/>
              <a:ext cx="480044" cy="290317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04" name="Google Shape;1204;p54"/>
            <p:cNvSpPr/>
            <p:nvPr/>
          </p:nvSpPr>
          <p:spPr>
            <a:xfrm>
              <a:off x="4274625" y="6612673"/>
              <a:ext cx="480044" cy="100746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05" name="Google Shape;1205;p54"/>
            <p:cNvSpPr/>
            <p:nvPr/>
          </p:nvSpPr>
          <p:spPr>
            <a:xfrm>
              <a:off x="7079163" y="4895385"/>
              <a:ext cx="480044" cy="2724751"/>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06" name="Google Shape;1206;p54"/>
            <p:cNvSpPr/>
            <p:nvPr/>
          </p:nvSpPr>
          <p:spPr>
            <a:xfrm>
              <a:off x="7642100" y="6623824"/>
              <a:ext cx="480044" cy="996313"/>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07" name="Google Shape;1207;p54"/>
            <p:cNvSpPr/>
            <p:nvPr/>
          </p:nvSpPr>
          <p:spPr>
            <a:xfrm>
              <a:off x="4919905" y="3638016"/>
              <a:ext cx="295590" cy="41846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08" name="Google Shape;1208;p54"/>
            <p:cNvSpPr/>
            <p:nvPr/>
          </p:nvSpPr>
          <p:spPr>
            <a:xfrm>
              <a:off x="6596305" y="3638016"/>
              <a:ext cx="295590" cy="41846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09" name="Google Shape;1209;p54"/>
            <p:cNvSpPr/>
            <p:nvPr/>
          </p:nvSpPr>
          <p:spPr>
            <a:xfrm>
              <a:off x="8790732" y="5330283"/>
              <a:ext cx="480044" cy="228985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10" name="Google Shape;1210;p54"/>
            <p:cNvSpPr/>
            <p:nvPr/>
          </p:nvSpPr>
          <p:spPr>
            <a:xfrm>
              <a:off x="9353669" y="6389649"/>
              <a:ext cx="480044" cy="123048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11" name="Google Shape;1211;p54"/>
            <p:cNvSpPr/>
            <p:nvPr/>
          </p:nvSpPr>
          <p:spPr>
            <a:xfrm>
              <a:off x="8307874" y="3638016"/>
              <a:ext cx="295590" cy="41846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12" name="Google Shape;1212;p54"/>
            <p:cNvSpPr/>
            <p:nvPr/>
          </p:nvSpPr>
          <p:spPr>
            <a:xfrm>
              <a:off x="10502301" y="6255834"/>
              <a:ext cx="480044" cy="1364302"/>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13" name="Google Shape;1213;p54"/>
            <p:cNvSpPr/>
            <p:nvPr/>
          </p:nvSpPr>
          <p:spPr>
            <a:xfrm>
              <a:off x="11065238" y="6010507"/>
              <a:ext cx="480044" cy="160963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14" name="Google Shape;1214;p54"/>
            <p:cNvSpPr/>
            <p:nvPr/>
          </p:nvSpPr>
          <p:spPr>
            <a:xfrm>
              <a:off x="10019443" y="3638016"/>
              <a:ext cx="295590" cy="41846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15" name="Google Shape;1215;p54"/>
            <p:cNvSpPr/>
            <p:nvPr/>
          </p:nvSpPr>
          <p:spPr>
            <a:xfrm>
              <a:off x="12213871" y="6055112"/>
              <a:ext cx="480044" cy="156502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16" name="Google Shape;1216;p54"/>
            <p:cNvSpPr/>
            <p:nvPr/>
          </p:nvSpPr>
          <p:spPr>
            <a:xfrm>
              <a:off x="12776808" y="7125629"/>
              <a:ext cx="480044" cy="49450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17" name="Google Shape;1217;p54"/>
            <p:cNvSpPr/>
            <p:nvPr/>
          </p:nvSpPr>
          <p:spPr>
            <a:xfrm>
              <a:off x="11731013" y="3638016"/>
              <a:ext cx="295590" cy="41846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18" name="Google Shape;1218;p54"/>
            <p:cNvSpPr/>
            <p:nvPr/>
          </p:nvSpPr>
          <p:spPr>
            <a:xfrm>
              <a:off x="13913717" y="6791093"/>
              <a:ext cx="480044" cy="82904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19" name="Google Shape;1219;p54"/>
            <p:cNvSpPr/>
            <p:nvPr/>
          </p:nvSpPr>
          <p:spPr>
            <a:xfrm>
              <a:off x="14476655" y="7214839"/>
              <a:ext cx="480044" cy="40529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20" name="Google Shape;1220;p54"/>
            <p:cNvSpPr/>
            <p:nvPr/>
          </p:nvSpPr>
          <p:spPr>
            <a:xfrm>
              <a:off x="13430859" y="3638016"/>
              <a:ext cx="295590" cy="41846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21" name="Google Shape;1221;p54"/>
            <p:cNvSpPr txBox="1"/>
            <p:nvPr/>
          </p:nvSpPr>
          <p:spPr>
            <a:xfrm>
              <a:off x="2479941" y="4521643"/>
              <a:ext cx="728301"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accent1"/>
                  </a:solidFill>
                  <a:latin typeface="Trebuchet MS"/>
                  <a:ea typeface="Trebuchet MS"/>
                  <a:cs typeface="Trebuchet MS"/>
                  <a:sym typeface="Trebuchet MS"/>
                </a:rPr>
                <a:t>150</a:t>
              </a:r>
              <a:endParaRPr b="0" i="0" sz="2400" u="none" cap="none" strike="noStrike">
                <a:solidFill>
                  <a:schemeClr val="accent1"/>
                </a:solidFill>
                <a:latin typeface="Arial"/>
                <a:ea typeface="Arial"/>
                <a:cs typeface="Arial"/>
                <a:sym typeface="Arial"/>
              </a:endParaRPr>
            </a:p>
          </p:txBody>
        </p:sp>
        <p:sp>
          <p:nvSpPr>
            <p:cNvPr id="1222" name="Google Shape;1222;p54"/>
            <p:cNvSpPr txBox="1"/>
            <p:nvPr/>
          </p:nvSpPr>
          <p:spPr>
            <a:xfrm>
              <a:off x="1921907" y="4310303"/>
              <a:ext cx="692240" cy="200051"/>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2"/>
                  </a:solidFill>
                  <a:latin typeface="Trebuchet MS"/>
                  <a:ea typeface="Trebuchet MS"/>
                  <a:cs typeface="Trebuchet MS"/>
                  <a:sym typeface="Trebuchet MS"/>
                </a:rPr>
                <a:t>270</a:t>
              </a:r>
              <a:endParaRPr b="0" i="0" sz="2400" u="none" cap="none" strike="noStrike">
                <a:solidFill>
                  <a:schemeClr val="lt2"/>
                </a:solidFill>
                <a:latin typeface="Arial"/>
                <a:ea typeface="Arial"/>
                <a:cs typeface="Arial"/>
                <a:sym typeface="Arial"/>
              </a:endParaRPr>
            </a:p>
          </p:txBody>
        </p:sp>
        <p:sp>
          <p:nvSpPr>
            <p:cNvPr id="1223" name="Google Shape;1223;p54"/>
            <p:cNvSpPr txBox="1"/>
            <p:nvPr/>
          </p:nvSpPr>
          <p:spPr>
            <a:xfrm>
              <a:off x="4170529" y="6234240"/>
              <a:ext cx="728301"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accent1"/>
                  </a:solidFill>
                  <a:latin typeface="Trebuchet MS"/>
                  <a:ea typeface="Trebuchet MS"/>
                  <a:cs typeface="Trebuchet MS"/>
                  <a:sym typeface="Trebuchet MS"/>
                </a:rPr>
                <a:t>5.3</a:t>
              </a:r>
              <a:endParaRPr b="0" i="0" sz="2400" u="none" cap="none" strike="noStrike">
                <a:solidFill>
                  <a:schemeClr val="accent1"/>
                </a:solidFill>
                <a:latin typeface="Arial"/>
                <a:ea typeface="Arial"/>
                <a:cs typeface="Arial"/>
                <a:sym typeface="Arial"/>
              </a:endParaRPr>
            </a:p>
          </p:txBody>
        </p:sp>
        <p:sp>
          <p:nvSpPr>
            <p:cNvPr id="1224" name="Google Shape;1224;p54"/>
            <p:cNvSpPr txBox="1"/>
            <p:nvPr/>
          </p:nvSpPr>
          <p:spPr>
            <a:xfrm>
              <a:off x="3612495" y="4443999"/>
              <a:ext cx="692240" cy="200051"/>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2"/>
                  </a:solidFill>
                  <a:latin typeface="Trebuchet MS"/>
                  <a:ea typeface="Trebuchet MS"/>
                  <a:cs typeface="Trebuchet MS"/>
                  <a:sym typeface="Trebuchet MS"/>
                </a:rPr>
                <a:t>210</a:t>
              </a:r>
              <a:endParaRPr b="0" i="0" sz="2400" u="none" cap="none" strike="noStrike">
                <a:solidFill>
                  <a:schemeClr val="lt2"/>
                </a:solidFill>
                <a:latin typeface="Arial"/>
                <a:ea typeface="Arial"/>
                <a:cs typeface="Arial"/>
                <a:sym typeface="Arial"/>
              </a:endParaRPr>
            </a:p>
          </p:txBody>
        </p:sp>
        <p:sp>
          <p:nvSpPr>
            <p:cNvPr id="1225" name="Google Shape;1225;p54"/>
            <p:cNvSpPr txBox="1"/>
            <p:nvPr/>
          </p:nvSpPr>
          <p:spPr>
            <a:xfrm>
              <a:off x="5830665" y="6405671"/>
              <a:ext cx="728301"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accent1"/>
                  </a:solidFill>
                  <a:latin typeface="Trebuchet MS"/>
                  <a:ea typeface="Trebuchet MS"/>
                  <a:cs typeface="Trebuchet MS"/>
                  <a:sym typeface="Trebuchet MS"/>
                </a:rPr>
                <a:t>3.6</a:t>
              </a:r>
              <a:endParaRPr b="0" i="0" sz="2400" u="none" cap="none" strike="noStrike">
                <a:solidFill>
                  <a:schemeClr val="accent1"/>
                </a:solidFill>
                <a:latin typeface="Arial"/>
                <a:ea typeface="Arial"/>
                <a:cs typeface="Arial"/>
                <a:sym typeface="Arial"/>
              </a:endParaRPr>
            </a:p>
          </p:txBody>
        </p:sp>
        <p:sp>
          <p:nvSpPr>
            <p:cNvPr id="1226" name="Google Shape;1226;p54"/>
            <p:cNvSpPr txBox="1"/>
            <p:nvPr/>
          </p:nvSpPr>
          <p:spPr>
            <a:xfrm>
              <a:off x="5272631" y="4489155"/>
              <a:ext cx="692240" cy="200051"/>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2"/>
                  </a:solidFill>
                  <a:latin typeface="Trebuchet MS"/>
                  <a:ea typeface="Trebuchet MS"/>
                  <a:cs typeface="Trebuchet MS"/>
                  <a:sym typeface="Trebuchet MS"/>
                </a:rPr>
                <a:t>190</a:t>
              </a:r>
              <a:endParaRPr b="0" i="0" sz="2400" u="none" cap="none" strike="noStrike">
                <a:solidFill>
                  <a:schemeClr val="lt2"/>
                </a:solidFill>
                <a:latin typeface="Arial"/>
                <a:ea typeface="Arial"/>
                <a:cs typeface="Arial"/>
                <a:sym typeface="Arial"/>
              </a:endParaRPr>
            </a:p>
          </p:txBody>
        </p:sp>
        <p:sp>
          <p:nvSpPr>
            <p:cNvPr id="1227" name="Google Shape;1227;p54"/>
            <p:cNvSpPr txBox="1"/>
            <p:nvPr/>
          </p:nvSpPr>
          <p:spPr>
            <a:xfrm>
              <a:off x="7523329" y="6241623"/>
              <a:ext cx="728301"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accent1"/>
                  </a:solidFill>
                  <a:latin typeface="Trebuchet MS"/>
                  <a:ea typeface="Trebuchet MS"/>
                  <a:cs typeface="Trebuchet MS"/>
                  <a:sym typeface="Trebuchet MS"/>
                </a:rPr>
                <a:t>5.1</a:t>
              </a:r>
              <a:endParaRPr b="0" i="0" sz="2400" u="none" cap="none" strike="noStrike">
                <a:solidFill>
                  <a:schemeClr val="accent1"/>
                </a:solidFill>
                <a:latin typeface="Arial"/>
                <a:ea typeface="Arial"/>
                <a:cs typeface="Arial"/>
                <a:sym typeface="Arial"/>
              </a:endParaRPr>
            </a:p>
          </p:txBody>
        </p:sp>
        <p:sp>
          <p:nvSpPr>
            <p:cNvPr id="1228" name="Google Shape;1228;p54"/>
            <p:cNvSpPr txBox="1"/>
            <p:nvPr/>
          </p:nvSpPr>
          <p:spPr>
            <a:xfrm>
              <a:off x="6965295" y="4613749"/>
              <a:ext cx="692240" cy="200051"/>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2"/>
                  </a:solidFill>
                  <a:latin typeface="Trebuchet MS"/>
                  <a:ea typeface="Trebuchet MS"/>
                  <a:cs typeface="Trebuchet MS"/>
                  <a:sym typeface="Trebuchet MS"/>
                </a:rPr>
                <a:t>150</a:t>
              </a:r>
              <a:endParaRPr b="0" i="0" sz="2400" u="none" cap="none" strike="noStrike">
                <a:solidFill>
                  <a:schemeClr val="lt2"/>
                </a:solidFill>
                <a:latin typeface="Arial"/>
                <a:ea typeface="Arial"/>
                <a:cs typeface="Arial"/>
                <a:sym typeface="Arial"/>
              </a:endParaRPr>
            </a:p>
          </p:txBody>
        </p:sp>
        <p:sp>
          <p:nvSpPr>
            <p:cNvPr id="1229" name="Google Shape;1229;p54"/>
            <p:cNvSpPr txBox="1"/>
            <p:nvPr/>
          </p:nvSpPr>
          <p:spPr>
            <a:xfrm>
              <a:off x="9241112" y="5994888"/>
              <a:ext cx="728301"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accent1"/>
                  </a:solidFill>
                  <a:latin typeface="Trebuchet MS"/>
                  <a:ea typeface="Trebuchet MS"/>
                  <a:cs typeface="Trebuchet MS"/>
                  <a:sym typeface="Trebuchet MS"/>
                </a:rPr>
                <a:t>8.3</a:t>
              </a:r>
              <a:endParaRPr b="0" i="0" sz="2400" u="none" cap="none" strike="noStrike">
                <a:solidFill>
                  <a:schemeClr val="accent1"/>
                </a:solidFill>
                <a:latin typeface="Arial"/>
                <a:ea typeface="Arial"/>
                <a:cs typeface="Arial"/>
                <a:sym typeface="Arial"/>
              </a:endParaRPr>
            </a:p>
          </p:txBody>
        </p:sp>
        <p:sp>
          <p:nvSpPr>
            <p:cNvPr id="1230" name="Google Shape;1230;p54"/>
            <p:cNvSpPr txBox="1"/>
            <p:nvPr/>
          </p:nvSpPr>
          <p:spPr>
            <a:xfrm>
              <a:off x="8650215" y="5042792"/>
              <a:ext cx="692240" cy="200051"/>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2"/>
                  </a:solidFill>
                  <a:latin typeface="Trebuchet MS"/>
                  <a:ea typeface="Trebuchet MS"/>
                  <a:cs typeface="Trebuchet MS"/>
                  <a:sym typeface="Trebuchet MS"/>
                </a:rPr>
                <a:t>66</a:t>
              </a:r>
              <a:endParaRPr b="0" i="0" sz="2400" u="none" cap="none" strike="noStrike">
                <a:solidFill>
                  <a:schemeClr val="lt2"/>
                </a:solidFill>
                <a:latin typeface="Arial"/>
                <a:ea typeface="Arial"/>
                <a:cs typeface="Arial"/>
                <a:sym typeface="Arial"/>
              </a:endParaRPr>
            </a:p>
          </p:txBody>
        </p:sp>
        <p:sp>
          <p:nvSpPr>
            <p:cNvPr id="1231" name="Google Shape;1231;p54"/>
            <p:cNvSpPr txBox="1"/>
            <p:nvPr/>
          </p:nvSpPr>
          <p:spPr>
            <a:xfrm>
              <a:off x="10941109" y="5625190"/>
              <a:ext cx="728301"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accent1"/>
                  </a:solidFill>
                  <a:latin typeface="Trebuchet MS"/>
                  <a:ea typeface="Trebuchet MS"/>
                  <a:cs typeface="Trebuchet MS"/>
                  <a:sym typeface="Trebuchet MS"/>
                </a:rPr>
                <a:t>18</a:t>
              </a:r>
              <a:endParaRPr b="0" i="0" sz="2400" u="none" cap="none" strike="noStrike">
                <a:solidFill>
                  <a:schemeClr val="accent1"/>
                </a:solidFill>
                <a:latin typeface="Arial"/>
                <a:ea typeface="Arial"/>
                <a:cs typeface="Arial"/>
                <a:sym typeface="Arial"/>
              </a:endParaRPr>
            </a:p>
          </p:txBody>
        </p:sp>
        <p:sp>
          <p:nvSpPr>
            <p:cNvPr id="1232" name="Google Shape;1232;p54"/>
            <p:cNvSpPr txBox="1"/>
            <p:nvPr/>
          </p:nvSpPr>
          <p:spPr>
            <a:xfrm>
              <a:off x="10350212" y="5970472"/>
              <a:ext cx="692240" cy="200051"/>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2"/>
                  </a:solidFill>
                  <a:latin typeface="Trebuchet MS"/>
                  <a:ea typeface="Trebuchet MS"/>
                  <a:cs typeface="Trebuchet MS"/>
                  <a:sym typeface="Trebuchet MS"/>
                </a:rPr>
                <a:t>11</a:t>
              </a:r>
              <a:endParaRPr b="0" i="0" sz="2400" u="none" cap="none" strike="noStrike">
                <a:solidFill>
                  <a:schemeClr val="lt2"/>
                </a:solidFill>
                <a:latin typeface="Arial"/>
                <a:ea typeface="Arial"/>
                <a:cs typeface="Arial"/>
                <a:sym typeface="Arial"/>
              </a:endParaRPr>
            </a:p>
          </p:txBody>
        </p:sp>
        <p:sp>
          <p:nvSpPr>
            <p:cNvPr id="1233" name="Google Shape;1233;p54"/>
            <p:cNvSpPr txBox="1"/>
            <p:nvPr/>
          </p:nvSpPr>
          <p:spPr>
            <a:xfrm>
              <a:off x="12655508" y="6708405"/>
              <a:ext cx="728301"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accent1"/>
                  </a:solidFill>
                  <a:latin typeface="Trebuchet MS"/>
                  <a:ea typeface="Trebuchet MS"/>
                  <a:cs typeface="Trebuchet MS"/>
                  <a:sym typeface="Trebuchet MS"/>
                </a:rPr>
                <a:t>1.5</a:t>
              </a:r>
              <a:endParaRPr b="0" i="0" sz="2400" u="none" cap="none" strike="noStrike">
                <a:solidFill>
                  <a:schemeClr val="accent1"/>
                </a:solidFill>
                <a:latin typeface="Arial"/>
                <a:ea typeface="Arial"/>
                <a:cs typeface="Arial"/>
                <a:sym typeface="Arial"/>
              </a:endParaRPr>
            </a:p>
          </p:txBody>
        </p:sp>
        <p:sp>
          <p:nvSpPr>
            <p:cNvPr id="1234" name="Google Shape;1234;p54"/>
            <p:cNvSpPr txBox="1"/>
            <p:nvPr/>
          </p:nvSpPr>
          <p:spPr>
            <a:xfrm>
              <a:off x="12109714" y="5767538"/>
              <a:ext cx="692240" cy="200051"/>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2"/>
                  </a:solidFill>
                  <a:latin typeface="Trebuchet MS"/>
                  <a:ea typeface="Trebuchet MS"/>
                  <a:cs typeface="Trebuchet MS"/>
                  <a:sym typeface="Trebuchet MS"/>
                </a:rPr>
                <a:t>17</a:t>
              </a:r>
              <a:endParaRPr b="0" i="0" sz="2400" u="none" cap="none" strike="noStrike">
                <a:solidFill>
                  <a:schemeClr val="lt2"/>
                </a:solidFill>
                <a:latin typeface="Arial"/>
                <a:ea typeface="Arial"/>
                <a:cs typeface="Arial"/>
                <a:sym typeface="Arial"/>
              </a:endParaRPr>
            </a:p>
          </p:txBody>
        </p:sp>
        <p:sp>
          <p:nvSpPr>
            <p:cNvPr id="1235" name="Google Shape;1235;p54"/>
            <p:cNvSpPr txBox="1"/>
            <p:nvPr/>
          </p:nvSpPr>
          <p:spPr>
            <a:xfrm>
              <a:off x="14327917" y="6820921"/>
              <a:ext cx="728301"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accent1"/>
                  </a:solidFill>
                  <a:latin typeface="Trebuchet MS"/>
                  <a:ea typeface="Trebuchet MS"/>
                  <a:cs typeface="Trebuchet MS"/>
                  <a:sym typeface="Trebuchet MS"/>
                </a:rPr>
                <a:t>1.1</a:t>
              </a:r>
              <a:endParaRPr b="0" i="0" sz="2400" u="none" cap="none" strike="noStrike">
                <a:solidFill>
                  <a:schemeClr val="accent1"/>
                </a:solidFill>
                <a:latin typeface="Arial"/>
                <a:ea typeface="Arial"/>
                <a:cs typeface="Arial"/>
                <a:sym typeface="Arial"/>
              </a:endParaRPr>
            </a:p>
          </p:txBody>
        </p:sp>
        <p:sp>
          <p:nvSpPr>
            <p:cNvPr id="1236" name="Google Shape;1236;p54"/>
            <p:cNvSpPr txBox="1"/>
            <p:nvPr/>
          </p:nvSpPr>
          <p:spPr>
            <a:xfrm>
              <a:off x="13790061" y="6513505"/>
              <a:ext cx="692240" cy="200051"/>
            </a:xfrm>
            <a:prstGeom prst="rect">
              <a:avLst/>
            </a:prstGeom>
            <a:solidFill>
              <a:schemeClr val="lt1"/>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2"/>
                  </a:solidFill>
                  <a:latin typeface="Trebuchet MS"/>
                  <a:ea typeface="Trebuchet MS"/>
                  <a:cs typeface="Trebuchet MS"/>
                  <a:sym typeface="Trebuchet MS"/>
                </a:rPr>
                <a:t>3.5</a:t>
              </a:r>
              <a:endParaRPr b="0" i="0" sz="2400" u="none" cap="none" strike="noStrike">
                <a:solidFill>
                  <a:schemeClr val="lt2"/>
                </a:solidFill>
                <a:latin typeface="Arial"/>
                <a:ea typeface="Arial"/>
                <a:cs typeface="Arial"/>
                <a:sym typeface="Arial"/>
              </a:endParaRPr>
            </a:p>
          </p:txBody>
        </p:sp>
        <p:sp>
          <p:nvSpPr>
            <p:cNvPr id="1237" name="Google Shape;1237;p54"/>
            <p:cNvSpPr txBox="1"/>
            <p:nvPr/>
          </p:nvSpPr>
          <p:spPr>
            <a:xfrm>
              <a:off x="3670039" y="7710781"/>
              <a:ext cx="1131321" cy="414649"/>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FFT</a:t>
              </a:r>
              <a:endParaRPr b="0" i="0" sz="2400" u="none" cap="none" strike="noStrike">
                <a:solidFill>
                  <a:srgbClr val="868686"/>
                </a:solidFill>
                <a:latin typeface="Arial"/>
                <a:ea typeface="Arial"/>
                <a:cs typeface="Arial"/>
                <a:sym typeface="Arial"/>
              </a:endParaRPr>
            </a:p>
          </p:txBody>
        </p:sp>
        <p:sp>
          <p:nvSpPr>
            <p:cNvPr id="1238" name="Google Shape;1238;p54"/>
            <p:cNvSpPr txBox="1"/>
            <p:nvPr/>
          </p:nvSpPr>
          <p:spPr>
            <a:xfrm>
              <a:off x="5285999" y="7982630"/>
              <a:ext cx="1231108" cy="414649"/>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Array Slicing</a:t>
              </a:r>
              <a:endParaRPr b="0" i="0" sz="2400" u="none" cap="none" strike="noStrike">
                <a:solidFill>
                  <a:srgbClr val="868686"/>
                </a:solidFill>
                <a:latin typeface="Arial"/>
                <a:ea typeface="Arial"/>
                <a:cs typeface="Arial"/>
                <a:sym typeface="Arial"/>
              </a:endParaRPr>
            </a:p>
          </p:txBody>
        </p:sp>
        <p:sp>
          <p:nvSpPr>
            <p:cNvPr id="1239" name="Google Shape;1239;p54"/>
            <p:cNvSpPr txBox="1"/>
            <p:nvPr/>
          </p:nvSpPr>
          <p:spPr>
            <a:xfrm>
              <a:off x="7027388" y="7710781"/>
              <a:ext cx="1131321" cy="414649"/>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Stencil</a:t>
              </a:r>
              <a:endParaRPr b="0" i="0" sz="2400" u="none" cap="none" strike="noStrike">
                <a:solidFill>
                  <a:srgbClr val="868686"/>
                </a:solidFill>
                <a:latin typeface="Arial"/>
                <a:ea typeface="Arial"/>
                <a:cs typeface="Arial"/>
                <a:sym typeface="Arial"/>
              </a:endParaRPr>
            </a:p>
          </p:txBody>
        </p:sp>
        <p:sp>
          <p:nvSpPr>
            <p:cNvPr id="1240" name="Google Shape;1240;p54"/>
            <p:cNvSpPr txBox="1"/>
            <p:nvPr/>
          </p:nvSpPr>
          <p:spPr>
            <a:xfrm>
              <a:off x="8734258" y="7710781"/>
              <a:ext cx="1131321" cy="414649"/>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Sum</a:t>
              </a:r>
              <a:endParaRPr b="0" i="0" sz="2400" u="none" cap="none" strike="noStrike">
                <a:solidFill>
                  <a:srgbClr val="868686"/>
                </a:solidFill>
                <a:latin typeface="Arial"/>
                <a:ea typeface="Arial"/>
                <a:cs typeface="Arial"/>
                <a:sym typeface="Arial"/>
              </a:endParaRPr>
            </a:p>
          </p:txBody>
        </p:sp>
        <p:sp>
          <p:nvSpPr>
            <p:cNvPr id="1241" name="Google Shape;1241;p54"/>
            <p:cNvSpPr txBox="1"/>
            <p:nvPr/>
          </p:nvSpPr>
          <p:spPr>
            <a:xfrm>
              <a:off x="10150461" y="7959115"/>
              <a:ext cx="1738266" cy="414649"/>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Matrix Multiplication</a:t>
              </a:r>
              <a:endParaRPr b="0" i="0" sz="2400" u="none" cap="none" strike="noStrike">
                <a:solidFill>
                  <a:srgbClr val="868686"/>
                </a:solidFill>
                <a:latin typeface="Arial"/>
                <a:ea typeface="Arial"/>
                <a:cs typeface="Arial"/>
                <a:sym typeface="Arial"/>
              </a:endParaRPr>
            </a:p>
          </p:txBody>
        </p:sp>
        <p:sp>
          <p:nvSpPr>
            <p:cNvPr id="1242" name="Google Shape;1242;p54"/>
            <p:cNvSpPr txBox="1"/>
            <p:nvPr/>
          </p:nvSpPr>
          <p:spPr>
            <a:xfrm>
              <a:off x="12169622" y="7710781"/>
              <a:ext cx="1131321" cy="414649"/>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SVD</a:t>
              </a:r>
              <a:endParaRPr b="0" i="0" sz="2400" u="none" cap="none" strike="noStrike">
                <a:solidFill>
                  <a:srgbClr val="868686"/>
                </a:solidFill>
                <a:latin typeface="Arial"/>
                <a:ea typeface="Arial"/>
                <a:cs typeface="Arial"/>
                <a:sym typeface="Arial"/>
              </a:endParaRPr>
            </a:p>
          </p:txBody>
        </p:sp>
        <p:sp>
          <p:nvSpPr>
            <p:cNvPr id="1243" name="Google Shape;1243;p54"/>
            <p:cNvSpPr txBox="1"/>
            <p:nvPr/>
          </p:nvSpPr>
          <p:spPr>
            <a:xfrm>
              <a:off x="13629313" y="7959060"/>
              <a:ext cx="1627317" cy="414649"/>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Standard Deviation</a:t>
              </a:r>
              <a:endParaRPr b="0" i="0" sz="2400" u="none" cap="none" strike="noStrike">
                <a:solidFill>
                  <a:srgbClr val="868686"/>
                </a:solidFill>
                <a:latin typeface="Arial"/>
                <a:ea typeface="Arial"/>
                <a:cs typeface="Arial"/>
                <a:sym typeface="Arial"/>
              </a:endParaRPr>
            </a:p>
          </p:txBody>
        </p:sp>
      </p:grpSp>
      <p:sp>
        <p:nvSpPr>
          <p:cNvPr id="1244" name="Google Shape;1244;p54"/>
          <p:cNvSpPr txBox="1"/>
          <p:nvPr/>
        </p:nvSpPr>
        <p:spPr>
          <a:xfrm>
            <a:off x="2220893" y="4939493"/>
            <a:ext cx="703800"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lang="en-US" sz="1800">
                <a:solidFill>
                  <a:srgbClr val="868686"/>
                </a:solidFill>
                <a:latin typeface="Trebuchet MS"/>
                <a:ea typeface="Trebuchet MS"/>
                <a:cs typeface="Trebuchet MS"/>
                <a:sym typeface="Trebuchet MS"/>
              </a:rPr>
              <a:t>1</a:t>
            </a:r>
            <a:r>
              <a:rPr b="0" i="0" lang="en-US" sz="1800" u="none" cap="none" strike="noStrike">
                <a:solidFill>
                  <a:srgbClr val="868686"/>
                </a:solidFill>
                <a:latin typeface="Trebuchet MS"/>
                <a:ea typeface="Trebuchet MS"/>
                <a:cs typeface="Trebuchet MS"/>
                <a:sym typeface="Trebuchet MS"/>
              </a:rPr>
              <a:t>00</a:t>
            </a:r>
            <a:endParaRPr b="0" i="0" sz="2400" u="none" cap="none" strike="noStrike">
              <a:solidFill>
                <a:srgbClr val="868686"/>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pic>
        <p:nvPicPr>
          <p:cNvPr id="1250" name="Google Shape;1250;p55"/>
          <p:cNvPicPr preferRelativeResize="0"/>
          <p:nvPr/>
        </p:nvPicPr>
        <p:blipFill rotWithShape="1">
          <a:blip r:embed="rId3">
            <a:alphaModFix/>
          </a:blip>
          <a:srcRect b="0" l="0" r="0" t="0"/>
          <a:stretch/>
        </p:blipFill>
        <p:spPr>
          <a:xfrm>
            <a:off x="3621023" y="3327017"/>
            <a:ext cx="11045954" cy="6043380"/>
          </a:xfrm>
          <a:prstGeom prst="rect">
            <a:avLst/>
          </a:prstGeom>
          <a:noFill/>
          <a:ln>
            <a:noFill/>
          </a:ln>
        </p:spPr>
      </p:pic>
      <p:sp>
        <p:nvSpPr>
          <p:cNvPr id="1251" name="Google Shape;1251;p55"/>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SVD Benchmark</a:t>
            </a:r>
            <a:endParaRPr/>
          </a:p>
        </p:txBody>
      </p:sp>
      <p:sp>
        <p:nvSpPr>
          <p:cNvPr id="1252" name="Google Shape;1252;p55"/>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Dask and CuPy Doing Complex Workflows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nvSpPr>
        <p:spPr>
          <a:xfrm>
            <a:off x="14712080" y="4965009"/>
            <a:ext cx="3105408" cy="1219205"/>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1" i="0" lang="en-US" sz="2000" u="none" cap="none" strike="noStrike">
                <a:solidFill>
                  <a:schemeClr val="accent4"/>
                </a:solidFill>
                <a:latin typeface="Trebuchet MS"/>
                <a:ea typeface="Trebuchet MS"/>
                <a:cs typeface="Trebuchet MS"/>
                <a:sym typeface="Trebuchet MS"/>
              </a:rPr>
              <a:t>25-100x Improvement</a:t>
            </a:r>
            <a:endParaRPr b="0" i="0" sz="2000" u="none" cap="none" strike="noStrike">
              <a:solidFill>
                <a:schemeClr val="accent4"/>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Less Code</a:t>
            </a:r>
            <a:endParaRPr b="0" i="0" sz="2000" u="none" cap="none" strike="noStrike">
              <a:solidFill>
                <a:schemeClr val="accent4"/>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Language Flexible</a:t>
            </a:r>
            <a:endParaRPr b="0" i="0" sz="2000" u="none" cap="none" strike="noStrike">
              <a:solidFill>
                <a:schemeClr val="accent4"/>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Primarily In-Memory</a:t>
            </a:r>
            <a:endParaRPr b="0" i="0" sz="2000" u="none" cap="none" strike="noStrike">
              <a:solidFill>
                <a:schemeClr val="accent4"/>
              </a:solidFill>
              <a:latin typeface="Arial"/>
              <a:ea typeface="Arial"/>
              <a:cs typeface="Arial"/>
              <a:sym typeface="Arial"/>
            </a:endParaRPr>
          </a:p>
        </p:txBody>
      </p:sp>
      <p:sp>
        <p:nvSpPr>
          <p:cNvPr id="122" name="Google Shape;122;p20"/>
          <p:cNvSpPr/>
          <p:nvPr/>
        </p:nvSpPr>
        <p:spPr>
          <a:xfrm>
            <a:off x="949058" y="3710472"/>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123" name="Google Shape;123;p20"/>
          <p:cNvSpPr/>
          <p:nvPr/>
        </p:nvSpPr>
        <p:spPr>
          <a:xfrm>
            <a:off x="5395159" y="3710472"/>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Write</a:t>
            </a:r>
            <a:endParaRPr b="0" i="0" sz="1800" u="none" cap="none" strike="noStrike">
              <a:solidFill>
                <a:srgbClr val="4C4C4C"/>
              </a:solidFill>
              <a:latin typeface="Arial"/>
              <a:ea typeface="Arial"/>
              <a:cs typeface="Arial"/>
              <a:sym typeface="Arial"/>
            </a:endParaRPr>
          </a:p>
        </p:txBody>
      </p:sp>
      <p:sp>
        <p:nvSpPr>
          <p:cNvPr id="124" name="Google Shape;124;p20"/>
          <p:cNvSpPr/>
          <p:nvPr/>
        </p:nvSpPr>
        <p:spPr>
          <a:xfrm>
            <a:off x="6439409" y="3710472"/>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125" name="Google Shape;125;p20"/>
          <p:cNvSpPr/>
          <p:nvPr/>
        </p:nvSpPr>
        <p:spPr>
          <a:xfrm>
            <a:off x="10877445" y="3710472"/>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Write</a:t>
            </a:r>
            <a:endParaRPr b="0" i="0" sz="1800" u="none" cap="none" strike="noStrike">
              <a:solidFill>
                <a:srgbClr val="4C4C4C"/>
              </a:solidFill>
              <a:latin typeface="Arial"/>
              <a:ea typeface="Arial"/>
              <a:cs typeface="Arial"/>
              <a:sym typeface="Arial"/>
            </a:endParaRPr>
          </a:p>
        </p:txBody>
      </p:sp>
      <p:sp>
        <p:nvSpPr>
          <p:cNvPr id="126" name="Google Shape;126;p20"/>
          <p:cNvSpPr/>
          <p:nvPr/>
        </p:nvSpPr>
        <p:spPr>
          <a:xfrm>
            <a:off x="11914303" y="3711885"/>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127" name="Google Shape;127;p20"/>
          <p:cNvSpPr/>
          <p:nvPr/>
        </p:nvSpPr>
        <p:spPr>
          <a:xfrm>
            <a:off x="1920383" y="3710472"/>
            <a:ext cx="3480702" cy="1000060"/>
          </a:xfrm>
          <a:prstGeom prst="rect">
            <a:avLst/>
          </a:prstGeom>
          <a:solidFill>
            <a:srgbClr val="40C9D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Query</a:t>
            </a:r>
            <a:endParaRPr b="0" i="0" sz="1600" u="none" cap="none" strike="noStrike">
              <a:solidFill>
                <a:srgbClr val="000000"/>
              </a:solidFill>
              <a:latin typeface="Arial"/>
              <a:ea typeface="Arial"/>
              <a:cs typeface="Arial"/>
              <a:sym typeface="Arial"/>
            </a:endParaRPr>
          </a:p>
        </p:txBody>
      </p:sp>
      <p:sp>
        <p:nvSpPr>
          <p:cNvPr id="128" name="Google Shape;128;p20"/>
          <p:cNvSpPr/>
          <p:nvPr/>
        </p:nvSpPr>
        <p:spPr>
          <a:xfrm>
            <a:off x="7407508" y="3710472"/>
            <a:ext cx="3474775" cy="1000060"/>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ETL</a:t>
            </a:r>
            <a:endParaRPr b="0" i="0" sz="1600" u="none" cap="none" strike="noStrike">
              <a:solidFill>
                <a:srgbClr val="000000"/>
              </a:solidFill>
              <a:latin typeface="Arial"/>
              <a:ea typeface="Arial"/>
              <a:cs typeface="Arial"/>
              <a:sym typeface="Arial"/>
            </a:endParaRPr>
          </a:p>
        </p:txBody>
      </p:sp>
      <p:sp>
        <p:nvSpPr>
          <p:cNvPr id="129" name="Google Shape;129;p20"/>
          <p:cNvSpPr/>
          <p:nvPr/>
        </p:nvSpPr>
        <p:spPr>
          <a:xfrm>
            <a:off x="12881350" y="3710472"/>
            <a:ext cx="3474775" cy="1000060"/>
          </a:xfrm>
          <a:prstGeom prst="rect">
            <a:avLst/>
          </a:prstGeom>
          <a:solidFill>
            <a:srgbClr val="D029CF"/>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ML Train</a:t>
            </a:r>
            <a:endParaRPr b="0" i="0" sz="1600" u="none" cap="none" strike="noStrike">
              <a:solidFill>
                <a:srgbClr val="000000"/>
              </a:solidFill>
              <a:latin typeface="Arial"/>
              <a:ea typeface="Arial"/>
              <a:cs typeface="Arial"/>
              <a:sym typeface="Arial"/>
            </a:endParaRPr>
          </a:p>
        </p:txBody>
      </p:sp>
      <p:sp>
        <p:nvSpPr>
          <p:cNvPr id="130" name="Google Shape;130;p20"/>
          <p:cNvSpPr/>
          <p:nvPr/>
        </p:nvSpPr>
        <p:spPr>
          <a:xfrm>
            <a:off x="949058" y="5701801"/>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131" name="Google Shape;131;p20"/>
          <p:cNvSpPr/>
          <p:nvPr/>
        </p:nvSpPr>
        <p:spPr>
          <a:xfrm>
            <a:off x="1920383" y="5702155"/>
            <a:ext cx="2779820" cy="1000060"/>
          </a:xfrm>
          <a:prstGeom prst="rect">
            <a:avLst/>
          </a:prstGeom>
          <a:solidFill>
            <a:srgbClr val="40C9D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Query</a:t>
            </a:r>
            <a:endParaRPr b="0" i="0" sz="1600" u="none" cap="none" strike="noStrike">
              <a:solidFill>
                <a:srgbClr val="000000"/>
              </a:solidFill>
              <a:latin typeface="Arial"/>
              <a:ea typeface="Arial"/>
              <a:cs typeface="Arial"/>
              <a:sym typeface="Arial"/>
            </a:endParaRPr>
          </a:p>
        </p:txBody>
      </p:sp>
      <p:sp>
        <p:nvSpPr>
          <p:cNvPr id="132" name="Google Shape;132;p20"/>
          <p:cNvSpPr/>
          <p:nvPr/>
        </p:nvSpPr>
        <p:spPr>
          <a:xfrm>
            <a:off x="4700206" y="5701460"/>
            <a:ext cx="2779820" cy="1000060"/>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ETL</a:t>
            </a:r>
            <a:endParaRPr b="0" i="0" sz="1600" u="none" cap="none" strike="noStrike">
              <a:solidFill>
                <a:srgbClr val="000000"/>
              </a:solidFill>
              <a:latin typeface="Arial"/>
              <a:ea typeface="Arial"/>
              <a:cs typeface="Arial"/>
              <a:sym typeface="Arial"/>
            </a:endParaRPr>
          </a:p>
        </p:txBody>
      </p:sp>
      <p:sp>
        <p:nvSpPr>
          <p:cNvPr id="133" name="Google Shape;133;p20"/>
          <p:cNvSpPr/>
          <p:nvPr/>
        </p:nvSpPr>
        <p:spPr>
          <a:xfrm>
            <a:off x="7478416" y="5701460"/>
            <a:ext cx="2779820" cy="1000060"/>
          </a:xfrm>
          <a:prstGeom prst="rect">
            <a:avLst/>
          </a:prstGeom>
          <a:solidFill>
            <a:srgbClr val="D029CF"/>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ML Train</a:t>
            </a:r>
            <a:endParaRPr b="0" i="0" sz="1600" u="none" cap="none" strike="noStrike">
              <a:solidFill>
                <a:srgbClr val="000000"/>
              </a:solidFill>
              <a:latin typeface="Arial"/>
              <a:ea typeface="Arial"/>
              <a:cs typeface="Arial"/>
              <a:sym typeface="Arial"/>
            </a:endParaRPr>
          </a:p>
        </p:txBody>
      </p:sp>
      <p:sp>
        <p:nvSpPr>
          <p:cNvPr id="134" name="Google Shape;134;p20"/>
          <p:cNvSpPr/>
          <p:nvPr/>
        </p:nvSpPr>
        <p:spPr>
          <a:xfrm>
            <a:off x="947446" y="7693129"/>
            <a:ext cx="973120" cy="1000778"/>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135" name="Google Shape;135;p20"/>
          <p:cNvSpPr/>
          <p:nvPr/>
        </p:nvSpPr>
        <p:spPr>
          <a:xfrm>
            <a:off x="1920383" y="7693699"/>
            <a:ext cx="544473" cy="1000060"/>
          </a:xfrm>
          <a:prstGeom prst="rect">
            <a:avLst/>
          </a:prstGeom>
          <a:solidFill>
            <a:srgbClr val="D6F4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GPU </a:t>
            </a:r>
            <a:endParaRPr b="0" i="0" sz="1400" u="none" cap="none" strike="noStrike">
              <a:solidFill>
                <a:schemeClr val="dk2"/>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Read</a:t>
            </a:r>
            <a:endParaRPr b="0" i="0" sz="1400" u="none" cap="none" strike="noStrike">
              <a:solidFill>
                <a:schemeClr val="dk2"/>
              </a:solidFill>
              <a:latin typeface="Trebuchet MS"/>
              <a:ea typeface="Trebuchet MS"/>
              <a:cs typeface="Trebuchet MS"/>
              <a:sym typeface="Trebuchet MS"/>
            </a:endParaRPr>
          </a:p>
        </p:txBody>
      </p:sp>
      <p:sp>
        <p:nvSpPr>
          <p:cNvPr id="136" name="Google Shape;136;p20"/>
          <p:cNvSpPr/>
          <p:nvPr/>
        </p:nvSpPr>
        <p:spPr>
          <a:xfrm>
            <a:off x="2464641" y="7693699"/>
            <a:ext cx="624273" cy="1000060"/>
          </a:xfrm>
          <a:prstGeom prst="rect">
            <a:avLst/>
          </a:prstGeom>
          <a:solidFill>
            <a:srgbClr val="40C9D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Query</a:t>
            </a:r>
            <a:endParaRPr b="0" i="0" sz="1400" u="none" cap="none" strike="noStrike">
              <a:solidFill>
                <a:srgbClr val="000000"/>
              </a:solidFill>
              <a:latin typeface="Trebuchet MS"/>
              <a:ea typeface="Trebuchet MS"/>
              <a:cs typeface="Trebuchet MS"/>
              <a:sym typeface="Trebuchet MS"/>
            </a:endParaRPr>
          </a:p>
        </p:txBody>
      </p:sp>
      <p:sp>
        <p:nvSpPr>
          <p:cNvPr id="137" name="Google Shape;137;p20"/>
          <p:cNvSpPr/>
          <p:nvPr/>
        </p:nvSpPr>
        <p:spPr>
          <a:xfrm>
            <a:off x="3088911" y="7693712"/>
            <a:ext cx="564537" cy="1000060"/>
          </a:xfrm>
          <a:prstGeom prst="rect">
            <a:avLst/>
          </a:pr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CPU</a:t>
            </a:r>
            <a:endParaRPr b="0" i="0" sz="1400"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Write</a:t>
            </a:r>
            <a:endParaRPr b="0" i="0" sz="1400" u="none" cap="none" strike="noStrike">
              <a:solidFill>
                <a:srgbClr val="000000"/>
              </a:solidFill>
              <a:latin typeface="Trebuchet MS"/>
              <a:ea typeface="Trebuchet MS"/>
              <a:cs typeface="Trebuchet MS"/>
              <a:sym typeface="Trebuchet MS"/>
            </a:endParaRPr>
          </a:p>
        </p:txBody>
      </p:sp>
      <p:sp>
        <p:nvSpPr>
          <p:cNvPr id="138" name="Google Shape;138;p20"/>
          <p:cNvSpPr/>
          <p:nvPr/>
        </p:nvSpPr>
        <p:spPr>
          <a:xfrm>
            <a:off x="3713199" y="7693699"/>
            <a:ext cx="544473" cy="1000060"/>
          </a:xfrm>
          <a:prstGeom prst="rect">
            <a:avLst/>
          </a:prstGeom>
          <a:solidFill>
            <a:srgbClr val="D6F4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GPU </a:t>
            </a:r>
            <a:endParaRPr b="0" i="0" sz="1400" u="none" cap="none" strike="noStrike">
              <a:solidFill>
                <a:schemeClr val="dk2"/>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Read</a:t>
            </a:r>
            <a:endParaRPr b="0" i="0" sz="1400" u="none" cap="none" strike="noStrike">
              <a:solidFill>
                <a:schemeClr val="dk2"/>
              </a:solidFill>
              <a:latin typeface="Trebuchet MS"/>
              <a:ea typeface="Trebuchet MS"/>
              <a:cs typeface="Trebuchet MS"/>
              <a:sym typeface="Trebuchet MS"/>
            </a:endParaRPr>
          </a:p>
        </p:txBody>
      </p:sp>
      <p:sp>
        <p:nvSpPr>
          <p:cNvPr id="139" name="Google Shape;139;p20"/>
          <p:cNvSpPr/>
          <p:nvPr/>
        </p:nvSpPr>
        <p:spPr>
          <a:xfrm>
            <a:off x="4257458" y="7693699"/>
            <a:ext cx="624273" cy="1000060"/>
          </a:xfrm>
          <a:prstGeom prst="rect">
            <a:avLst/>
          </a:prstGeom>
          <a:solidFill>
            <a:srgbClr val="FDB42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ETL</a:t>
            </a:r>
            <a:endParaRPr b="0" i="0" sz="1400" u="none" cap="none" strike="noStrike">
              <a:solidFill>
                <a:srgbClr val="000000"/>
              </a:solidFill>
              <a:latin typeface="Trebuchet MS"/>
              <a:ea typeface="Trebuchet MS"/>
              <a:cs typeface="Trebuchet MS"/>
              <a:sym typeface="Trebuchet MS"/>
            </a:endParaRPr>
          </a:p>
        </p:txBody>
      </p:sp>
      <p:sp>
        <p:nvSpPr>
          <p:cNvPr id="140" name="Google Shape;140;p20"/>
          <p:cNvSpPr/>
          <p:nvPr/>
        </p:nvSpPr>
        <p:spPr>
          <a:xfrm>
            <a:off x="4881741" y="7693712"/>
            <a:ext cx="564537" cy="1000060"/>
          </a:xfrm>
          <a:prstGeom prst="rect">
            <a:avLst/>
          </a:pr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CPU</a:t>
            </a:r>
            <a:endParaRPr b="0" i="0" sz="1400"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Write</a:t>
            </a:r>
            <a:endParaRPr b="0" i="0" sz="1400" u="none" cap="none" strike="noStrike">
              <a:solidFill>
                <a:srgbClr val="000000"/>
              </a:solidFill>
              <a:latin typeface="Trebuchet MS"/>
              <a:ea typeface="Trebuchet MS"/>
              <a:cs typeface="Trebuchet MS"/>
              <a:sym typeface="Trebuchet MS"/>
            </a:endParaRPr>
          </a:p>
        </p:txBody>
      </p:sp>
      <p:sp>
        <p:nvSpPr>
          <p:cNvPr id="141" name="Google Shape;141;p20"/>
          <p:cNvSpPr/>
          <p:nvPr/>
        </p:nvSpPr>
        <p:spPr>
          <a:xfrm>
            <a:off x="5509106" y="7693699"/>
            <a:ext cx="544473" cy="1000060"/>
          </a:xfrm>
          <a:prstGeom prst="rect">
            <a:avLst/>
          </a:prstGeom>
          <a:solidFill>
            <a:srgbClr val="D6F4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GPU </a:t>
            </a:r>
            <a:endParaRPr b="0" i="0" sz="1400" u="none" cap="none" strike="noStrike">
              <a:solidFill>
                <a:schemeClr val="dk2"/>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Read</a:t>
            </a:r>
            <a:endParaRPr b="0" i="0" sz="1400" u="none" cap="none" strike="noStrike">
              <a:solidFill>
                <a:schemeClr val="dk2"/>
              </a:solidFill>
              <a:latin typeface="Trebuchet MS"/>
              <a:ea typeface="Trebuchet MS"/>
              <a:cs typeface="Trebuchet MS"/>
              <a:sym typeface="Trebuchet MS"/>
            </a:endParaRPr>
          </a:p>
        </p:txBody>
      </p:sp>
      <p:sp>
        <p:nvSpPr>
          <p:cNvPr id="142" name="Google Shape;142;p20"/>
          <p:cNvSpPr/>
          <p:nvPr/>
        </p:nvSpPr>
        <p:spPr>
          <a:xfrm>
            <a:off x="6053365" y="7693699"/>
            <a:ext cx="624273" cy="1000060"/>
          </a:xfrm>
          <a:prstGeom prst="rect">
            <a:avLst/>
          </a:prstGeom>
          <a:solidFill>
            <a:srgbClr val="D029C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ML</a:t>
            </a:r>
            <a:endParaRPr b="0" i="0" sz="1400"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Train</a:t>
            </a:r>
            <a:endParaRPr b="0" i="0" sz="1400" u="none" cap="none" strike="noStrike">
              <a:solidFill>
                <a:srgbClr val="000000"/>
              </a:solidFill>
              <a:latin typeface="Trebuchet MS"/>
              <a:ea typeface="Trebuchet MS"/>
              <a:cs typeface="Trebuchet MS"/>
              <a:sym typeface="Trebuchet MS"/>
            </a:endParaRPr>
          </a:p>
        </p:txBody>
      </p:sp>
      <p:cxnSp>
        <p:nvCxnSpPr>
          <p:cNvPr id="143" name="Google Shape;143;p20"/>
          <p:cNvCxnSpPr/>
          <p:nvPr/>
        </p:nvCxnSpPr>
        <p:spPr>
          <a:xfrm flipH="1">
            <a:off x="10503936" y="4941429"/>
            <a:ext cx="4114800" cy="1280100"/>
          </a:xfrm>
          <a:prstGeom prst="bentConnector3">
            <a:avLst>
              <a:gd fmla="val 42" name="adj1"/>
            </a:avLst>
          </a:prstGeom>
          <a:noFill/>
          <a:ln cap="flat" cmpd="sng" w="12700">
            <a:solidFill>
              <a:schemeClr val="dk2"/>
            </a:solidFill>
            <a:prstDash val="solid"/>
            <a:round/>
            <a:headEnd len="sm" w="sm" type="none"/>
            <a:tailEnd len="lg" w="lg" type="triangle"/>
          </a:ln>
        </p:spPr>
      </p:cxnSp>
      <p:cxnSp>
        <p:nvCxnSpPr>
          <p:cNvPr id="144" name="Google Shape;144;p20"/>
          <p:cNvCxnSpPr/>
          <p:nvPr/>
        </p:nvCxnSpPr>
        <p:spPr>
          <a:xfrm flipH="1">
            <a:off x="6970909" y="6876683"/>
            <a:ext cx="1846500" cy="1371600"/>
          </a:xfrm>
          <a:prstGeom prst="bentConnector3">
            <a:avLst>
              <a:gd fmla="val -104" name="adj1"/>
            </a:avLst>
          </a:prstGeom>
          <a:noFill/>
          <a:ln cap="flat" cmpd="sng" w="12700">
            <a:solidFill>
              <a:schemeClr val="dk2"/>
            </a:solidFill>
            <a:prstDash val="solid"/>
            <a:round/>
            <a:headEnd len="sm" w="sm" type="none"/>
            <a:tailEnd len="lg" w="lg" type="triangle"/>
          </a:ln>
        </p:spPr>
      </p:cxnSp>
      <p:sp>
        <p:nvSpPr>
          <p:cNvPr id="145" name="Google Shape;145;p20"/>
          <p:cNvSpPr txBox="1"/>
          <p:nvPr/>
        </p:nvSpPr>
        <p:spPr>
          <a:xfrm>
            <a:off x="8910413" y="6990265"/>
            <a:ext cx="2883788" cy="1491451"/>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1" i="0" lang="en-US" sz="2000" u="none" cap="none" strike="noStrike">
                <a:solidFill>
                  <a:schemeClr val="accent4"/>
                </a:solidFill>
                <a:latin typeface="Trebuchet MS"/>
                <a:ea typeface="Trebuchet MS"/>
                <a:cs typeface="Trebuchet MS"/>
                <a:sym typeface="Trebuchet MS"/>
              </a:rPr>
              <a:t>5-10x Improvement</a:t>
            </a:r>
            <a:endParaRPr b="0" i="0" sz="2000" u="none" cap="none" strike="noStrike">
              <a:solidFill>
                <a:schemeClr val="accent4"/>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More Code</a:t>
            </a:r>
            <a:endParaRPr b="0" i="0" sz="2000" u="none" cap="none" strike="noStrike">
              <a:solidFill>
                <a:schemeClr val="accent4"/>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Language Rigid</a:t>
            </a:r>
            <a:endParaRPr b="0" i="0" sz="2000" u="none" cap="none" strike="noStrike">
              <a:solidFill>
                <a:schemeClr val="accent4"/>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Substantially on GPU</a:t>
            </a:r>
            <a:endParaRPr b="0" i="0" sz="2000" u="none" cap="none" strike="noStrike">
              <a:solidFill>
                <a:schemeClr val="accent4"/>
              </a:solidFill>
              <a:latin typeface="Arial"/>
              <a:ea typeface="Arial"/>
              <a:cs typeface="Arial"/>
              <a:sym typeface="Arial"/>
            </a:endParaRPr>
          </a:p>
          <a:p>
            <a:pPr indent="0" lvl="0" marL="0" marR="0" rtl="0" algn="l">
              <a:lnSpc>
                <a:spcPct val="90000"/>
              </a:lnSpc>
              <a:spcBef>
                <a:spcPts val="0"/>
              </a:spcBef>
              <a:spcAft>
                <a:spcPts val="0"/>
              </a:spcAft>
              <a:buNone/>
            </a:pPr>
            <a:r>
              <a:t/>
            </a:r>
            <a:endParaRPr b="0" i="0" sz="2000" u="none" cap="none" strike="noStrike">
              <a:solidFill>
                <a:schemeClr val="accent4"/>
              </a:solidFill>
              <a:latin typeface="Trebuchet MS"/>
              <a:ea typeface="Trebuchet MS"/>
              <a:cs typeface="Trebuchet MS"/>
              <a:sym typeface="Trebuchet MS"/>
            </a:endParaRPr>
          </a:p>
        </p:txBody>
      </p:sp>
      <p:sp>
        <p:nvSpPr>
          <p:cNvPr id="146" name="Google Shape;146;p20"/>
          <p:cNvSpPr txBox="1"/>
          <p:nvPr/>
        </p:nvSpPr>
        <p:spPr>
          <a:xfrm>
            <a:off x="816066" y="7171763"/>
            <a:ext cx="6525462" cy="480012"/>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Traditional GPU Processing</a:t>
            </a:r>
            <a:endParaRPr b="0" i="0" sz="2000" u="none" cap="none" strike="noStrike">
              <a:solidFill>
                <a:schemeClr val="accent4"/>
              </a:solidFill>
              <a:latin typeface="Trebuchet MS"/>
              <a:ea typeface="Trebuchet MS"/>
              <a:cs typeface="Trebuchet MS"/>
              <a:sym typeface="Trebuchet MS"/>
            </a:endParaRPr>
          </a:p>
        </p:txBody>
      </p:sp>
      <p:sp>
        <p:nvSpPr>
          <p:cNvPr id="147" name="Google Shape;147;p20"/>
          <p:cNvSpPr txBox="1"/>
          <p:nvPr/>
        </p:nvSpPr>
        <p:spPr>
          <a:xfrm>
            <a:off x="816066" y="3171010"/>
            <a:ext cx="6525462" cy="480012"/>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Hadoop Processing, Reading from Disk</a:t>
            </a:r>
            <a:endParaRPr b="0" i="0" sz="1100" u="none" cap="none" strike="noStrike">
              <a:solidFill>
                <a:schemeClr val="accent4"/>
              </a:solidFill>
              <a:latin typeface="Arial"/>
              <a:ea typeface="Arial"/>
              <a:cs typeface="Arial"/>
              <a:sym typeface="Arial"/>
            </a:endParaRPr>
          </a:p>
        </p:txBody>
      </p:sp>
      <p:sp>
        <p:nvSpPr>
          <p:cNvPr id="148" name="Google Shape;148;p20"/>
          <p:cNvSpPr txBox="1"/>
          <p:nvPr/>
        </p:nvSpPr>
        <p:spPr>
          <a:xfrm>
            <a:off x="816066" y="5174391"/>
            <a:ext cx="6525462" cy="480012"/>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Spark In-Memory Processing</a:t>
            </a:r>
            <a:endParaRPr b="0" i="0" sz="1100" u="none" cap="none" strike="noStrike">
              <a:solidFill>
                <a:schemeClr val="accent4"/>
              </a:solidFill>
              <a:latin typeface="Arial"/>
              <a:ea typeface="Arial"/>
              <a:cs typeface="Arial"/>
              <a:sym typeface="Arial"/>
            </a:endParaRPr>
          </a:p>
        </p:txBody>
      </p:sp>
      <p:sp>
        <p:nvSpPr>
          <p:cNvPr id="149" name="Google Shape;149;p20"/>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Data Processing Evolution</a:t>
            </a:r>
            <a:endParaRPr/>
          </a:p>
        </p:txBody>
      </p:sp>
      <p:sp>
        <p:nvSpPr>
          <p:cNvPr id="150" name="Google Shape;150;p20"/>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Faster Data Access, Less Data Movement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56"/>
          <p:cNvSpPr txBox="1"/>
          <p:nvPr>
            <p:ph type="title"/>
          </p:nvPr>
        </p:nvSpPr>
        <p:spPr>
          <a:xfrm>
            <a:off x="3106785" y="3998553"/>
            <a:ext cx="12074430" cy="2289898"/>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None/>
            </a:pPr>
            <a:r>
              <a:rPr lang="en-US"/>
              <a:t>cuML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cxnSp>
        <p:nvCxnSpPr>
          <p:cNvPr id="1263" name="Google Shape;1263;p57"/>
          <p:cNvCxnSpPr/>
          <p:nvPr/>
        </p:nvCxnSpPr>
        <p:spPr>
          <a:xfrm rot="5400000">
            <a:off x="9143616" y="-993388"/>
            <a:ext cx="600" cy="9420000"/>
          </a:xfrm>
          <a:prstGeom prst="bentConnector3">
            <a:avLst>
              <a:gd fmla="val -60118685" name="adj1"/>
            </a:avLst>
          </a:prstGeom>
          <a:noFill/>
          <a:ln cap="flat" cmpd="sng" w="12700">
            <a:solidFill>
              <a:srgbClr val="595959"/>
            </a:solidFill>
            <a:prstDash val="solid"/>
            <a:round/>
            <a:headEnd len="sm" w="sm" type="none"/>
            <a:tailEnd len="med" w="med" type="triangle"/>
          </a:ln>
        </p:spPr>
      </p:cxnSp>
      <p:sp>
        <p:nvSpPr>
          <p:cNvPr id="1264" name="Google Shape;1264;p57"/>
          <p:cNvSpPr/>
          <p:nvPr/>
        </p:nvSpPr>
        <p:spPr>
          <a:xfrm>
            <a:off x="10644744"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PyTorch, TensorFlow, MxNet</a:t>
            </a:r>
            <a:endParaRPr b="0" i="0" sz="1800" u="none" cap="none" strike="noStrike">
              <a:solidFill>
                <a:srgbClr val="FFFFFF"/>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Deep Learning</a:t>
            </a:r>
            <a:endParaRPr b="0" i="0" sz="1800" u="none" cap="none" strike="noStrike">
              <a:solidFill>
                <a:srgbClr val="DBBDFF"/>
              </a:solidFill>
              <a:latin typeface="Arial"/>
              <a:ea typeface="Arial"/>
              <a:cs typeface="Arial"/>
              <a:sym typeface="Arial"/>
            </a:endParaRPr>
          </a:p>
        </p:txBody>
      </p:sp>
      <p:sp>
        <p:nvSpPr>
          <p:cNvPr id="1265" name="Google Shape;1265;p57"/>
          <p:cNvSpPr/>
          <p:nvPr/>
        </p:nvSpPr>
        <p:spPr>
          <a:xfrm>
            <a:off x="2473018" y="4962868"/>
            <a:ext cx="7900367" cy="562667"/>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Dask</a:t>
            </a:r>
            <a:endParaRPr b="0" i="0" sz="3888" u="none" cap="none" strike="noStrike">
              <a:solidFill>
                <a:schemeClr val="dk2"/>
              </a:solidFill>
              <a:latin typeface="Trebuchet MS"/>
              <a:ea typeface="Trebuchet MS"/>
              <a:cs typeface="Trebuchet MS"/>
              <a:sym typeface="Trebuchet MS"/>
            </a:endParaRPr>
          </a:p>
        </p:txBody>
      </p:sp>
      <p:sp>
        <p:nvSpPr>
          <p:cNvPr id="1266" name="Google Shape;1266;p57"/>
          <p:cNvSpPr/>
          <p:nvPr/>
        </p:nvSpPr>
        <p:spPr>
          <a:xfrm>
            <a:off x="2473019"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cuDF cuIO</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Analytics</a:t>
            </a:r>
            <a:endParaRPr b="0" i="0" sz="1800" u="none" cap="none" strike="noStrike">
              <a:solidFill>
                <a:srgbClr val="DBBDFF"/>
              </a:solidFill>
              <a:latin typeface="Arial"/>
              <a:ea typeface="Arial"/>
              <a:cs typeface="Arial"/>
              <a:sym typeface="Arial"/>
            </a:endParaRPr>
          </a:p>
        </p:txBody>
      </p:sp>
      <p:cxnSp>
        <p:nvCxnSpPr>
          <p:cNvPr id="1267" name="Google Shape;1267;p57"/>
          <p:cNvCxnSpPr/>
          <p:nvPr/>
        </p:nvCxnSpPr>
        <p:spPr>
          <a:xfrm rot="-5400000">
            <a:off x="11502340" y="7279750"/>
            <a:ext cx="737517" cy="0"/>
          </a:xfrm>
          <a:prstGeom prst="straightConnector1">
            <a:avLst/>
          </a:prstGeom>
          <a:noFill/>
          <a:ln cap="flat" cmpd="sng" w="12700">
            <a:solidFill>
              <a:srgbClr val="595959"/>
            </a:solidFill>
            <a:prstDash val="solid"/>
            <a:round/>
            <a:headEnd len="lg" w="lg" type="triangle"/>
            <a:tailEnd len="lg" w="lg" type="triangle"/>
          </a:ln>
        </p:spPr>
      </p:cxnSp>
      <p:sp>
        <p:nvSpPr>
          <p:cNvPr id="1268" name="Google Shape;1268;p57"/>
          <p:cNvSpPr/>
          <p:nvPr/>
        </p:nvSpPr>
        <p:spPr>
          <a:xfrm>
            <a:off x="2473018" y="7807462"/>
            <a:ext cx="13341675" cy="922047"/>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				       										GPU Memory</a:t>
            </a:r>
            <a:endParaRPr b="0" i="0" sz="3888" u="none" cap="none" strike="noStrike">
              <a:solidFill>
                <a:schemeClr val="dk2"/>
              </a:solidFill>
              <a:latin typeface="Arial"/>
              <a:ea typeface="Arial"/>
              <a:cs typeface="Arial"/>
              <a:sym typeface="Arial"/>
            </a:endParaRPr>
          </a:p>
        </p:txBody>
      </p:sp>
      <p:sp>
        <p:nvSpPr>
          <p:cNvPr id="1269" name="Google Shape;1269;p57"/>
          <p:cNvSpPr/>
          <p:nvPr/>
        </p:nvSpPr>
        <p:spPr>
          <a:xfrm>
            <a:off x="2473018"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Data Preparation</a:t>
            </a:r>
            <a:endParaRPr b="0" i="0" sz="3888" u="none" cap="none" strike="noStrike">
              <a:solidFill>
                <a:srgbClr val="000000"/>
              </a:solidFill>
              <a:latin typeface="Arial"/>
              <a:ea typeface="Arial"/>
              <a:cs typeface="Arial"/>
              <a:sym typeface="Arial"/>
            </a:endParaRPr>
          </a:p>
        </p:txBody>
      </p:sp>
      <p:sp>
        <p:nvSpPr>
          <p:cNvPr id="1270" name="Google Shape;1270;p57"/>
          <p:cNvSpPr/>
          <p:nvPr/>
        </p:nvSpPr>
        <p:spPr>
          <a:xfrm>
            <a:off x="11892883"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Visualization</a:t>
            </a:r>
            <a:endParaRPr b="0" i="0" sz="3888" u="none" cap="none" strike="noStrike">
              <a:solidFill>
                <a:srgbClr val="000000"/>
              </a:solidFill>
              <a:latin typeface="Arial"/>
              <a:ea typeface="Arial"/>
              <a:cs typeface="Arial"/>
              <a:sym typeface="Arial"/>
            </a:endParaRPr>
          </a:p>
        </p:txBody>
      </p:sp>
      <p:sp>
        <p:nvSpPr>
          <p:cNvPr id="1271" name="Google Shape;1271;p57"/>
          <p:cNvSpPr/>
          <p:nvPr/>
        </p:nvSpPr>
        <p:spPr>
          <a:xfrm>
            <a:off x="7182950"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Model Training</a:t>
            </a:r>
            <a:endParaRPr b="0" i="0" sz="3888" u="none" cap="none" strike="noStrike">
              <a:solidFill>
                <a:srgbClr val="000000"/>
              </a:solidFill>
              <a:latin typeface="Arial"/>
              <a:ea typeface="Arial"/>
              <a:cs typeface="Arial"/>
              <a:sym typeface="Arial"/>
            </a:endParaRPr>
          </a:p>
        </p:txBody>
      </p:sp>
      <p:cxnSp>
        <p:nvCxnSpPr>
          <p:cNvPr id="1272" name="Google Shape;1272;p57"/>
          <p:cNvCxnSpPr/>
          <p:nvPr/>
        </p:nvCxnSpPr>
        <p:spPr>
          <a:xfrm flipH="1" rot="10800000">
            <a:off x="11211638"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1273" name="Google Shape;1273;p57"/>
          <p:cNvSpPr/>
          <p:nvPr/>
        </p:nvSpPr>
        <p:spPr>
          <a:xfrm>
            <a:off x="7920836"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cuGraph</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Graph Analytics</a:t>
            </a:r>
            <a:endParaRPr b="0" i="0" sz="1800" u="none" cap="none" strike="noStrike">
              <a:solidFill>
                <a:srgbClr val="DBBDFF"/>
              </a:solidFill>
              <a:latin typeface="Arial"/>
              <a:ea typeface="Arial"/>
              <a:cs typeface="Arial"/>
              <a:sym typeface="Arial"/>
            </a:endParaRPr>
          </a:p>
        </p:txBody>
      </p:sp>
      <p:sp>
        <p:nvSpPr>
          <p:cNvPr id="1274" name="Google Shape;1274;p57"/>
          <p:cNvSpPr/>
          <p:nvPr/>
        </p:nvSpPr>
        <p:spPr>
          <a:xfrm>
            <a:off x="13368653" y="5850043"/>
            <a:ext cx="2436280"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Visualization</a:t>
            </a:r>
            <a:endParaRPr b="0" i="0" sz="1800" u="none" cap="none" strike="noStrike">
              <a:solidFill>
                <a:srgbClr val="DBBDFF"/>
              </a:solidFill>
              <a:latin typeface="Arial"/>
              <a:ea typeface="Arial"/>
              <a:cs typeface="Arial"/>
              <a:sym typeface="Arial"/>
            </a:endParaRPr>
          </a:p>
        </p:txBody>
      </p:sp>
      <p:cxnSp>
        <p:nvCxnSpPr>
          <p:cNvPr id="1275" name="Google Shape;1275;p57"/>
          <p:cNvCxnSpPr/>
          <p:nvPr/>
        </p:nvCxnSpPr>
        <p:spPr>
          <a:xfrm rot="-5400000">
            <a:off x="14226838"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276" name="Google Shape;1276;p57"/>
          <p:cNvCxnSpPr/>
          <p:nvPr/>
        </p:nvCxnSpPr>
        <p:spPr>
          <a:xfrm rot="-5400000">
            <a:off x="8781682"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277" name="Google Shape;1277;p57"/>
          <p:cNvCxnSpPr/>
          <p:nvPr/>
        </p:nvCxnSpPr>
        <p:spPr>
          <a:xfrm rot="-5400000">
            <a:off x="6061025"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278" name="Google Shape;1278;p57"/>
          <p:cNvCxnSpPr/>
          <p:nvPr/>
        </p:nvCxnSpPr>
        <p:spPr>
          <a:xfrm rot="-5400000">
            <a:off x="3340365" y="7279750"/>
            <a:ext cx="737517" cy="0"/>
          </a:xfrm>
          <a:prstGeom prst="straightConnector1">
            <a:avLst/>
          </a:prstGeom>
          <a:noFill/>
          <a:ln cap="flat" cmpd="sng" w="12700">
            <a:solidFill>
              <a:srgbClr val="595959"/>
            </a:solidFill>
            <a:prstDash val="solid"/>
            <a:round/>
            <a:headEnd len="lg" w="lg" type="triangle"/>
            <a:tailEnd len="lg" w="lg" type="triangle"/>
          </a:ln>
        </p:spPr>
      </p:cxnSp>
      <p:pic>
        <p:nvPicPr>
          <p:cNvPr id="1279" name="Google Shape;1279;p57"/>
          <p:cNvPicPr preferRelativeResize="0"/>
          <p:nvPr/>
        </p:nvPicPr>
        <p:blipFill rotWithShape="1">
          <a:blip r:embed="rId3">
            <a:alphaModFix/>
          </a:blip>
          <a:srcRect b="0" l="0" r="0" t="0"/>
          <a:stretch/>
        </p:blipFill>
        <p:spPr>
          <a:xfrm>
            <a:off x="7451909" y="7988850"/>
            <a:ext cx="1226463" cy="561140"/>
          </a:xfrm>
          <a:prstGeom prst="rect">
            <a:avLst/>
          </a:prstGeom>
          <a:noFill/>
          <a:ln>
            <a:noFill/>
          </a:ln>
        </p:spPr>
      </p:pic>
      <p:cxnSp>
        <p:nvCxnSpPr>
          <p:cNvPr id="1280" name="Google Shape;1280;p57"/>
          <p:cNvCxnSpPr/>
          <p:nvPr/>
        </p:nvCxnSpPr>
        <p:spPr>
          <a:xfrm flipH="1" rot="10800000">
            <a:off x="6495067"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1281" name="Google Shape;1281;p57"/>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Machine Learning</a:t>
            </a:r>
            <a:endParaRPr/>
          </a:p>
        </p:txBody>
      </p:sp>
      <p:sp>
        <p:nvSpPr>
          <p:cNvPr id="1282" name="Google Shape;1282;p57"/>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More Models More Problems</a:t>
            </a:r>
            <a:endParaRPr/>
          </a:p>
        </p:txBody>
      </p:sp>
      <p:sp>
        <p:nvSpPr>
          <p:cNvPr id="1283" name="Google Shape;1283;p57"/>
          <p:cNvSpPr/>
          <p:nvPr/>
        </p:nvSpPr>
        <p:spPr>
          <a:xfrm>
            <a:off x="1402055" y="2693403"/>
            <a:ext cx="14973300" cy="6312000"/>
          </a:xfrm>
          <a:prstGeom prst="rect">
            <a:avLst/>
          </a:prstGeom>
          <a:solidFill>
            <a:schemeClr val="lt1">
              <a:alpha val="74901"/>
            </a:schemeClr>
          </a:solidFill>
          <a:ln>
            <a:noFill/>
          </a:ln>
        </p:spPr>
        <p:txBody>
          <a:bodyPr anchorCtr="0" anchor="ctr" bIns="76200" lIns="152400" spcFirstLastPara="1" rIns="152400" wrap="square" tIns="762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
        <p:nvSpPr>
          <p:cNvPr id="1284" name="Google Shape;1284;p57"/>
          <p:cNvSpPr/>
          <p:nvPr/>
        </p:nvSpPr>
        <p:spPr>
          <a:xfrm>
            <a:off x="5196927" y="5850043"/>
            <a:ext cx="2446052" cy="922047"/>
          </a:xfrm>
          <a:prstGeom prst="rect">
            <a:avLst/>
          </a:prstGeom>
          <a:solidFill>
            <a:srgbClr val="7400FF"/>
          </a:solidFill>
          <a:ln cap="flat" cmpd="sng" w="9525">
            <a:solidFill>
              <a:schemeClr val="lt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cuML</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Machine Learning</a:t>
            </a:r>
            <a:endParaRPr b="0" i="0" sz="1800" u="none" cap="none" strike="noStrike">
              <a:solidFill>
                <a:srgbClr val="DBBD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grpSp>
        <p:nvGrpSpPr>
          <p:cNvPr id="1290" name="Google Shape;1290;p58"/>
          <p:cNvGrpSpPr/>
          <p:nvPr/>
        </p:nvGrpSpPr>
        <p:grpSpPr>
          <a:xfrm>
            <a:off x="8257687" y="7555663"/>
            <a:ext cx="1789009" cy="1099934"/>
            <a:chOff x="718275" y="2951995"/>
            <a:chExt cx="2871216" cy="876886"/>
          </a:xfrm>
        </p:grpSpPr>
        <p:sp>
          <p:nvSpPr>
            <p:cNvPr id="1291" name="Google Shape;1291;p58"/>
            <p:cNvSpPr/>
            <p:nvPr/>
          </p:nvSpPr>
          <p:spPr>
            <a:xfrm flipH="1" rot="10800000">
              <a:off x="718275" y="2951995"/>
              <a:ext cx="2871216" cy="773035"/>
            </a:xfrm>
            <a:prstGeom prst="trapezoid">
              <a:avLst>
                <a:gd fmla="val 45039" name="adj"/>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92" name="Google Shape;1292;p58"/>
            <p:cNvSpPr/>
            <p:nvPr/>
          </p:nvSpPr>
          <p:spPr>
            <a:xfrm>
              <a:off x="1419857" y="3600840"/>
              <a:ext cx="1473096" cy="22804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sp>
        <p:nvSpPr>
          <p:cNvPr id="1293" name="Google Shape;1293;p58"/>
          <p:cNvSpPr/>
          <p:nvPr/>
        </p:nvSpPr>
        <p:spPr>
          <a:xfrm>
            <a:off x="8263814" y="7373186"/>
            <a:ext cx="1774793" cy="356277"/>
          </a:xfrm>
          <a:prstGeom prst="ellipse">
            <a:avLst/>
          </a:prstGeom>
          <a:solidFill>
            <a:schemeClr val="accent6"/>
          </a:solidFill>
          <a:ln cap="flat" cmpd="sng" w="12700">
            <a:solidFill>
              <a:srgbClr val="F6D2F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94" name="Google Shape;1294;p58"/>
          <p:cNvSpPr txBox="1"/>
          <p:nvPr/>
        </p:nvSpPr>
        <p:spPr>
          <a:xfrm>
            <a:off x="8103504" y="8021707"/>
            <a:ext cx="2110365" cy="3139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SAMPLING</a:t>
            </a:r>
            <a:endParaRPr b="0" i="0" sz="1050" u="none" cap="none" strike="noStrike">
              <a:solidFill>
                <a:schemeClr val="lt1"/>
              </a:solidFill>
              <a:latin typeface="Trebuchet MS"/>
              <a:ea typeface="Trebuchet MS"/>
              <a:cs typeface="Trebuchet MS"/>
              <a:sym typeface="Trebuchet MS"/>
            </a:endParaRPr>
          </a:p>
        </p:txBody>
      </p:sp>
      <p:grpSp>
        <p:nvGrpSpPr>
          <p:cNvPr id="1295" name="Google Shape;1295;p58"/>
          <p:cNvGrpSpPr/>
          <p:nvPr/>
        </p:nvGrpSpPr>
        <p:grpSpPr>
          <a:xfrm>
            <a:off x="7773676" y="6476262"/>
            <a:ext cx="2763160" cy="1129978"/>
            <a:chOff x="718275" y="2951995"/>
            <a:chExt cx="2871216" cy="878916"/>
          </a:xfrm>
        </p:grpSpPr>
        <p:sp>
          <p:nvSpPr>
            <p:cNvPr id="1296" name="Google Shape;1296;p58"/>
            <p:cNvSpPr/>
            <p:nvPr/>
          </p:nvSpPr>
          <p:spPr>
            <a:xfrm flipH="1" rot="10800000">
              <a:off x="718275" y="2951995"/>
              <a:ext cx="2871216" cy="743731"/>
            </a:xfrm>
            <a:prstGeom prst="trapezoid">
              <a:avLst>
                <a:gd fmla="val 45039"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297" name="Google Shape;1297;p58"/>
            <p:cNvSpPr/>
            <p:nvPr/>
          </p:nvSpPr>
          <p:spPr>
            <a:xfrm>
              <a:off x="1163632" y="3546881"/>
              <a:ext cx="1977406" cy="28403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sp>
        <p:nvSpPr>
          <p:cNvPr id="1298" name="Google Shape;1298;p58"/>
          <p:cNvSpPr/>
          <p:nvPr/>
        </p:nvSpPr>
        <p:spPr>
          <a:xfrm>
            <a:off x="7780188" y="6293794"/>
            <a:ext cx="2750907" cy="356277"/>
          </a:xfrm>
          <a:prstGeom prst="ellipse">
            <a:avLst/>
          </a:prstGeom>
          <a:solidFill>
            <a:srgbClr val="5600BF"/>
          </a:solidFill>
          <a:ln cap="flat" cmpd="sng" w="12700">
            <a:solidFill>
              <a:srgbClr val="AA6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nvGrpSpPr>
          <p:cNvPr id="1299" name="Google Shape;1299;p58"/>
          <p:cNvGrpSpPr/>
          <p:nvPr/>
        </p:nvGrpSpPr>
        <p:grpSpPr>
          <a:xfrm>
            <a:off x="7270059" y="5347833"/>
            <a:ext cx="3747988" cy="1190645"/>
            <a:chOff x="718275" y="2951995"/>
            <a:chExt cx="2871216" cy="920226"/>
          </a:xfrm>
        </p:grpSpPr>
        <p:sp>
          <p:nvSpPr>
            <p:cNvPr id="1300" name="Google Shape;1300;p58"/>
            <p:cNvSpPr/>
            <p:nvPr/>
          </p:nvSpPr>
          <p:spPr>
            <a:xfrm flipH="1" rot="10800000">
              <a:off x="718275" y="2951995"/>
              <a:ext cx="2871216" cy="773035"/>
            </a:xfrm>
            <a:prstGeom prst="trapezoid">
              <a:avLst>
                <a:gd fmla="val 45039"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301" name="Google Shape;1301;p58"/>
            <p:cNvSpPr/>
            <p:nvPr/>
          </p:nvSpPr>
          <p:spPr>
            <a:xfrm>
              <a:off x="1061542" y="3563876"/>
              <a:ext cx="2182757" cy="308345"/>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sp>
        <p:nvSpPr>
          <p:cNvPr id="1302" name="Google Shape;1302;p58"/>
          <p:cNvSpPr/>
          <p:nvPr/>
        </p:nvSpPr>
        <p:spPr>
          <a:xfrm>
            <a:off x="7277895" y="5165358"/>
            <a:ext cx="3731469" cy="356277"/>
          </a:xfrm>
          <a:prstGeom prst="ellipse">
            <a:avLst/>
          </a:prstGeom>
          <a:solidFill>
            <a:schemeClr val="accent3"/>
          </a:solidFill>
          <a:ln cap="flat" cmpd="sng" w="12700">
            <a:solidFill>
              <a:srgbClr val="FFEFD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nvGrpSpPr>
          <p:cNvPr id="1303" name="Google Shape;1303;p58"/>
          <p:cNvGrpSpPr/>
          <p:nvPr/>
        </p:nvGrpSpPr>
        <p:grpSpPr>
          <a:xfrm>
            <a:off x="6651735" y="3963361"/>
            <a:ext cx="4978578" cy="1440576"/>
            <a:chOff x="664025" y="2951993"/>
            <a:chExt cx="2973315" cy="1012888"/>
          </a:xfrm>
        </p:grpSpPr>
        <p:sp>
          <p:nvSpPr>
            <p:cNvPr id="1304" name="Google Shape;1304;p58"/>
            <p:cNvSpPr/>
            <p:nvPr/>
          </p:nvSpPr>
          <p:spPr>
            <a:xfrm flipH="1" rot="10800000">
              <a:off x="664025" y="2951993"/>
              <a:ext cx="2973315" cy="878970"/>
            </a:xfrm>
            <a:prstGeom prst="trapezoid">
              <a:avLst>
                <a:gd fmla="val 45039"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305" name="Google Shape;1305;p58"/>
            <p:cNvSpPr/>
            <p:nvPr/>
          </p:nvSpPr>
          <p:spPr>
            <a:xfrm>
              <a:off x="1000260" y="3683264"/>
              <a:ext cx="2302822" cy="281617"/>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sp>
        <p:nvSpPr>
          <p:cNvPr id="1306" name="Google Shape;1306;p58"/>
          <p:cNvSpPr/>
          <p:nvPr/>
        </p:nvSpPr>
        <p:spPr>
          <a:xfrm>
            <a:off x="6651735" y="3812001"/>
            <a:ext cx="4984529" cy="279193"/>
          </a:xfrm>
          <a:prstGeom prst="ellipse">
            <a:avLst/>
          </a:prstGeom>
          <a:solidFill>
            <a:schemeClr val="accent1"/>
          </a:solidFill>
          <a:ln cap="flat" cmpd="sng" w="12700">
            <a:solidFill>
              <a:srgbClr val="D6F4F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307" name="Google Shape;1307;p58"/>
          <p:cNvSpPr txBox="1"/>
          <p:nvPr/>
        </p:nvSpPr>
        <p:spPr>
          <a:xfrm>
            <a:off x="7060676" y="4647750"/>
            <a:ext cx="4146654" cy="3139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HISTOGRAMS / DISTRIBUTIONS</a:t>
            </a:r>
            <a:endParaRPr b="0" i="0" sz="1050" u="none" cap="none" strike="noStrike">
              <a:solidFill>
                <a:schemeClr val="lt1"/>
              </a:solidFill>
              <a:latin typeface="Trebuchet MS"/>
              <a:ea typeface="Trebuchet MS"/>
              <a:cs typeface="Trebuchet MS"/>
              <a:sym typeface="Trebuchet MS"/>
            </a:endParaRPr>
          </a:p>
        </p:txBody>
      </p:sp>
      <p:sp>
        <p:nvSpPr>
          <p:cNvPr id="1308" name="Google Shape;1308;p58"/>
          <p:cNvSpPr txBox="1"/>
          <p:nvPr/>
        </p:nvSpPr>
        <p:spPr>
          <a:xfrm>
            <a:off x="7060676" y="5817114"/>
            <a:ext cx="4146654" cy="53553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DIMENSION REDUCTION</a:t>
            </a:r>
            <a:br>
              <a:rPr b="0" i="0" lang="en-US" sz="1600" u="none" cap="none" strike="noStrike">
                <a:solidFill>
                  <a:schemeClr val="lt1"/>
                </a:solidFill>
                <a:latin typeface="Trebuchet MS"/>
                <a:ea typeface="Trebuchet MS"/>
                <a:cs typeface="Trebuchet MS"/>
                <a:sym typeface="Trebuchet MS"/>
              </a:rPr>
            </a:br>
            <a:r>
              <a:rPr b="0" i="0" lang="en-US" sz="1600" u="none" cap="none" strike="noStrike">
                <a:solidFill>
                  <a:schemeClr val="lt1"/>
                </a:solidFill>
                <a:latin typeface="Trebuchet MS"/>
                <a:ea typeface="Trebuchet MS"/>
                <a:cs typeface="Trebuchet MS"/>
                <a:sym typeface="Trebuchet MS"/>
              </a:rPr>
              <a:t>FEATURE SELECTION</a:t>
            </a:r>
            <a:endParaRPr b="0" i="0" sz="1050" u="none" cap="none" strike="noStrike">
              <a:solidFill>
                <a:schemeClr val="lt1"/>
              </a:solidFill>
              <a:latin typeface="Trebuchet MS"/>
              <a:ea typeface="Trebuchet MS"/>
              <a:cs typeface="Trebuchet MS"/>
              <a:sym typeface="Trebuchet MS"/>
            </a:endParaRPr>
          </a:p>
        </p:txBody>
      </p:sp>
      <p:sp>
        <p:nvSpPr>
          <p:cNvPr id="1309" name="Google Shape;1309;p58"/>
          <p:cNvSpPr txBox="1"/>
          <p:nvPr/>
        </p:nvSpPr>
        <p:spPr>
          <a:xfrm>
            <a:off x="8086140" y="6997080"/>
            <a:ext cx="2110365" cy="3139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REMOVE OUTLIERS</a:t>
            </a:r>
            <a:endParaRPr b="0" i="0" sz="1050" u="none" cap="none" strike="noStrike">
              <a:solidFill>
                <a:schemeClr val="lt1"/>
              </a:solidFill>
              <a:latin typeface="Trebuchet MS"/>
              <a:ea typeface="Trebuchet MS"/>
              <a:cs typeface="Trebuchet MS"/>
              <a:sym typeface="Trebuchet MS"/>
            </a:endParaRPr>
          </a:p>
        </p:txBody>
      </p:sp>
      <p:sp>
        <p:nvSpPr>
          <p:cNvPr id="1310" name="Google Shape;1310;p58"/>
          <p:cNvSpPr txBox="1"/>
          <p:nvPr/>
        </p:nvSpPr>
        <p:spPr>
          <a:xfrm>
            <a:off x="7060676" y="3256836"/>
            <a:ext cx="4146654" cy="4247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2400" u="none" cap="none" strike="noStrike">
                <a:solidFill>
                  <a:schemeClr val="accent4"/>
                </a:solidFill>
                <a:latin typeface="Trebuchet MS"/>
                <a:ea typeface="Trebuchet MS"/>
                <a:cs typeface="Trebuchet MS"/>
                <a:sym typeface="Trebuchet MS"/>
              </a:rPr>
              <a:t>MASSIVE DATASET</a:t>
            </a:r>
            <a:endParaRPr b="0" i="0" sz="1400" u="none" cap="none" strike="noStrike">
              <a:solidFill>
                <a:schemeClr val="accent4"/>
              </a:solidFill>
              <a:latin typeface="Trebuchet MS"/>
              <a:ea typeface="Trebuchet MS"/>
              <a:cs typeface="Trebuchet MS"/>
              <a:sym typeface="Trebuchet MS"/>
            </a:endParaRPr>
          </a:p>
        </p:txBody>
      </p:sp>
      <p:sp>
        <p:nvSpPr>
          <p:cNvPr id="1311" name="Google Shape;1311;p58"/>
          <p:cNvSpPr txBox="1"/>
          <p:nvPr/>
        </p:nvSpPr>
        <p:spPr>
          <a:xfrm>
            <a:off x="6337546" y="8937439"/>
            <a:ext cx="5612908" cy="3693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Meet Reasonable Speed vs Accuracy Trade-off</a:t>
            </a:r>
            <a:endParaRPr b="0" i="0" sz="1200" u="none" cap="none" strike="noStrike">
              <a:solidFill>
                <a:schemeClr val="accent4"/>
              </a:solidFill>
              <a:latin typeface="Trebuchet MS"/>
              <a:ea typeface="Trebuchet MS"/>
              <a:cs typeface="Trebuchet MS"/>
              <a:sym typeface="Trebuchet MS"/>
            </a:endParaRPr>
          </a:p>
        </p:txBody>
      </p:sp>
      <p:sp>
        <p:nvSpPr>
          <p:cNvPr id="1312" name="Google Shape;1312;p58"/>
          <p:cNvSpPr txBox="1"/>
          <p:nvPr/>
        </p:nvSpPr>
        <p:spPr>
          <a:xfrm>
            <a:off x="1722599" y="5092131"/>
            <a:ext cx="4146653" cy="84023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Better to start with as much data as</a:t>
            </a:r>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possible and explore / preprocess to scale to performance needs.</a:t>
            </a:r>
            <a:endParaRPr/>
          </a:p>
        </p:txBody>
      </p:sp>
      <p:sp>
        <p:nvSpPr>
          <p:cNvPr id="1313" name="Google Shape;1313;p58"/>
          <p:cNvSpPr txBox="1"/>
          <p:nvPr/>
        </p:nvSpPr>
        <p:spPr>
          <a:xfrm>
            <a:off x="10987930" y="7286308"/>
            <a:ext cx="4146653" cy="59093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Iterate. Cross Validate </a:t>
            </a:r>
            <a:r>
              <a:rPr b="0" i="0" lang="en-US" sz="1800" u="none" cap="none" strike="noStrike">
                <a:solidFill>
                  <a:schemeClr val="accent4"/>
                </a:solidFill>
                <a:latin typeface="Arial"/>
                <a:ea typeface="Arial"/>
                <a:cs typeface="Arial"/>
                <a:sym typeface="Arial"/>
              </a:rPr>
              <a:t>&amp;</a:t>
            </a:r>
            <a:r>
              <a:rPr b="0" i="0" lang="en-US" sz="1800" u="none" cap="none" strike="noStrike">
                <a:solidFill>
                  <a:schemeClr val="accent4"/>
                </a:solidFill>
                <a:latin typeface="Trebuchet MS"/>
                <a:ea typeface="Trebuchet MS"/>
                <a:cs typeface="Trebuchet MS"/>
                <a:sym typeface="Trebuchet MS"/>
              </a:rPr>
              <a:t> Grid Search.</a:t>
            </a:r>
            <a:br>
              <a:rPr b="0" i="0" lang="en-US" sz="1800" u="none" cap="none" strike="noStrike">
                <a:solidFill>
                  <a:schemeClr val="accent4"/>
                </a:solidFill>
                <a:latin typeface="Trebuchet MS"/>
                <a:ea typeface="Trebuchet MS"/>
                <a:cs typeface="Trebuchet MS"/>
                <a:sym typeface="Trebuchet MS"/>
              </a:rPr>
            </a:br>
            <a:r>
              <a:rPr b="0" i="0" lang="en-US" sz="1800" u="none" cap="none" strike="noStrike">
                <a:solidFill>
                  <a:schemeClr val="accent4"/>
                </a:solidFill>
                <a:latin typeface="Trebuchet MS"/>
                <a:ea typeface="Trebuchet MS"/>
                <a:cs typeface="Trebuchet MS"/>
                <a:sym typeface="Trebuchet MS"/>
              </a:rPr>
              <a:t>Iterate Some More.</a:t>
            </a:r>
            <a:endParaRPr/>
          </a:p>
        </p:txBody>
      </p:sp>
      <p:sp>
        <p:nvSpPr>
          <p:cNvPr id="1314" name="Google Shape;1314;p58"/>
          <p:cNvSpPr txBox="1"/>
          <p:nvPr/>
        </p:nvSpPr>
        <p:spPr>
          <a:xfrm>
            <a:off x="4384707" y="7529102"/>
            <a:ext cx="3855891"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Hours? Days?</a:t>
            </a:r>
            <a:endParaRPr/>
          </a:p>
        </p:txBody>
      </p:sp>
      <p:grpSp>
        <p:nvGrpSpPr>
          <p:cNvPr id="1315" name="Google Shape;1315;p58"/>
          <p:cNvGrpSpPr/>
          <p:nvPr/>
        </p:nvGrpSpPr>
        <p:grpSpPr>
          <a:xfrm>
            <a:off x="11067377" y="4325028"/>
            <a:ext cx="3701837" cy="3701837"/>
            <a:chOff x="11390113" y="5278309"/>
            <a:chExt cx="2475615" cy="2475615"/>
          </a:xfrm>
        </p:grpSpPr>
        <p:pic>
          <p:nvPicPr>
            <p:cNvPr id="1316" name="Google Shape;1316;p58"/>
            <p:cNvPicPr preferRelativeResize="0"/>
            <p:nvPr/>
          </p:nvPicPr>
          <p:blipFill rotWithShape="1">
            <a:blip r:embed="rId3">
              <a:alphaModFix/>
            </a:blip>
            <a:srcRect b="0" l="0" r="0" t="0"/>
            <a:stretch/>
          </p:blipFill>
          <p:spPr>
            <a:xfrm>
              <a:off x="12090332" y="5846538"/>
              <a:ext cx="1266389" cy="1374599"/>
            </a:xfrm>
            <a:prstGeom prst="rect">
              <a:avLst/>
            </a:prstGeom>
            <a:noFill/>
            <a:ln>
              <a:noFill/>
            </a:ln>
          </p:spPr>
        </p:pic>
        <p:sp>
          <p:nvSpPr>
            <p:cNvPr id="1317" name="Google Shape;1317;p58"/>
            <p:cNvSpPr/>
            <p:nvPr/>
          </p:nvSpPr>
          <p:spPr>
            <a:xfrm rot="-8100000">
              <a:off x="11752658" y="5640854"/>
              <a:ext cx="1750524" cy="1750524"/>
            </a:xfrm>
            <a:prstGeom prst="arc">
              <a:avLst>
                <a:gd fmla="val 16200000" name="adj1"/>
                <a:gd fmla="val 8102444" name="adj2"/>
              </a:avLst>
            </a:prstGeom>
            <a:noFill/>
            <a:ln cap="flat" cmpd="sng" w="31750">
              <a:solidFill>
                <a:schemeClr val="lt2"/>
              </a:solidFill>
              <a:prstDash val="solid"/>
              <a:round/>
              <a:headEnd len="sm" w="sm" type="none"/>
              <a:tailEnd len="lg" w="lg"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sp>
        <p:nvSpPr>
          <p:cNvPr id="1318" name="Google Shape;1318;p58"/>
          <p:cNvSpPr/>
          <p:nvPr/>
        </p:nvSpPr>
        <p:spPr>
          <a:xfrm>
            <a:off x="5971870" y="6556114"/>
            <a:ext cx="681563" cy="885210"/>
          </a:xfrm>
          <a:prstGeom prst="downArrow">
            <a:avLst>
              <a:gd fmla="val 50000" name="adj1"/>
              <a:gd fmla="val 50000" name="adj2"/>
            </a:avLst>
          </a:prstGeom>
          <a:gradFill>
            <a:gsLst>
              <a:gs pos="0">
                <a:srgbClr val="7400FF">
                  <a:alpha val="0"/>
                </a:srgbClr>
              </a:gs>
              <a:gs pos="7000">
                <a:srgbClr val="7400FF">
                  <a:alpha val="0"/>
                </a:srgbClr>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319" name="Google Shape;1319;p58"/>
          <p:cNvSpPr txBox="1"/>
          <p:nvPr/>
        </p:nvSpPr>
        <p:spPr>
          <a:xfrm>
            <a:off x="4412375" y="6172152"/>
            <a:ext cx="3855891" cy="34163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Time Increases</a:t>
            </a:r>
            <a:endParaRPr/>
          </a:p>
        </p:txBody>
      </p:sp>
      <p:sp>
        <p:nvSpPr>
          <p:cNvPr id="1320" name="Google Shape;1320;p58"/>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Problem</a:t>
            </a:r>
            <a:endParaRPr/>
          </a:p>
        </p:txBody>
      </p:sp>
      <p:sp>
        <p:nvSpPr>
          <p:cNvPr id="1321" name="Google Shape;1321;p58"/>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Data Sizes Continue to Grow</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59"/>
          <p:cNvSpPr txBox="1"/>
          <p:nvPr/>
        </p:nvSpPr>
        <p:spPr>
          <a:xfrm>
            <a:off x="12881306" y="2980975"/>
            <a:ext cx="2691122" cy="1743965"/>
          </a:xfrm>
          <a:prstGeom prst="rect">
            <a:avLst/>
          </a:prstGeom>
          <a:solidFill>
            <a:schemeClr val="accent5"/>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Dask cuML</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Dask cuDF</a:t>
            </a:r>
            <a:endParaRPr b="0" i="0" sz="2400" u="none" cap="none" strike="noStrike">
              <a:solidFill>
                <a:srgbClr val="4D4D4D"/>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cuDF</a:t>
            </a:r>
            <a:endParaRPr b="0" i="0" sz="2400" u="none" cap="none" strike="noStrike">
              <a:solidFill>
                <a:srgbClr val="4D4D4D"/>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Numpy</a:t>
            </a:r>
            <a:endParaRPr b="0" i="0" sz="2400" u="none" cap="none" strike="noStrike">
              <a:solidFill>
                <a:srgbClr val="4D4D4D"/>
              </a:solidFill>
              <a:latin typeface="Trebuchet MS"/>
              <a:ea typeface="Trebuchet MS"/>
              <a:cs typeface="Trebuchet MS"/>
              <a:sym typeface="Trebuchet MS"/>
            </a:endParaRPr>
          </a:p>
        </p:txBody>
      </p:sp>
      <p:sp>
        <p:nvSpPr>
          <p:cNvPr id="1327" name="Google Shape;1327;p59"/>
          <p:cNvSpPr/>
          <p:nvPr/>
        </p:nvSpPr>
        <p:spPr>
          <a:xfrm>
            <a:off x="3257550" y="2989517"/>
            <a:ext cx="6742916" cy="860500"/>
          </a:xfrm>
          <a:prstGeom prst="rect">
            <a:avLst/>
          </a:prstGeom>
          <a:solidFill>
            <a:srgbClr val="40C9D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Python</a:t>
            </a:r>
            <a:endParaRPr b="0" i="0" sz="2400" u="none" cap="none" strike="noStrike">
              <a:solidFill>
                <a:srgbClr val="FFFFFF"/>
              </a:solidFill>
              <a:latin typeface="Trebuchet MS"/>
              <a:ea typeface="Trebuchet MS"/>
              <a:cs typeface="Trebuchet MS"/>
              <a:sym typeface="Trebuchet MS"/>
            </a:endParaRPr>
          </a:p>
        </p:txBody>
      </p:sp>
      <p:cxnSp>
        <p:nvCxnSpPr>
          <p:cNvPr id="1328" name="Google Shape;1328;p59"/>
          <p:cNvCxnSpPr/>
          <p:nvPr/>
        </p:nvCxnSpPr>
        <p:spPr>
          <a:xfrm>
            <a:off x="10364561" y="3412993"/>
            <a:ext cx="2152650" cy="0"/>
          </a:xfrm>
          <a:prstGeom prst="straightConnector1">
            <a:avLst/>
          </a:prstGeom>
          <a:noFill/>
          <a:ln cap="flat" cmpd="sng" w="31750">
            <a:solidFill>
              <a:srgbClr val="868686"/>
            </a:solidFill>
            <a:prstDash val="solid"/>
            <a:round/>
            <a:headEnd len="sm" w="sm" type="none"/>
            <a:tailEnd len="med" w="med" type="triangle"/>
          </a:ln>
        </p:spPr>
      </p:cxnSp>
      <p:sp>
        <p:nvSpPr>
          <p:cNvPr id="1329" name="Google Shape;1329;p59"/>
          <p:cNvSpPr txBox="1"/>
          <p:nvPr/>
        </p:nvSpPr>
        <p:spPr>
          <a:xfrm>
            <a:off x="12881306" y="5842918"/>
            <a:ext cx="2691122" cy="2989575"/>
          </a:xfrm>
          <a:prstGeom prst="rect">
            <a:avLst/>
          </a:prstGeom>
          <a:solidFill>
            <a:schemeClr val="accent5"/>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Thrust</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Cub</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cuSolver</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nvGraph</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CUTLASS</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cuSparse</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cuRand</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cuBlas</a:t>
            </a:r>
            <a:endParaRPr b="0" i="0" sz="2400" u="none" cap="none" strike="noStrike">
              <a:solidFill>
                <a:srgbClr val="4D4D4D"/>
              </a:solidFill>
              <a:latin typeface="Trebuchet MS"/>
              <a:ea typeface="Trebuchet MS"/>
              <a:cs typeface="Trebuchet MS"/>
              <a:sym typeface="Trebuchet MS"/>
            </a:endParaRPr>
          </a:p>
        </p:txBody>
      </p:sp>
      <p:cxnSp>
        <p:nvCxnSpPr>
          <p:cNvPr id="1330" name="Google Shape;1330;p59"/>
          <p:cNvCxnSpPr/>
          <p:nvPr/>
        </p:nvCxnSpPr>
        <p:spPr>
          <a:xfrm>
            <a:off x="10364561" y="6937243"/>
            <a:ext cx="2152650" cy="0"/>
          </a:xfrm>
          <a:prstGeom prst="straightConnector1">
            <a:avLst/>
          </a:prstGeom>
          <a:noFill/>
          <a:ln cap="flat" cmpd="sng" w="31750">
            <a:solidFill>
              <a:srgbClr val="868686"/>
            </a:solidFill>
            <a:prstDash val="solid"/>
            <a:round/>
            <a:headEnd len="sm" w="sm" type="none"/>
            <a:tailEnd len="med" w="med" type="triangle"/>
          </a:ln>
        </p:spPr>
      </p:cxnSp>
      <p:sp>
        <p:nvSpPr>
          <p:cNvPr id="1331" name="Google Shape;1331;p59"/>
          <p:cNvSpPr/>
          <p:nvPr/>
        </p:nvSpPr>
        <p:spPr>
          <a:xfrm>
            <a:off x="3257550" y="3993265"/>
            <a:ext cx="6742916" cy="860500"/>
          </a:xfrm>
          <a:prstGeom prst="rect">
            <a:avLst/>
          </a:prstGeom>
          <a:solidFill>
            <a:srgbClr val="21A1B2"/>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Cython</a:t>
            </a:r>
            <a:endParaRPr b="0" i="0" sz="2400" u="none" cap="none" strike="noStrike">
              <a:solidFill>
                <a:srgbClr val="FFFFFF"/>
              </a:solidFill>
              <a:latin typeface="Trebuchet MS"/>
              <a:ea typeface="Trebuchet MS"/>
              <a:cs typeface="Trebuchet MS"/>
              <a:sym typeface="Trebuchet MS"/>
            </a:endParaRPr>
          </a:p>
        </p:txBody>
      </p:sp>
      <p:sp>
        <p:nvSpPr>
          <p:cNvPr id="1332" name="Google Shape;1332;p59"/>
          <p:cNvSpPr/>
          <p:nvPr/>
        </p:nvSpPr>
        <p:spPr>
          <a:xfrm>
            <a:off x="3257550" y="5038293"/>
            <a:ext cx="6742916" cy="860500"/>
          </a:xfrm>
          <a:prstGeom prst="rect">
            <a:avLst/>
          </a:prstGeom>
          <a:solidFill>
            <a:schemeClr val="lt2"/>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cuML Algorithms</a:t>
            </a:r>
            <a:endParaRPr b="0" i="0" sz="2400" u="none" cap="none" strike="noStrike">
              <a:solidFill>
                <a:srgbClr val="FFFFFF"/>
              </a:solidFill>
              <a:latin typeface="Trebuchet MS"/>
              <a:ea typeface="Trebuchet MS"/>
              <a:cs typeface="Trebuchet MS"/>
              <a:sym typeface="Trebuchet MS"/>
            </a:endParaRPr>
          </a:p>
        </p:txBody>
      </p:sp>
      <p:grpSp>
        <p:nvGrpSpPr>
          <p:cNvPr id="1333" name="Google Shape;1333;p59"/>
          <p:cNvGrpSpPr/>
          <p:nvPr/>
        </p:nvGrpSpPr>
        <p:grpSpPr>
          <a:xfrm>
            <a:off x="3257565" y="6102323"/>
            <a:ext cx="6743058" cy="1688926"/>
            <a:chOff x="3257565" y="6227532"/>
            <a:chExt cx="6896245" cy="860397"/>
          </a:xfrm>
        </p:grpSpPr>
        <p:sp>
          <p:nvSpPr>
            <p:cNvPr id="1334" name="Google Shape;1334;p59"/>
            <p:cNvSpPr/>
            <p:nvPr/>
          </p:nvSpPr>
          <p:spPr>
            <a:xfrm>
              <a:off x="3257565" y="6227532"/>
              <a:ext cx="6896100" cy="327600"/>
            </a:xfrm>
            <a:prstGeom prst="rect">
              <a:avLst/>
            </a:prstGeom>
            <a:solidFill>
              <a:srgbClr val="AA66FF"/>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cuML Prims</a:t>
              </a:r>
              <a:endParaRPr b="0" i="0" sz="2400" u="none" cap="none" strike="noStrike">
                <a:solidFill>
                  <a:srgbClr val="FFFFFF"/>
                </a:solidFill>
                <a:latin typeface="Trebuchet MS"/>
                <a:ea typeface="Trebuchet MS"/>
                <a:cs typeface="Trebuchet MS"/>
                <a:sym typeface="Trebuchet MS"/>
              </a:endParaRPr>
            </a:p>
          </p:txBody>
        </p:sp>
        <p:sp>
          <p:nvSpPr>
            <p:cNvPr id="1335" name="Google Shape;1335;p59"/>
            <p:cNvSpPr/>
            <p:nvPr/>
          </p:nvSpPr>
          <p:spPr>
            <a:xfrm>
              <a:off x="3257711" y="6649629"/>
              <a:ext cx="6896100" cy="438300"/>
            </a:xfrm>
            <a:prstGeom prst="rect">
              <a:avLst/>
            </a:prstGeom>
            <a:solidFill>
              <a:srgbClr val="8B8B8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CUDA Libraries</a:t>
              </a:r>
              <a:endParaRPr b="0" i="0" sz="2400" u="none" cap="none" strike="noStrike">
                <a:solidFill>
                  <a:srgbClr val="FFFFFF"/>
                </a:solidFill>
                <a:latin typeface="Trebuchet MS"/>
                <a:ea typeface="Trebuchet MS"/>
                <a:cs typeface="Trebuchet MS"/>
                <a:sym typeface="Trebuchet MS"/>
              </a:endParaRPr>
            </a:p>
          </p:txBody>
        </p:sp>
      </p:grpSp>
      <p:sp>
        <p:nvSpPr>
          <p:cNvPr id="1336" name="Google Shape;1336;p59"/>
          <p:cNvSpPr/>
          <p:nvPr/>
        </p:nvSpPr>
        <p:spPr>
          <a:xfrm>
            <a:off x="3257550" y="7971993"/>
            <a:ext cx="6742916" cy="8605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CUDA</a:t>
            </a:r>
            <a:endParaRPr b="0" i="0" sz="2400" u="none" cap="none" strike="noStrike">
              <a:solidFill>
                <a:srgbClr val="FFFFFF"/>
              </a:solidFill>
              <a:latin typeface="Trebuchet MS"/>
              <a:ea typeface="Trebuchet MS"/>
              <a:cs typeface="Trebuchet MS"/>
              <a:sym typeface="Trebuchet MS"/>
            </a:endParaRPr>
          </a:p>
        </p:txBody>
      </p:sp>
      <p:sp>
        <p:nvSpPr>
          <p:cNvPr id="1337" name="Google Shape;1337;p59"/>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ML Technology Stack</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grpSp>
        <p:nvGrpSpPr>
          <p:cNvPr id="1343" name="Google Shape;1343;p60"/>
          <p:cNvGrpSpPr/>
          <p:nvPr/>
        </p:nvGrpSpPr>
        <p:grpSpPr>
          <a:xfrm>
            <a:off x="2676939" y="3163679"/>
            <a:ext cx="5804452" cy="2685577"/>
            <a:chOff x="9925878" y="2310106"/>
            <a:chExt cx="7063900" cy="2358730"/>
          </a:xfrm>
        </p:grpSpPr>
        <p:sp>
          <p:nvSpPr>
            <p:cNvPr id="1344" name="Google Shape;1344;p60"/>
            <p:cNvSpPr/>
            <p:nvPr/>
          </p:nvSpPr>
          <p:spPr>
            <a:xfrm>
              <a:off x="9925878" y="2310106"/>
              <a:ext cx="7063409" cy="2358730"/>
            </a:xfrm>
            <a:prstGeom prst="rect">
              <a:avLst/>
            </a:prstGeom>
            <a:solidFill>
              <a:srgbClr val="EFEFEF">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cxnSp>
          <p:nvCxnSpPr>
            <p:cNvPr id="1345" name="Google Shape;1345;p60"/>
            <p:cNvCxnSpPr/>
            <p:nvPr/>
          </p:nvCxnSpPr>
          <p:spPr>
            <a:xfrm>
              <a:off x="9925878" y="2319129"/>
              <a:ext cx="7063900" cy="0"/>
            </a:xfrm>
            <a:prstGeom prst="straightConnector1">
              <a:avLst/>
            </a:prstGeom>
            <a:noFill/>
            <a:ln cap="flat" cmpd="sng" w="31750">
              <a:solidFill>
                <a:schemeClr val="lt2"/>
              </a:solidFill>
              <a:prstDash val="solid"/>
              <a:round/>
              <a:headEnd len="sm" w="sm" type="none"/>
              <a:tailEnd len="sm" w="sm" type="none"/>
            </a:ln>
          </p:spPr>
        </p:cxnSp>
      </p:grpSp>
      <p:grpSp>
        <p:nvGrpSpPr>
          <p:cNvPr id="1346" name="Google Shape;1346;p60"/>
          <p:cNvGrpSpPr/>
          <p:nvPr/>
        </p:nvGrpSpPr>
        <p:grpSpPr>
          <a:xfrm>
            <a:off x="9805988" y="3163679"/>
            <a:ext cx="5804452" cy="2685577"/>
            <a:chOff x="9925878" y="2310106"/>
            <a:chExt cx="7063900" cy="2358730"/>
          </a:xfrm>
        </p:grpSpPr>
        <p:sp>
          <p:nvSpPr>
            <p:cNvPr id="1347" name="Google Shape;1347;p60"/>
            <p:cNvSpPr/>
            <p:nvPr/>
          </p:nvSpPr>
          <p:spPr>
            <a:xfrm>
              <a:off x="9925878" y="2310106"/>
              <a:ext cx="7063409" cy="2358730"/>
            </a:xfrm>
            <a:prstGeom prst="rect">
              <a:avLst/>
            </a:prstGeom>
            <a:solidFill>
              <a:srgbClr val="EFEFEF">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cxnSp>
          <p:nvCxnSpPr>
            <p:cNvPr id="1348" name="Google Shape;1348;p60"/>
            <p:cNvCxnSpPr/>
            <p:nvPr/>
          </p:nvCxnSpPr>
          <p:spPr>
            <a:xfrm>
              <a:off x="9925878" y="2319129"/>
              <a:ext cx="7063900" cy="0"/>
            </a:xfrm>
            <a:prstGeom prst="straightConnector1">
              <a:avLst/>
            </a:prstGeom>
            <a:noFill/>
            <a:ln cap="flat" cmpd="sng" w="31750">
              <a:solidFill>
                <a:schemeClr val="lt2"/>
              </a:solidFill>
              <a:prstDash val="solid"/>
              <a:round/>
              <a:headEnd len="sm" w="sm" type="none"/>
              <a:tailEnd len="sm" w="sm" type="none"/>
            </a:ln>
          </p:spPr>
        </p:cxnSp>
      </p:grpSp>
      <p:pic>
        <p:nvPicPr>
          <p:cNvPr descr="A close up of a map&#10;&#10;Description generated with high confidence" id="1349" name="Google Shape;1349;p60"/>
          <p:cNvPicPr preferRelativeResize="0"/>
          <p:nvPr/>
        </p:nvPicPr>
        <p:blipFill rotWithShape="1">
          <a:blip r:embed="rId3">
            <a:alphaModFix/>
          </a:blip>
          <a:srcRect b="3588" l="2452" r="1329" t="2093"/>
          <a:stretch/>
        </p:blipFill>
        <p:spPr>
          <a:xfrm>
            <a:off x="2676939" y="6122504"/>
            <a:ext cx="5804452" cy="2796209"/>
          </a:xfrm>
          <a:prstGeom prst="rect">
            <a:avLst/>
          </a:prstGeom>
          <a:noFill/>
          <a:ln>
            <a:noFill/>
          </a:ln>
        </p:spPr>
      </p:pic>
      <p:pic>
        <p:nvPicPr>
          <p:cNvPr descr="A close up of a map&#10;&#10;Description generated with high confidence" id="1350" name="Google Shape;1350;p60"/>
          <p:cNvPicPr preferRelativeResize="0"/>
          <p:nvPr/>
        </p:nvPicPr>
        <p:blipFill rotWithShape="1">
          <a:blip r:embed="rId4">
            <a:alphaModFix amt="70000"/>
          </a:blip>
          <a:srcRect b="3733" l="2883" r="1129" t="1716"/>
          <a:stretch/>
        </p:blipFill>
        <p:spPr>
          <a:xfrm>
            <a:off x="9803253" y="6122504"/>
            <a:ext cx="5804452" cy="2796209"/>
          </a:xfrm>
          <a:prstGeom prst="rect">
            <a:avLst/>
          </a:prstGeom>
          <a:noFill/>
          <a:ln>
            <a:noFill/>
          </a:ln>
        </p:spPr>
      </p:pic>
      <p:sp>
        <p:nvSpPr>
          <p:cNvPr id="1351" name="Google Shape;1351;p60"/>
          <p:cNvSpPr/>
          <p:nvPr/>
        </p:nvSpPr>
        <p:spPr>
          <a:xfrm>
            <a:off x="2676939" y="6122504"/>
            <a:ext cx="5804452" cy="2796209"/>
          </a:xfrm>
          <a:prstGeom prst="rect">
            <a:avLst/>
          </a:prstGeom>
          <a:noFill/>
          <a:ln cap="flat" cmpd="sng" w="9525">
            <a:solidFill>
              <a:srgbClr val="B3B3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352" name="Google Shape;1352;p60"/>
          <p:cNvSpPr/>
          <p:nvPr/>
        </p:nvSpPr>
        <p:spPr>
          <a:xfrm>
            <a:off x="9803253" y="6122504"/>
            <a:ext cx="5804452" cy="2796209"/>
          </a:xfrm>
          <a:prstGeom prst="rect">
            <a:avLst/>
          </a:prstGeom>
          <a:noFill/>
          <a:ln cap="flat" cmpd="sng" w="9525">
            <a:solidFill>
              <a:srgbClr val="B3B3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353" name="Google Shape;1353;p60"/>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 Matches Common Python APIs</a:t>
            </a:r>
            <a:endParaRPr/>
          </a:p>
        </p:txBody>
      </p:sp>
      <p:sp>
        <p:nvSpPr>
          <p:cNvPr id="1354" name="Google Shape;1354;p60"/>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CPU-based Clustering</a:t>
            </a:r>
            <a:endParaRPr/>
          </a:p>
        </p:txBody>
      </p:sp>
      <p:sp>
        <p:nvSpPr>
          <p:cNvPr id="1355" name="Google Shape;1355;p60"/>
          <p:cNvSpPr txBox="1"/>
          <p:nvPr/>
        </p:nvSpPr>
        <p:spPr>
          <a:xfrm>
            <a:off x="2749511" y="3516558"/>
            <a:ext cx="5697804" cy="226248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accent4"/>
                </a:solidFill>
                <a:latin typeface="Courier New"/>
                <a:ea typeface="Courier New"/>
                <a:cs typeface="Courier New"/>
                <a:sym typeface="Courier New"/>
              </a:rPr>
              <a:t>from sklearn.datasets import make_moons</a:t>
            </a:r>
            <a:br>
              <a:rPr b="0" i="0" lang="en-US" sz="1600" u="none" cap="none" strike="noStrike">
                <a:solidFill>
                  <a:schemeClr val="accent4"/>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import pandas</a:t>
            </a:r>
            <a:endParaRPr/>
          </a:p>
          <a:p>
            <a:pPr indent="0" lvl="0" marL="0" marR="0" rtl="0" algn="l">
              <a:lnSpc>
                <a:spcPct val="90000"/>
              </a:lnSpc>
              <a:spcBef>
                <a:spcPts val="3000"/>
              </a:spcBef>
              <a:spcAft>
                <a:spcPts val="0"/>
              </a:spcAft>
              <a:buClr>
                <a:schemeClr val="dk1"/>
              </a:buClr>
              <a:buSzPts val="1600"/>
              <a:buFont typeface="Arial"/>
              <a:buNone/>
            </a:pPr>
            <a:r>
              <a:rPr b="0" i="0" lang="en-US" sz="1600" u="none" cap="none" strike="noStrike">
                <a:solidFill>
                  <a:schemeClr val="accent4"/>
                </a:solidFill>
                <a:latin typeface="Courier New"/>
                <a:ea typeface="Courier New"/>
                <a:cs typeface="Courier New"/>
                <a:sym typeface="Courier New"/>
              </a:rPr>
              <a:t>X, y = make_moons(n_samples=int(1e2), </a:t>
            </a:r>
            <a:br>
              <a:rPr b="0" i="0" lang="en-US" sz="1600" u="none" cap="none" strike="noStrike">
                <a:solidFill>
                  <a:schemeClr val="accent4"/>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           	noise=0.05, random_state=0)</a:t>
            </a:r>
            <a:br>
              <a:rPr b="0" i="0" lang="en-US" sz="1600" u="none" cap="none" strike="noStrike">
                <a:solidFill>
                  <a:srgbClr val="868686"/>
                </a:solidFill>
                <a:latin typeface="Courier New"/>
                <a:ea typeface="Courier New"/>
                <a:cs typeface="Courier New"/>
                <a:sym typeface="Courier New"/>
              </a:rPr>
            </a:br>
            <a:br>
              <a:rPr b="0" i="0" lang="en-US" sz="1600" u="none" cap="none" strike="noStrike">
                <a:solidFill>
                  <a:srgbClr val="868686"/>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X = pandas.DataFrame({'fea%d'%i: X[:, i]</a:t>
            </a:r>
            <a:br>
              <a:rPr b="0" i="0" lang="en-US" sz="1600" u="none" cap="none" strike="noStrike">
                <a:solidFill>
                  <a:schemeClr val="accent4"/>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           for i in range(X.shape[1])})</a:t>
            </a:r>
            <a:endParaRPr/>
          </a:p>
          <a:p>
            <a:pPr indent="0" lvl="0" marL="0" marR="0" rtl="0" algn="l">
              <a:lnSpc>
                <a:spcPct val="90000"/>
              </a:lnSpc>
              <a:spcBef>
                <a:spcPts val="3000"/>
              </a:spcBef>
              <a:spcAft>
                <a:spcPts val="0"/>
              </a:spcAft>
              <a:buClr>
                <a:schemeClr val="dk1"/>
              </a:buClr>
              <a:buSzPts val="1600"/>
              <a:buFont typeface="Arial"/>
              <a:buNone/>
            </a:pPr>
            <a:r>
              <a:t/>
            </a:r>
            <a:endParaRPr b="0" i="0" sz="1600" u="none" cap="none" strike="noStrike">
              <a:solidFill>
                <a:srgbClr val="868686"/>
              </a:solidFill>
              <a:latin typeface="Courier New"/>
              <a:ea typeface="Courier New"/>
              <a:cs typeface="Courier New"/>
              <a:sym typeface="Courier New"/>
            </a:endParaRPr>
          </a:p>
        </p:txBody>
      </p:sp>
      <p:sp>
        <p:nvSpPr>
          <p:cNvPr id="1356" name="Google Shape;1356;p60"/>
          <p:cNvSpPr txBox="1"/>
          <p:nvPr/>
        </p:nvSpPr>
        <p:spPr>
          <a:xfrm>
            <a:off x="10006453" y="3515700"/>
            <a:ext cx="5528822" cy="226248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accent4"/>
                </a:solidFill>
                <a:latin typeface="Courier New"/>
                <a:ea typeface="Courier New"/>
                <a:cs typeface="Courier New"/>
                <a:sym typeface="Courier New"/>
              </a:rPr>
              <a:t>from</a:t>
            </a:r>
            <a:r>
              <a:rPr b="0" i="0" lang="en-US" sz="1600" u="none" cap="none" strike="noStrike">
                <a:solidFill>
                  <a:srgbClr val="868686"/>
                </a:solidFill>
                <a:latin typeface="Courier New"/>
                <a:ea typeface="Courier New"/>
                <a:cs typeface="Courier New"/>
                <a:sym typeface="Courier New"/>
              </a:rPr>
              <a:t> </a:t>
            </a:r>
            <a:r>
              <a:rPr b="0" i="0" lang="en-US" sz="1600" u="none" cap="none" strike="noStrike">
                <a:solidFill>
                  <a:schemeClr val="accent4"/>
                </a:solidFill>
                <a:latin typeface="Courier New"/>
                <a:ea typeface="Courier New"/>
                <a:cs typeface="Courier New"/>
                <a:sym typeface="Courier New"/>
              </a:rPr>
              <a:t>sklearn.cluster import DBSCAN</a:t>
            </a:r>
            <a:br>
              <a:rPr b="0" i="0" lang="en-US" sz="1600" u="none" cap="none" strike="noStrike">
                <a:solidFill>
                  <a:schemeClr val="accent4"/>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dbscan = DBSCAN(eps = 0.3, min_samples = 5)</a:t>
            </a:r>
            <a:br>
              <a:rPr b="0" i="0" lang="en-US" sz="1600" u="none" cap="none" strike="noStrike">
                <a:solidFill>
                  <a:schemeClr val="accent4"/>
                </a:solidFill>
                <a:latin typeface="Courier New"/>
                <a:ea typeface="Courier New"/>
                <a:cs typeface="Courier New"/>
                <a:sym typeface="Courier New"/>
              </a:rPr>
            </a:br>
            <a:br>
              <a:rPr b="0" i="0" lang="en-US" sz="1600" u="none" cap="none" strike="noStrike">
                <a:solidFill>
                  <a:schemeClr val="accent4"/>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dbscan.fit(X)</a:t>
            </a:r>
            <a:br>
              <a:rPr b="0" i="0" lang="en-US" sz="1600" u="none" cap="none" strike="noStrike">
                <a:solidFill>
                  <a:schemeClr val="accent4"/>
                </a:solidFill>
                <a:latin typeface="Courier New"/>
                <a:ea typeface="Courier New"/>
                <a:cs typeface="Courier New"/>
                <a:sym typeface="Courier New"/>
              </a:rPr>
            </a:br>
            <a:br>
              <a:rPr b="0" i="0" lang="en-US" sz="1600" u="none" cap="none" strike="noStrike">
                <a:solidFill>
                  <a:schemeClr val="accent4"/>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y_hat = dbscan.predict(X)</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grpSp>
        <p:nvGrpSpPr>
          <p:cNvPr id="1362" name="Google Shape;1362;p61"/>
          <p:cNvGrpSpPr/>
          <p:nvPr/>
        </p:nvGrpSpPr>
        <p:grpSpPr>
          <a:xfrm>
            <a:off x="2676939" y="3163679"/>
            <a:ext cx="5804452" cy="2685577"/>
            <a:chOff x="9925878" y="2310106"/>
            <a:chExt cx="7063900" cy="2358730"/>
          </a:xfrm>
        </p:grpSpPr>
        <p:sp>
          <p:nvSpPr>
            <p:cNvPr id="1363" name="Google Shape;1363;p61"/>
            <p:cNvSpPr/>
            <p:nvPr/>
          </p:nvSpPr>
          <p:spPr>
            <a:xfrm>
              <a:off x="9925878" y="2310106"/>
              <a:ext cx="7063409" cy="2358730"/>
            </a:xfrm>
            <a:prstGeom prst="rect">
              <a:avLst/>
            </a:prstGeom>
            <a:solidFill>
              <a:srgbClr val="EFEFEF">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cxnSp>
          <p:nvCxnSpPr>
            <p:cNvPr id="1364" name="Google Shape;1364;p61"/>
            <p:cNvCxnSpPr/>
            <p:nvPr/>
          </p:nvCxnSpPr>
          <p:spPr>
            <a:xfrm>
              <a:off x="9925878" y="2319129"/>
              <a:ext cx="7063900" cy="0"/>
            </a:xfrm>
            <a:prstGeom prst="straightConnector1">
              <a:avLst/>
            </a:prstGeom>
            <a:noFill/>
            <a:ln cap="flat" cmpd="sng" w="31750">
              <a:solidFill>
                <a:schemeClr val="lt2"/>
              </a:solidFill>
              <a:prstDash val="solid"/>
              <a:round/>
              <a:headEnd len="sm" w="sm" type="none"/>
              <a:tailEnd len="sm" w="sm" type="none"/>
            </a:ln>
          </p:spPr>
        </p:cxnSp>
      </p:grpSp>
      <p:grpSp>
        <p:nvGrpSpPr>
          <p:cNvPr id="1365" name="Google Shape;1365;p61"/>
          <p:cNvGrpSpPr/>
          <p:nvPr/>
        </p:nvGrpSpPr>
        <p:grpSpPr>
          <a:xfrm>
            <a:off x="9805988" y="3163679"/>
            <a:ext cx="5804452" cy="2685577"/>
            <a:chOff x="9925878" y="2310106"/>
            <a:chExt cx="7063900" cy="2358730"/>
          </a:xfrm>
        </p:grpSpPr>
        <p:sp>
          <p:nvSpPr>
            <p:cNvPr id="1366" name="Google Shape;1366;p61"/>
            <p:cNvSpPr/>
            <p:nvPr/>
          </p:nvSpPr>
          <p:spPr>
            <a:xfrm>
              <a:off x="9925878" y="2310106"/>
              <a:ext cx="7063409" cy="2358730"/>
            </a:xfrm>
            <a:prstGeom prst="rect">
              <a:avLst/>
            </a:prstGeom>
            <a:solidFill>
              <a:srgbClr val="EFEFEF">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cxnSp>
          <p:nvCxnSpPr>
            <p:cNvPr id="1367" name="Google Shape;1367;p61"/>
            <p:cNvCxnSpPr/>
            <p:nvPr/>
          </p:nvCxnSpPr>
          <p:spPr>
            <a:xfrm>
              <a:off x="9925878" y="2319129"/>
              <a:ext cx="7063900" cy="0"/>
            </a:xfrm>
            <a:prstGeom prst="straightConnector1">
              <a:avLst/>
            </a:prstGeom>
            <a:noFill/>
            <a:ln cap="flat" cmpd="sng" w="31750">
              <a:solidFill>
                <a:schemeClr val="lt2"/>
              </a:solidFill>
              <a:prstDash val="solid"/>
              <a:round/>
              <a:headEnd len="sm" w="sm" type="none"/>
              <a:tailEnd len="sm" w="sm" type="none"/>
            </a:ln>
          </p:spPr>
        </p:cxnSp>
      </p:grpSp>
      <p:sp>
        <p:nvSpPr>
          <p:cNvPr id="1368" name="Google Shape;1368;p61"/>
          <p:cNvSpPr txBox="1"/>
          <p:nvPr>
            <p:ph idx="1" type="body"/>
          </p:nvPr>
        </p:nvSpPr>
        <p:spPr>
          <a:xfrm>
            <a:off x="2749511" y="3511924"/>
            <a:ext cx="5697804" cy="26306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600"/>
              <a:buFont typeface="Courier New"/>
              <a:buNone/>
            </a:pPr>
            <a:r>
              <a:rPr lang="en-US" sz="1600">
                <a:solidFill>
                  <a:schemeClr val="accent4"/>
                </a:solidFill>
                <a:latin typeface="Courier New"/>
                <a:ea typeface="Courier New"/>
                <a:cs typeface="Courier New"/>
                <a:sym typeface="Courier New"/>
              </a:rPr>
              <a:t>from sklearn.datasets import make_moons</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import </a:t>
            </a:r>
            <a:r>
              <a:rPr b="1" lang="en-US" sz="1600">
                <a:solidFill>
                  <a:srgbClr val="9900FF"/>
                </a:solidFill>
                <a:latin typeface="Courier New"/>
                <a:ea typeface="Courier New"/>
                <a:cs typeface="Courier New"/>
                <a:sym typeface="Courier New"/>
              </a:rPr>
              <a:t>cudf</a:t>
            </a:r>
            <a:endParaRPr b="1" sz="1600">
              <a:solidFill>
                <a:srgbClr val="9900FF"/>
              </a:solidFill>
              <a:latin typeface="Courier New"/>
              <a:ea typeface="Courier New"/>
              <a:cs typeface="Courier New"/>
              <a:sym typeface="Courier New"/>
            </a:endParaRPr>
          </a:p>
          <a:p>
            <a:pPr indent="0" lvl="0" marL="0" rtl="0" algn="l">
              <a:lnSpc>
                <a:spcPct val="90000"/>
              </a:lnSpc>
              <a:spcBef>
                <a:spcPts val="3000"/>
              </a:spcBef>
              <a:spcAft>
                <a:spcPts val="0"/>
              </a:spcAft>
              <a:buClr>
                <a:schemeClr val="dk1"/>
              </a:buClr>
              <a:buSzPts val="1600"/>
              <a:buFont typeface="Courier New"/>
              <a:buNone/>
            </a:pPr>
            <a:r>
              <a:rPr lang="en-US" sz="1600">
                <a:solidFill>
                  <a:schemeClr val="accent4"/>
                </a:solidFill>
                <a:latin typeface="Courier New"/>
                <a:ea typeface="Courier New"/>
                <a:cs typeface="Courier New"/>
                <a:sym typeface="Courier New"/>
              </a:rPr>
              <a:t>X, y = make_moons(n_samples=int(1e2), </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           noise=0.05, random_state=0)</a:t>
            </a:r>
            <a:br>
              <a:rPr lang="en-US" sz="1600">
                <a:latin typeface="Courier New"/>
                <a:ea typeface="Courier New"/>
                <a:cs typeface="Courier New"/>
                <a:sym typeface="Courier New"/>
              </a:rPr>
            </a:br>
            <a:br>
              <a:rPr lang="en-US" sz="1600">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X = </a:t>
            </a:r>
            <a:r>
              <a:rPr b="1" lang="en-US" sz="1600">
                <a:solidFill>
                  <a:srgbClr val="9900FF"/>
                </a:solidFill>
                <a:latin typeface="Courier New"/>
                <a:ea typeface="Courier New"/>
                <a:cs typeface="Courier New"/>
                <a:sym typeface="Courier New"/>
              </a:rPr>
              <a:t>cudf</a:t>
            </a:r>
            <a:r>
              <a:rPr lang="en-US" sz="1600">
                <a:solidFill>
                  <a:schemeClr val="accent4"/>
                </a:solidFill>
                <a:latin typeface="Courier New"/>
                <a:ea typeface="Courier New"/>
                <a:cs typeface="Courier New"/>
                <a:sym typeface="Courier New"/>
              </a:rPr>
              <a:t>.DataFrame({'fea%d'%i: X[:, i]</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           for i in range(X.shape[1])})</a:t>
            </a:r>
            <a:endParaRPr/>
          </a:p>
          <a:p>
            <a:pPr indent="0" lvl="0" marL="0" rtl="0" algn="l">
              <a:lnSpc>
                <a:spcPct val="90000"/>
              </a:lnSpc>
              <a:spcBef>
                <a:spcPts val="3000"/>
              </a:spcBef>
              <a:spcAft>
                <a:spcPts val="0"/>
              </a:spcAft>
              <a:buClr>
                <a:schemeClr val="dk1"/>
              </a:buClr>
              <a:buSzPts val="1600"/>
              <a:buFont typeface="Trebuchet MS"/>
              <a:buNone/>
            </a:pPr>
            <a:r>
              <a:t/>
            </a:r>
            <a:endParaRPr sz="1600">
              <a:latin typeface="Courier New"/>
              <a:ea typeface="Courier New"/>
              <a:cs typeface="Courier New"/>
              <a:sym typeface="Courier New"/>
            </a:endParaRPr>
          </a:p>
        </p:txBody>
      </p:sp>
      <p:sp>
        <p:nvSpPr>
          <p:cNvPr id="1369" name="Google Shape;1369;p61"/>
          <p:cNvSpPr txBox="1"/>
          <p:nvPr/>
        </p:nvSpPr>
        <p:spPr>
          <a:xfrm>
            <a:off x="10006453" y="3511066"/>
            <a:ext cx="5528822" cy="263069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600"/>
              <a:buFont typeface="Arial"/>
              <a:buNone/>
            </a:pPr>
            <a:r>
              <a:rPr b="0" i="0" lang="en-US" sz="1600" u="none" cap="none" strike="noStrike">
                <a:solidFill>
                  <a:schemeClr val="accent4"/>
                </a:solidFill>
                <a:latin typeface="Courier New"/>
                <a:ea typeface="Courier New"/>
                <a:cs typeface="Courier New"/>
                <a:sym typeface="Courier New"/>
              </a:rPr>
              <a:t>from</a:t>
            </a:r>
            <a:r>
              <a:rPr b="0" i="0" lang="en-US" sz="1600" u="none" cap="none" strike="noStrike">
                <a:solidFill>
                  <a:srgbClr val="868686"/>
                </a:solidFill>
                <a:latin typeface="Courier New"/>
                <a:ea typeface="Courier New"/>
                <a:cs typeface="Courier New"/>
                <a:sym typeface="Courier New"/>
              </a:rPr>
              <a:t> </a:t>
            </a:r>
            <a:r>
              <a:rPr b="1" i="0" lang="en-US" sz="1600" u="none" cap="none" strike="noStrike">
                <a:solidFill>
                  <a:srgbClr val="9900FF"/>
                </a:solidFill>
                <a:latin typeface="Courier New"/>
                <a:ea typeface="Courier New"/>
                <a:cs typeface="Courier New"/>
                <a:sym typeface="Courier New"/>
              </a:rPr>
              <a:t>cuml</a:t>
            </a:r>
            <a:r>
              <a:rPr b="1" i="0" lang="en-US" sz="1600" u="none" cap="none" strike="noStrike">
                <a:solidFill>
                  <a:srgbClr val="868686"/>
                </a:solidFill>
                <a:latin typeface="Courier New"/>
                <a:ea typeface="Courier New"/>
                <a:cs typeface="Courier New"/>
                <a:sym typeface="Courier New"/>
              </a:rPr>
              <a:t> </a:t>
            </a:r>
            <a:r>
              <a:rPr b="0" i="0" lang="en-US" sz="1600" u="none" cap="none" strike="noStrike">
                <a:solidFill>
                  <a:schemeClr val="accent4"/>
                </a:solidFill>
                <a:latin typeface="Courier New"/>
                <a:ea typeface="Courier New"/>
                <a:cs typeface="Courier New"/>
                <a:sym typeface="Courier New"/>
              </a:rPr>
              <a:t>import DBSCAN</a:t>
            </a:r>
            <a:br>
              <a:rPr b="0" i="0" lang="en-US" sz="1600" u="none" cap="none" strike="noStrike">
                <a:solidFill>
                  <a:schemeClr val="accent4"/>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dbscan = DBSCAN(eps = 0.3, min_samples = 5)</a:t>
            </a:r>
            <a:br>
              <a:rPr b="0" i="0" lang="en-US" sz="1600" u="none" cap="none" strike="noStrike">
                <a:solidFill>
                  <a:schemeClr val="accent4"/>
                </a:solidFill>
                <a:latin typeface="Courier New"/>
                <a:ea typeface="Courier New"/>
                <a:cs typeface="Courier New"/>
                <a:sym typeface="Courier New"/>
              </a:rPr>
            </a:br>
            <a:br>
              <a:rPr b="0" i="0" lang="en-US" sz="1600" u="none" cap="none" strike="noStrike">
                <a:solidFill>
                  <a:schemeClr val="accent4"/>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dbscan.fit(X)</a:t>
            </a:r>
            <a:br>
              <a:rPr b="0" i="0" lang="en-US" sz="1600" u="none" cap="none" strike="noStrike">
                <a:solidFill>
                  <a:schemeClr val="accent4"/>
                </a:solidFill>
                <a:latin typeface="Courier New"/>
                <a:ea typeface="Courier New"/>
                <a:cs typeface="Courier New"/>
                <a:sym typeface="Courier New"/>
              </a:rPr>
            </a:br>
            <a:br>
              <a:rPr b="0" i="0" lang="en-US" sz="1600" u="none" cap="none" strike="noStrike">
                <a:solidFill>
                  <a:schemeClr val="accent4"/>
                </a:solidFill>
                <a:latin typeface="Courier New"/>
                <a:ea typeface="Courier New"/>
                <a:cs typeface="Courier New"/>
                <a:sym typeface="Courier New"/>
              </a:rPr>
            </a:br>
            <a:r>
              <a:rPr b="0" i="0" lang="en-US" sz="1600" u="none" cap="none" strike="noStrike">
                <a:solidFill>
                  <a:schemeClr val="accent4"/>
                </a:solidFill>
                <a:latin typeface="Courier New"/>
                <a:ea typeface="Courier New"/>
                <a:cs typeface="Courier New"/>
                <a:sym typeface="Courier New"/>
              </a:rPr>
              <a:t>y_hat = dbscan.predict(X)</a:t>
            </a:r>
            <a:endParaRPr/>
          </a:p>
        </p:txBody>
      </p:sp>
      <p:pic>
        <p:nvPicPr>
          <p:cNvPr descr="A close up of a map&#10;&#10;Description generated with high confidence" id="1370" name="Google Shape;1370;p61"/>
          <p:cNvPicPr preferRelativeResize="0"/>
          <p:nvPr/>
        </p:nvPicPr>
        <p:blipFill rotWithShape="1">
          <a:blip r:embed="rId3">
            <a:alphaModFix/>
          </a:blip>
          <a:srcRect b="3588" l="2452" r="1329" t="2093"/>
          <a:stretch/>
        </p:blipFill>
        <p:spPr>
          <a:xfrm>
            <a:off x="2676939" y="6122504"/>
            <a:ext cx="5804452" cy="2796209"/>
          </a:xfrm>
          <a:prstGeom prst="rect">
            <a:avLst/>
          </a:prstGeom>
          <a:noFill/>
          <a:ln>
            <a:noFill/>
          </a:ln>
        </p:spPr>
      </p:pic>
      <p:pic>
        <p:nvPicPr>
          <p:cNvPr descr="A close up of a map&#10;&#10;Description generated with high confidence" id="1371" name="Google Shape;1371;p61"/>
          <p:cNvPicPr preferRelativeResize="0"/>
          <p:nvPr/>
        </p:nvPicPr>
        <p:blipFill rotWithShape="1">
          <a:blip r:embed="rId4">
            <a:alphaModFix amt="70000"/>
          </a:blip>
          <a:srcRect b="3733" l="2883" r="1129" t="1716"/>
          <a:stretch/>
        </p:blipFill>
        <p:spPr>
          <a:xfrm>
            <a:off x="9803253" y="6122504"/>
            <a:ext cx="5804452" cy="2796209"/>
          </a:xfrm>
          <a:prstGeom prst="rect">
            <a:avLst/>
          </a:prstGeom>
          <a:noFill/>
          <a:ln>
            <a:noFill/>
          </a:ln>
        </p:spPr>
      </p:pic>
      <p:sp>
        <p:nvSpPr>
          <p:cNvPr id="1372" name="Google Shape;1372;p61"/>
          <p:cNvSpPr/>
          <p:nvPr/>
        </p:nvSpPr>
        <p:spPr>
          <a:xfrm>
            <a:off x="2676939" y="6122504"/>
            <a:ext cx="5804452" cy="2796209"/>
          </a:xfrm>
          <a:prstGeom prst="rect">
            <a:avLst/>
          </a:prstGeom>
          <a:noFill/>
          <a:ln cap="flat" cmpd="sng" w="9525">
            <a:solidFill>
              <a:srgbClr val="B3B3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373" name="Google Shape;1373;p61"/>
          <p:cNvSpPr/>
          <p:nvPr/>
        </p:nvSpPr>
        <p:spPr>
          <a:xfrm>
            <a:off x="9803253" y="6122504"/>
            <a:ext cx="5804452" cy="2796209"/>
          </a:xfrm>
          <a:prstGeom prst="rect">
            <a:avLst/>
          </a:prstGeom>
          <a:noFill/>
          <a:ln cap="flat" cmpd="sng" w="9525">
            <a:solidFill>
              <a:srgbClr val="B3B3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374" name="Google Shape;1374;p6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 Matches Common Python APIs</a:t>
            </a:r>
            <a:endParaRPr/>
          </a:p>
        </p:txBody>
      </p:sp>
      <p:sp>
        <p:nvSpPr>
          <p:cNvPr id="1375" name="Google Shape;1375;p61"/>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GPU-accelerated Clustering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pic>
        <p:nvPicPr>
          <p:cNvPr id="1381" name="Google Shape;1381;p62"/>
          <p:cNvPicPr preferRelativeResize="0"/>
          <p:nvPr/>
        </p:nvPicPr>
        <p:blipFill rotWithShape="1">
          <a:blip r:embed="rId3">
            <a:alphaModFix/>
          </a:blip>
          <a:srcRect b="0" l="0" r="0" t="0"/>
          <a:stretch/>
        </p:blipFill>
        <p:spPr>
          <a:xfrm>
            <a:off x="3908307" y="3830503"/>
            <a:ext cx="3166505" cy="3395266"/>
          </a:xfrm>
          <a:prstGeom prst="rect">
            <a:avLst/>
          </a:prstGeom>
          <a:noFill/>
          <a:ln>
            <a:noFill/>
          </a:ln>
        </p:spPr>
      </p:pic>
      <p:sp>
        <p:nvSpPr>
          <p:cNvPr id="1382" name="Google Shape;1382;p62"/>
          <p:cNvSpPr txBox="1"/>
          <p:nvPr/>
        </p:nvSpPr>
        <p:spPr>
          <a:xfrm>
            <a:off x="11514150" y="2747799"/>
            <a:ext cx="5552700" cy="14808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Decision Trees / </a:t>
            </a:r>
            <a:r>
              <a:rPr i="0" lang="en-US" sz="1800" u="none" cap="none" strike="noStrike">
                <a:solidFill>
                  <a:schemeClr val="accent4"/>
                </a:solidFill>
                <a:latin typeface="Trebuchet MS"/>
                <a:ea typeface="Trebuchet MS"/>
                <a:cs typeface="Trebuchet MS"/>
                <a:sym typeface="Trebuchet MS"/>
              </a:rPr>
              <a:t>Random Forests</a:t>
            </a:r>
            <a:endParaRPr/>
          </a:p>
          <a:p>
            <a:pPr indent="0" lvl="0" marL="0" marR="0" rtl="0" algn="l">
              <a:lnSpc>
                <a:spcPct val="90000"/>
              </a:lnSpc>
              <a:spcBef>
                <a:spcPts val="0"/>
              </a:spcBef>
              <a:spcAft>
                <a:spcPts val="0"/>
              </a:spcAft>
              <a:buNone/>
            </a:pPr>
            <a:r>
              <a:rPr i="0" lang="en-US" sz="1800" u="none" cap="none" strike="noStrike">
                <a:solidFill>
                  <a:schemeClr val="accent4"/>
                </a:solidFill>
                <a:latin typeface="Trebuchet MS"/>
                <a:ea typeface="Trebuchet MS"/>
                <a:cs typeface="Trebuchet MS"/>
                <a:sym typeface="Trebuchet MS"/>
              </a:rPr>
              <a:t>Linear/Lasso/Ridge/ElasticNet Regression</a:t>
            </a:r>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Logistic Regression</a:t>
            </a:r>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K-Nearest Neighbors</a:t>
            </a:r>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Support Vector Machine Classification an</a:t>
            </a:r>
            <a:r>
              <a:rPr lang="en-US" sz="1800">
                <a:solidFill>
                  <a:schemeClr val="accent4"/>
                </a:solidFill>
                <a:latin typeface="Trebuchet MS"/>
                <a:ea typeface="Trebuchet MS"/>
                <a:cs typeface="Trebuchet MS"/>
                <a:sym typeface="Trebuchet MS"/>
              </a:rPr>
              <a:t>d Regression</a:t>
            </a:r>
            <a:endParaRPr b="0" i="0" sz="1800" u="none" cap="none" strike="noStrike">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Naive Bayes</a:t>
            </a:r>
            <a:endParaRPr sz="1800">
              <a:solidFill>
                <a:schemeClr val="accent4"/>
              </a:solidFill>
              <a:latin typeface="Trebuchet MS"/>
              <a:ea typeface="Trebuchet MS"/>
              <a:cs typeface="Trebuchet MS"/>
              <a:sym typeface="Trebuchet MS"/>
            </a:endParaRPr>
          </a:p>
        </p:txBody>
      </p:sp>
      <p:sp>
        <p:nvSpPr>
          <p:cNvPr id="1383" name="Google Shape;1383;p62"/>
          <p:cNvSpPr txBox="1"/>
          <p:nvPr/>
        </p:nvSpPr>
        <p:spPr>
          <a:xfrm>
            <a:off x="11514150" y="5927731"/>
            <a:ext cx="6613200" cy="2153700"/>
          </a:xfrm>
          <a:prstGeom prst="rect">
            <a:avLst/>
          </a:prstGeom>
          <a:noFill/>
          <a:ln>
            <a:noFill/>
          </a:ln>
        </p:spPr>
        <p:txBody>
          <a:bodyPr anchorCtr="0" anchor="ctr" bIns="76150" lIns="152375" spcFirstLastPara="1" rIns="152375" wrap="square" tIns="76150">
            <a:noAutofit/>
          </a:bodyPr>
          <a:lstStyle/>
          <a:p>
            <a:pPr indent="0" lvl="0" marL="0" rtl="0" algn="l">
              <a:lnSpc>
                <a:spcPct val="90000"/>
              </a:lnSpc>
              <a:spcBef>
                <a:spcPts val="0"/>
              </a:spcBef>
              <a:spcAft>
                <a:spcPts val="0"/>
              </a:spcAft>
              <a:buClr>
                <a:schemeClr val="dk2"/>
              </a:buClr>
              <a:buFont typeface="Arial"/>
              <a:buNone/>
            </a:pPr>
            <a:r>
              <a:rPr lang="en-US" sz="1800">
                <a:solidFill>
                  <a:schemeClr val="accent4"/>
                </a:solidFill>
                <a:latin typeface="Trebuchet MS"/>
                <a:ea typeface="Trebuchet MS"/>
                <a:cs typeface="Trebuchet MS"/>
                <a:sym typeface="Trebuchet MS"/>
              </a:rPr>
              <a:t>K-Means</a:t>
            </a:r>
            <a:endParaRPr>
              <a:solidFill>
                <a:schemeClr val="dk2"/>
              </a:solidFill>
            </a:endParaRPr>
          </a:p>
          <a:p>
            <a:pPr indent="0" lvl="0" marL="0" rtl="0" algn="l">
              <a:lnSpc>
                <a:spcPct val="90000"/>
              </a:lnSpc>
              <a:spcBef>
                <a:spcPts val="0"/>
              </a:spcBef>
              <a:spcAft>
                <a:spcPts val="0"/>
              </a:spcAft>
              <a:buClr>
                <a:schemeClr val="dk2"/>
              </a:buClr>
              <a:buFont typeface="Arial"/>
              <a:buNone/>
            </a:pPr>
            <a:r>
              <a:rPr lang="en-US" sz="1800">
                <a:solidFill>
                  <a:schemeClr val="accent4"/>
                </a:solidFill>
                <a:latin typeface="Trebuchet MS"/>
                <a:ea typeface="Trebuchet MS"/>
                <a:cs typeface="Trebuchet MS"/>
                <a:sym typeface="Trebuchet MS"/>
              </a:rPr>
              <a:t>DBSCAN</a:t>
            </a:r>
            <a:endParaRPr>
              <a:solidFill>
                <a:schemeClr val="dk2"/>
              </a:solidFill>
            </a:endParaRPr>
          </a:p>
          <a:p>
            <a:pPr indent="0" lvl="0" marL="0" rtl="0" algn="l">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Spectral Clustering</a:t>
            </a:r>
            <a:endParaRPr b="1" sz="1800">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1" i="0" lang="en-US" sz="1800" u="none" cap="none" strike="noStrike">
                <a:solidFill>
                  <a:schemeClr val="accent4"/>
                </a:solidFill>
                <a:latin typeface="Trebuchet MS"/>
                <a:ea typeface="Trebuchet MS"/>
                <a:cs typeface="Trebuchet MS"/>
                <a:sym typeface="Trebuchet MS"/>
              </a:rPr>
              <a:t>Principal Components</a:t>
            </a:r>
            <a:endParaRPr b="1"/>
          </a:p>
          <a:p>
            <a:pPr indent="0" lvl="0" marL="0" marR="0" rtl="0" algn="l">
              <a:lnSpc>
                <a:spcPct val="90000"/>
              </a:lnSpc>
              <a:spcBef>
                <a:spcPts val="0"/>
              </a:spcBef>
              <a:spcAft>
                <a:spcPts val="0"/>
              </a:spcAft>
              <a:buNone/>
            </a:pPr>
            <a:r>
              <a:rPr i="0" lang="en-US" sz="1800" u="none" cap="none" strike="noStrike">
                <a:solidFill>
                  <a:schemeClr val="accent4"/>
                </a:solidFill>
                <a:latin typeface="Trebuchet MS"/>
                <a:ea typeface="Trebuchet MS"/>
                <a:cs typeface="Trebuchet MS"/>
                <a:sym typeface="Trebuchet MS"/>
              </a:rPr>
              <a:t>Singular Value Decomposition</a:t>
            </a:r>
            <a:br>
              <a:rPr b="0" i="0" lang="en-US" sz="1800" u="none" cap="none" strike="noStrike">
                <a:solidFill>
                  <a:schemeClr val="accent4"/>
                </a:solidFill>
                <a:latin typeface="Trebuchet MS"/>
                <a:ea typeface="Trebuchet MS"/>
                <a:cs typeface="Trebuchet MS"/>
                <a:sym typeface="Trebuchet MS"/>
              </a:rPr>
            </a:br>
            <a:r>
              <a:rPr b="1" i="0" lang="en-US" sz="1800" u="none" cap="none" strike="noStrike">
                <a:solidFill>
                  <a:schemeClr val="accent4"/>
                </a:solidFill>
                <a:latin typeface="Trebuchet MS"/>
                <a:ea typeface="Trebuchet MS"/>
                <a:cs typeface="Trebuchet MS"/>
                <a:sym typeface="Trebuchet MS"/>
              </a:rPr>
              <a:t>UMAP</a:t>
            </a:r>
            <a:endParaRPr b="1"/>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Spectral Embedding</a:t>
            </a:r>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T-SNE</a:t>
            </a:r>
            <a:endParaRPr/>
          </a:p>
        </p:txBody>
      </p:sp>
      <p:sp>
        <p:nvSpPr>
          <p:cNvPr id="1384" name="Google Shape;1384;p62"/>
          <p:cNvSpPr txBox="1"/>
          <p:nvPr/>
        </p:nvSpPr>
        <p:spPr>
          <a:xfrm>
            <a:off x="11514152" y="8293960"/>
            <a:ext cx="4686500" cy="708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Holt-Winters</a:t>
            </a:r>
            <a:endParaRPr/>
          </a:p>
          <a:p>
            <a:pPr indent="0" lvl="0" marL="0" marR="0" rtl="0" algn="l">
              <a:lnSpc>
                <a:spcPct val="90000"/>
              </a:lnSpc>
              <a:spcBef>
                <a:spcPts val="0"/>
              </a:spcBef>
              <a:spcAft>
                <a:spcPts val="0"/>
              </a:spcAft>
              <a:buNone/>
            </a:pPr>
            <a:r>
              <a:rPr b="1" lang="en-US" sz="1800">
                <a:solidFill>
                  <a:schemeClr val="accent4"/>
                </a:solidFill>
                <a:latin typeface="Trebuchet MS"/>
                <a:ea typeface="Trebuchet MS"/>
                <a:cs typeface="Trebuchet MS"/>
                <a:sym typeface="Trebuchet MS"/>
              </a:rPr>
              <a:t>Seasonal </a:t>
            </a:r>
            <a:r>
              <a:rPr b="1" i="0" lang="en-US" sz="1800" u="none" cap="none" strike="noStrike">
                <a:solidFill>
                  <a:schemeClr val="accent4"/>
                </a:solidFill>
                <a:latin typeface="Trebuchet MS"/>
                <a:ea typeface="Trebuchet MS"/>
                <a:cs typeface="Trebuchet MS"/>
                <a:sym typeface="Trebuchet MS"/>
              </a:rPr>
              <a:t>ARIMA / Auto ARIMA</a:t>
            </a:r>
            <a:endParaRPr b="1"/>
          </a:p>
        </p:txBody>
      </p:sp>
      <p:sp>
        <p:nvSpPr>
          <p:cNvPr id="1385" name="Google Shape;1385;p62"/>
          <p:cNvSpPr txBox="1"/>
          <p:nvPr/>
        </p:nvSpPr>
        <p:spPr>
          <a:xfrm>
            <a:off x="3908307" y="9129224"/>
            <a:ext cx="2659958" cy="477000"/>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400" u="none" cap="none" strike="noStrike">
                <a:solidFill>
                  <a:schemeClr val="accent4"/>
                </a:solidFill>
                <a:latin typeface="Trebuchet MS"/>
                <a:ea typeface="Trebuchet MS"/>
                <a:cs typeface="Trebuchet MS"/>
                <a:sym typeface="Trebuchet MS"/>
              </a:rPr>
              <a:t>More to come!</a:t>
            </a:r>
            <a:endParaRPr b="0" i="0" sz="3200" u="none" cap="none" strike="noStrike">
              <a:solidFill>
                <a:schemeClr val="accent4"/>
              </a:solidFill>
              <a:latin typeface="Trebuchet MS"/>
              <a:ea typeface="Trebuchet MS"/>
              <a:cs typeface="Trebuchet MS"/>
              <a:sym typeface="Trebuchet MS"/>
            </a:endParaRPr>
          </a:p>
        </p:txBody>
      </p:sp>
      <p:sp>
        <p:nvSpPr>
          <p:cNvPr id="1386" name="Google Shape;1386;p62"/>
          <p:cNvSpPr txBox="1"/>
          <p:nvPr/>
        </p:nvSpPr>
        <p:spPr>
          <a:xfrm>
            <a:off x="11514152" y="4256503"/>
            <a:ext cx="4272600" cy="7209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i="0" lang="en-US" sz="1800" u="none" cap="none" strike="noStrike">
                <a:solidFill>
                  <a:schemeClr val="accent4"/>
                </a:solidFill>
                <a:latin typeface="Trebuchet MS"/>
                <a:ea typeface="Trebuchet MS"/>
                <a:cs typeface="Trebuchet MS"/>
                <a:sym typeface="Trebuchet MS"/>
              </a:rPr>
              <a:t>Random Forest / GBDT Inference </a:t>
            </a:r>
            <a:r>
              <a:rPr lang="en-US" sz="1800">
                <a:solidFill>
                  <a:schemeClr val="accent4"/>
                </a:solidFill>
                <a:latin typeface="Trebuchet MS"/>
                <a:ea typeface="Trebuchet MS"/>
                <a:cs typeface="Trebuchet MS"/>
                <a:sym typeface="Trebuchet MS"/>
              </a:rPr>
              <a:t>(FIL)</a:t>
            </a:r>
            <a:endParaRPr i="0" sz="1800" u="none" cap="none" strike="noStrike">
              <a:solidFill>
                <a:schemeClr val="accent4"/>
              </a:solidFill>
              <a:latin typeface="Trebuchet MS"/>
              <a:ea typeface="Trebuchet MS"/>
              <a:cs typeface="Trebuchet MS"/>
              <a:sym typeface="Trebuchet MS"/>
            </a:endParaRPr>
          </a:p>
        </p:txBody>
      </p:sp>
      <p:sp>
        <p:nvSpPr>
          <p:cNvPr id="1387" name="Google Shape;1387;p62"/>
          <p:cNvSpPr txBox="1"/>
          <p:nvPr/>
        </p:nvSpPr>
        <p:spPr>
          <a:xfrm>
            <a:off x="11514152" y="5769555"/>
            <a:ext cx="4272500" cy="721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t/>
            </a:r>
            <a:endParaRPr/>
          </a:p>
        </p:txBody>
      </p:sp>
      <p:sp>
        <p:nvSpPr>
          <p:cNvPr id="1388" name="Google Shape;1388;p62"/>
          <p:cNvSpPr/>
          <p:nvPr/>
        </p:nvSpPr>
        <p:spPr>
          <a:xfrm>
            <a:off x="7734222" y="8286087"/>
            <a:ext cx="3582865" cy="723747"/>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Time Series</a:t>
            </a:r>
            <a:endParaRPr b="0" i="0" sz="2000" u="none" cap="none" strike="noStrike">
              <a:solidFill>
                <a:srgbClr val="FFFFFF"/>
              </a:solidFill>
              <a:latin typeface="Trebuchet MS"/>
              <a:ea typeface="Trebuchet MS"/>
              <a:cs typeface="Trebuchet MS"/>
              <a:sym typeface="Trebuchet MS"/>
            </a:endParaRPr>
          </a:p>
        </p:txBody>
      </p:sp>
      <p:sp>
        <p:nvSpPr>
          <p:cNvPr id="1389" name="Google Shape;1389;p62"/>
          <p:cNvSpPr/>
          <p:nvPr/>
        </p:nvSpPr>
        <p:spPr>
          <a:xfrm>
            <a:off x="7734225" y="6083374"/>
            <a:ext cx="3582900" cy="19854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Clustering</a:t>
            </a:r>
            <a:endParaRPr sz="2000">
              <a:solidFill>
                <a:srgbClr val="FFFFFF"/>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Decomposition </a:t>
            </a:r>
            <a:r>
              <a:rPr b="0" i="0" lang="en-US" sz="2000" u="none" cap="none" strike="noStrike">
                <a:solidFill>
                  <a:srgbClr val="FFFFFF"/>
                </a:solidFill>
                <a:latin typeface="Arial"/>
                <a:ea typeface="Arial"/>
                <a:cs typeface="Arial"/>
                <a:sym typeface="Arial"/>
              </a:rPr>
              <a:t>&amp;</a:t>
            </a:r>
            <a:r>
              <a:rPr b="0" i="0" lang="en-US" sz="2000" u="none" cap="none" strike="noStrike">
                <a:solidFill>
                  <a:srgbClr val="FFFFFF"/>
                </a:solidFill>
                <a:latin typeface="Trebuchet MS"/>
                <a:ea typeface="Trebuchet MS"/>
                <a:cs typeface="Trebuchet MS"/>
                <a:sym typeface="Trebuchet MS"/>
              </a:rPr>
              <a:t> Dimensionality Reduction</a:t>
            </a:r>
            <a:endParaRPr b="0" i="0" sz="2000" u="none" cap="none" strike="noStrike">
              <a:solidFill>
                <a:srgbClr val="FFFFFF"/>
              </a:solidFill>
              <a:latin typeface="Trebuchet MS"/>
              <a:ea typeface="Trebuchet MS"/>
              <a:cs typeface="Trebuchet MS"/>
              <a:sym typeface="Trebuchet MS"/>
            </a:endParaRPr>
          </a:p>
        </p:txBody>
      </p:sp>
      <p:sp>
        <p:nvSpPr>
          <p:cNvPr id="1390" name="Google Shape;1390;p62"/>
          <p:cNvSpPr/>
          <p:nvPr/>
        </p:nvSpPr>
        <p:spPr>
          <a:xfrm>
            <a:off x="7734225" y="5056525"/>
            <a:ext cx="3582900" cy="8757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Preprocessing</a:t>
            </a:r>
            <a:endParaRPr b="0" i="0" sz="2000" u="none" cap="none" strike="noStrike">
              <a:solidFill>
                <a:srgbClr val="FFFFFF"/>
              </a:solidFill>
              <a:latin typeface="Trebuchet MS"/>
              <a:ea typeface="Trebuchet MS"/>
              <a:cs typeface="Trebuchet MS"/>
              <a:sym typeface="Trebuchet MS"/>
            </a:endParaRPr>
          </a:p>
        </p:txBody>
      </p:sp>
      <p:sp>
        <p:nvSpPr>
          <p:cNvPr id="1391" name="Google Shape;1391;p62"/>
          <p:cNvSpPr/>
          <p:nvPr/>
        </p:nvSpPr>
        <p:spPr>
          <a:xfrm>
            <a:off x="7734222" y="4275056"/>
            <a:ext cx="3582900" cy="7236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Inference</a:t>
            </a:r>
            <a:endParaRPr b="0" i="0" sz="2000" u="none" cap="none" strike="noStrike">
              <a:solidFill>
                <a:srgbClr val="FFFFFF"/>
              </a:solidFill>
              <a:latin typeface="Trebuchet MS"/>
              <a:ea typeface="Trebuchet MS"/>
              <a:cs typeface="Trebuchet MS"/>
              <a:sym typeface="Trebuchet MS"/>
            </a:endParaRPr>
          </a:p>
        </p:txBody>
      </p:sp>
      <p:sp>
        <p:nvSpPr>
          <p:cNvPr id="1392" name="Google Shape;1392;p62"/>
          <p:cNvSpPr/>
          <p:nvPr/>
        </p:nvSpPr>
        <p:spPr>
          <a:xfrm>
            <a:off x="7734197" y="2910741"/>
            <a:ext cx="3582900" cy="12183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Classification </a:t>
            </a:r>
            <a:r>
              <a:rPr lang="en-US" sz="2000">
                <a:solidFill>
                  <a:srgbClr val="FFFFFF"/>
                </a:solidFill>
                <a:latin typeface="Trebuchet MS"/>
                <a:ea typeface="Trebuchet MS"/>
                <a:cs typeface="Trebuchet MS"/>
                <a:sym typeface="Trebuchet MS"/>
              </a:rPr>
              <a:t>/ </a:t>
            </a:r>
            <a:r>
              <a:rPr b="0" i="0" lang="en-US" sz="2000" u="none" cap="none" strike="noStrike">
                <a:solidFill>
                  <a:srgbClr val="FFFFFF"/>
                </a:solidFill>
                <a:latin typeface="Trebuchet MS"/>
                <a:ea typeface="Trebuchet MS"/>
                <a:cs typeface="Trebuchet MS"/>
                <a:sym typeface="Trebuchet MS"/>
              </a:rPr>
              <a:t>Regression</a:t>
            </a:r>
            <a:endParaRPr b="0" i="0" sz="2000" u="none" cap="none" strike="noStrike">
              <a:solidFill>
                <a:srgbClr val="FFFFFF"/>
              </a:solidFill>
              <a:latin typeface="Trebuchet MS"/>
              <a:ea typeface="Trebuchet MS"/>
              <a:cs typeface="Trebuchet MS"/>
              <a:sym typeface="Trebuchet MS"/>
            </a:endParaRPr>
          </a:p>
        </p:txBody>
      </p:sp>
      <p:sp>
        <p:nvSpPr>
          <p:cNvPr id="1393" name="Google Shape;1393;p62"/>
          <p:cNvSpPr/>
          <p:nvPr/>
        </p:nvSpPr>
        <p:spPr>
          <a:xfrm>
            <a:off x="3524729" y="8286087"/>
            <a:ext cx="3582865" cy="723747"/>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Hyper-parameter Tuning</a:t>
            </a:r>
            <a:endParaRPr b="0" i="0" sz="2000" u="none" cap="none" strike="noStrike">
              <a:solidFill>
                <a:srgbClr val="FFFFFF"/>
              </a:solidFill>
              <a:latin typeface="Trebuchet MS"/>
              <a:ea typeface="Trebuchet MS"/>
              <a:cs typeface="Trebuchet MS"/>
              <a:sym typeface="Trebuchet MS"/>
            </a:endParaRPr>
          </a:p>
        </p:txBody>
      </p:sp>
      <p:sp>
        <p:nvSpPr>
          <p:cNvPr id="1394" name="Google Shape;1394;p62"/>
          <p:cNvSpPr/>
          <p:nvPr/>
        </p:nvSpPr>
        <p:spPr>
          <a:xfrm>
            <a:off x="3524729" y="7345159"/>
            <a:ext cx="3582865" cy="723747"/>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Cross Validation</a:t>
            </a:r>
            <a:endParaRPr b="0" i="0" sz="2000" u="none" cap="none" strike="noStrike">
              <a:solidFill>
                <a:srgbClr val="FFFFFF"/>
              </a:solidFill>
              <a:latin typeface="Trebuchet MS"/>
              <a:ea typeface="Trebuchet MS"/>
              <a:cs typeface="Trebuchet MS"/>
              <a:sym typeface="Trebuchet MS"/>
            </a:endParaRPr>
          </a:p>
        </p:txBody>
      </p:sp>
      <p:sp>
        <p:nvSpPr>
          <p:cNvPr id="1395" name="Google Shape;1395;p62"/>
          <p:cNvSpPr txBox="1"/>
          <p:nvPr/>
        </p:nvSpPr>
        <p:spPr>
          <a:xfrm>
            <a:off x="11514142" y="9013717"/>
            <a:ext cx="4686600" cy="708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1" lang="en-US" sz="1400" u="none" cap="none" strike="noStrike">
                <a:solidFill>
                  <a:schemeClr val="accent4"/>
                </a:solidFill>
                <a:latin typeface="Trebuchet MS"/>
                <a:ea typeface="Trebuchet MS"/>
                <a:cs typeface="Trebuchet MS"/>
                <a:sym typeface="Trebuchet MS"/>
              </a:rPr>
              <a:t>Key:</a:t>
            </a:r>
            <a:br>
              <a:rPr b="0" i="1" lang="en-US" sz="1400" u="none" cap="none" strike="noStrike">
                <a:solidFill>
                  <a:schemeClr val="accent4"/>
                </a:solidFill>
                <a:latin typeface="Trebuchet MS"/>
                <a:ea typeface="Trebuchet MS"/>
                <a:cs typeface="Trebuchet MS"/>
                <a:sym typeface="Trebuchet MS"/>
              </a:rPr>
            </a:br>
            <a:r>
              <a:rPr b="0" i="1" lang="en-US" sz="1400" u="none" cap="none" strike="noStrike">
                <a:solidFill>
                  <a:schemeClr val="accent4"/>
                </a:solidFill>
                <a:latin typeface="Trebuchet MS"/>
                <a:ea typeface="Trebuchet MS"/>
                <a:cs typeface="Trebuchet MS"/>
                <a:sym typeface="Trebuchet MS"/>
              </a:rPr>
              <a:t>Preexisting | </a:t>
            </a:r>
            <a:r>
              <a:rPr b="1" i="1" lang="en-US" sz="1400" u="none" cap="none" strike="noStrike">
                <a:solidFill>
                  <a:schemeClr val="accent4"/>
                </a:solidFill>
                <a:latin typeface="Trebuchet MS"/>
                <a:ea typeface="Trebuchet MS"/>
                <a:cs typeface="Trebuchet MS"/>
                <a:sym typeface="Trebuchet MS"/>
              </a:rPr>
              <a:t>NEW or enhanced for 0.1</a:t>
            </a:r>
            <a:r>
              <a:rPr b="1" i="1" lang="en-US">
                <a:solidFill>
                  <a:schemeClr val="accent4"/>
                </a:solidFill>
                <a:latin typeface="Trebuchet MS"/>
                <a:ea typeface="Trebuchet MS"/>
                <a:cs typeface="Trebuchet MS"/>
                <a:sym typeface="Trebuchet MS"/>
              </a:rPr>
              <a:t>5</a:t>
            </a:r>
            <a:endParaRPr/>
          </a:p>
        </p:txBody>
      </p:sp>
      <p:sp>
        <p:nvSpPr>
          <p:cNvPr id="1396" name="Google Shape;1396;p62"/>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Algorithms</a:t>
            </a:r>
            <a:endParaRPr/>
          </a:p>
        </p:txBody>
      </p:sp>
      <p:sp>
        <p:nvSpPr>
          <p:cNvPr id="1397" name="Google Shape;1397;p62"/>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GPU-accelerated Scikit-Learn</a:t>
            </a:r>
            <a:endParaRPr/>
          </a:p>
        </p:txBody>
      </p:sp>
      <p:sp>
        <p:nvSpPr>
          <p:cNvPr id="1398" name="Google Shape;1398;p62"/>
          <p:cNvSpPr txBox="1"/>
          <p:nvPr/>
        </p:nvSpPr>
        <p:spPr>
          <a:xfrm>
            <a:off x="11514102" y="5092103"/>
            <a:ext cx="4272600" cy="7209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Text vectorization (TF-IDF / Count)</a:t>
            </a:r>
            <a:endParaRPr sz="1800">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Target Encoding</a:t>
            </a:r>
            <a:endParaRPr sz="1800">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Cross-validation / splitting</a:t>
            </a:r>
            <a:endParaRPr sz="1800">
              <a:solidFill>
                <a:schemeClr val="accent4"/>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63"/>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Benchmarks: Single-GPU cuML vs Scikit-learn (WIP)</a:t>
            </a:r>
            <a:endParaRPr/>
          </a:p>
        </p:txBody>
      </p:sp>
      <p:sp>
        <p:nvSpPr>
          <p:cNvPr id="1405" name="Google Shape;1405;p63"/>
          <p:cNvSpPr txBox="1"/>
          <p:nvPr/>
        </p:nvSpPr>
        <p:spPr>
          <a:xfrm>
            <a:off x="5563525" y="8804925"/>
            <a:ext cx="6850500" cy="7572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Trebuchet MS"/>
              <a:buNone/>
            </a:pPr>
            <a:r>
              <a:rPr b="1" i="0" lang="en-US" sz="2000" u="none" cap="none" strike="noStrike">
                <a:solidFill>
                  <a:schemeClr val="accent4"/>
                </a:solidFill>
                <a:latin typeface="Trebuchet MS"/>
                <a:ea typeface="Trebuchet MS"/>
                <a:cs typeface="Trebuchet MS"/>
                <a:sym typeface="Trebuchet MS"/>
              </a:rPr>
              <a:t>1x V100 </a:t>
            </a:r>
            <a:r>
              <a:rPr b="0" i="0" lang="en-US" sz="2000" u="none" cap="none" strike="noStrike">
                <a:solidFill>
                  <a:schemeClr val="accent4"/>
                </a:solidFill>
                <a:latin typeface="Trebuchet MS"/>
                <a:ea typeface="Trebuchet MS"/>
                <a:cs typeface="Trebuchet MS"/>
                <a:sym typeface="Trebuchet MS"/>
              </a:rPr>
              <a:t>vs. </a:t>
            </a:r>
            <a:r>
              <a:rPr b="1" i="0" lang="en-US" sz="2000" u="none" cap="none" strike="noStrike">
                <a:solidFill>
                  <a:schemeClr val="accent4"/>
                </a:solidFill>
                <a:latin typeface="Trebuchet MS"/>
                <a:ea typeface="Trebuchet MS"/>
                <a:cs typeface="Trebuchet MS"/>
                <a:sym typeface="Trebuchet MS"/>
              </a:rPr>
              <a:t>2x 20 Core CPUs (DGX-1, RAPIDS 0.15</a:t>
            </a:r>
            <a:r>
              <a:rPr b="1" lang="en-US" sz="2000">
                <a:solidFill>
                  <a:schemeClr val="accent4"/>
                </a:solidFill>
                <a:latin typeface="Trebuchet MS"/>
                <a:ea typeface="Trebuchet MS"/>
                <a:cs typeface="Trebuchet MS"/>
                <a:sym typeface="Trebuchet MS"/>
              </a:rPr>
              <a:t>)</a:t>
            </a:r>
            <a:endParaRPr b="1" i="0" sz="3600" u="none" cap="none" strike="noStrike">
              <a:solidFill>
                <a:schemeClr val="accent4"/>
              </a:solidFill>
              <a:latin typeface="Arial"/>
              <a:ea typeface="Arial"/>
              <a:cs typeface="Arial"/>
              <a:sym typeface="Arial"/>
            </a:endParaRPr>
          </a:p>
        </p:txBody>
      </p:sp>
      <p:pic>
        <p:nvPicPr>
          <p:cNvPr id="1406" name="Google Shape;1406;p63" title="Chart"/>
          <p:cNvPicPr preferRelativeResize="0"/>
          <p:nvPr/>
        </p:nvPicPr>
        <p:blipFill>
          <a:blip r:embed="rId3">
            <a:alphaModFix/>
          </a:blip>
          <a:stretch>
            <a:fillRect/>
          </a:stretch>
        </p:blipFill>
        <p:spPr>
          <a:xfrm>
            <a:off x="9581175" y="2718032"/>
            <a:ext cx="8706825" cy="5383718"/>
          </a:xfrm>
          <a:prstGeom prst="rect">
            <a:avLst/>
          </a:prstGeom>
          <a:noFill/>
          <a:ln>
            <a:noFill/>
          </a:ln>
        </p:spPr>
      </p:pic>
      <p:pic>
        <p:nvPicPr>
          <p:cNvPr id="1407" name="Google Shape;1407;p63" title="Chart"/>
          <p:cNvPicPr preferRelativeResize="0"/>
          <p:nvPr/>
        </p:nvPicPr>
        <p:blipFill>
          <a:blip r:embed="rId4">
            <a:alphaModFix/>
          </a:blip>
          <a:stretch>
            <a:fillRect/>
          </a:stretch>
        </p:blipFill>
        <p:spPr>
          <a:xfrm>
            <a:off x="409600" y="2767800"/>
            <a:ext cx="8867787" cy="548323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64"/>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Forest Inference</a:t>
            </a:r>
            <a:endParaRPr/>
          </a:p>
        </p:txBody>
      </p:sp>
      <p:sp>
        <p:nvSpPr>
          <p:cNvPr id="1414" name="Google Shape;1414;p64"/>
          <p:cNvSpPr txBox="1"/>
          <p:nvPr>
            <p:ph idx="1" type="body"/>
          </p:nvPr>
        </p:nvSpPr>
        <p:spPr>
          <a:xfrm>
            <a:off x="861250" y="3505059"/>
            <a:ext cx="8679903" cy="619820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920"/>
              <a:buNone/>
            </a:pPr>
            <a:r>
              <a:rPr lang="en-US" sz="2400"/>
              <a:t>cuML’s Forest Inference Library accelerates prediction (inference) for random forests and boosted decision trees:</a:t>
            </a:r>
            <a:endParaRPr/>
          </a:p>
          <a:p>
            <a:pPr indent="-262790" lvl="0" marL="283110" rtl="0" algn="l">
              <a:lnSpc>
                <a:spcPct val="90000"/>
              </a:lnSpc>
              <a:spcBef>
                <a:spcPts val="3000"/>
              </a:spcBef>
              <a:spcAft>
                <a:spcPts val="0"/>
              </a:spcAft>
              <a:buSzPts val="1600"/>
              <a:buChar char="▸"/>
            </a:pPr>
            <a:r>
              <a:rPr lang="en-US"/>
              <a:t>Works with existing saved models </a:t>
            </a:r>
            <a:br>
              <a:rPr lang="en-US"/>
            </a:br>
            <a:r>
              <a:rPr lang="en-US"/>
              <a:t>(XGBoost, LightGBM, scikit-learn RF cuML RF soon)</a:t>
            </a:r>
            <a:endParaRPr/>
          </a:p>
          <a:p>
            <a:pPr indent="-262790" lvl="0" marL="283110" rtl="0" algn="l">
              <a:lnSpc>
                <a:spcPct val="90000"/>
              </a:lnSpc>
              <a:spcBef>
                <a:spcPts val="3000"/>
              </a:spcBef>
              <a:spcAft>
                <a:spcPts val="0"/>
              </a:spcAft>
              <a:buSzPts val="1600"/>
              <a:buChar char="▸"/>
            </a:pPr>
            <a:r>
              <a:rPr lang="en-US"/>
              <a:t>Lightweight Python API</a:t>
            </a:r>
            <a:endParaRPr/>
          </a:p>
          <a:p>
            <a:pPr indent="-262790" lvl="0" marL="283110" rtl="0" algn="l">
              <a:lnSpc>
                <a:spcPct val="90000"/>
              </a:lnSpc>
              <a:spcBef>
                <a:spcPts val="3000"/>
              </a:spcBef>
              <a:spcAft>
                <a:spcPts val="0"/>
              </a:spcAft>
              <a:buSzPts val="1600"/>
              <a:buChar char="▸"/>
            </a:pPr>
            <a:r>
              <a:rPr lang="en-US"/>
              <a:t>Single V100 GPU can infer up to 34x faster than </a:t>
            </a:r>
            <a:br>
              <a:rPr lang="en-US"/>
            </a:br>
            <a:r>
              <a:rPr lang="en-US"/>
              <a:t>XGBoost dual-CPU node</a:t>
            </a:r>
            <a:endParaRPr/>
          </a:p>
          <a:p>
            <a:pPr indent="-262790" lvl="0" marL="283110" rtl="0" algn="l">
              <a:lnSpc>
                <a:spcPct val="90000"/>
              </a:lnSpc>
              <a:spcBef>
                <a:spcPts val="3000"/>
              </a:spcBef>
              <a:spcAft>
                <a:spcPts val="0"/>
              </a:spcAft>
              <a:buSzPts val="1600"/>
              <a:buChar char="▸"/>
            </a:pPr>
            <a:r>
              <a:rPr lang="en-US"/>
              <a:t>Over 100 million forest inferences </a:t>
            </a:r>
            <a:endParaRPr/>
          </a:p>
        </p:txBody>
      </p:sp>
      <p:sp>
        <p:nvSpPr>
          <p:cNvPr id="1415" name="Google Shape;1415;p64"/>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Taking Models From Training to Production</a:t>
            </a:r>
            <a:endParaRPr/>
          </a:p>
          <a:p>
            <a:pPr indent="0" lvl="0" marL="0" rtl="0" algn="ctr">
              <a:lnSpc>
                <a:spcPct val="90000"/>
              </a:lnSpc>
              <a:spcBef>
                <a:spcPts val="3000"/>
              </a:spcBef>
              <a:spcAft>
                <a:spcPts val="0"/>
              </a:spcAft>
              <a:buSzPts val="3000"/>
              <a:buFont typeface="Trebuchet MS"/>
              <a:buNone/>
            </a:pPr>
            <a:r>
              <a:t/>
            </a:r>
            <a:endParaRPr/>
          </a:p>
        </p:txBody>
      </p:sp>
      <p:grpSp>
        <p:nvGrpSpPr>
          <p:cNvPr id="1416" name="Google Shape;1416;p64"/>
          <p:cNvGrpSpPr/>
          <p:nvPr/>
        </p:nvGrpSpPr>
        <p:grpSpPr>
          <a:xfrm>
            <a:off x="9244699" y="3619204"/>
            <a:ext cx="7831937" cy="5360277"/>
            <a:chOff x="9244699" y="3230340"/>
            <a:chExt cx="7831937" cy="5360277"/>
          </a:xfrm>
        </p:grpSpPr>
        <p:cxnSp>
          <p:nvCxnSpPr>
            <p:cNvPr id="1417" name="Google Shape;1417;p64"/>
            <p:cNvCxnSpPr>
              <a:stCxn id="1418" idx="3"/>
            </p:cNvCxnSpPr>
            <p:nvPr/>
          </p:nvCxnSpPr>
          <p:spPr>
            <a:xfrm>
              <a:off x="10361567" y="4340572"/>
              <a:ext cx="6467700" cy="0"/>
            </a:xfrm>
            <a:prstGeom prst="straightConnector1">
              <a:avLst/>
            </a:prstGeom>
            <a:noFill/>
            <a:ln cap="flat" cmpd="sng" w="12700">
              <a:solidFill>
                <a:srgbClr val="B3B3B3"/>
              </a:solidFill>
              <a:prstDash val="solid"/>
              <a:round/>
              <a:headEnd len="sm" w="sm" type="none"/>
              <a:tailEnd len="sm" w="sm" type="none"/>
            </a:ln>
          </p:spPr>
        </p:cxnSp>
        <p:cxnSp>
          <p:nvCxnSpPr>
            <p:cNvPr id="1419" name="Google Shape;1419;p64"/>
            <p:cNvCxnSpPr/>
            <p:nvPr/>
          </p:nvCxnSpPr>
          <p:spPr>
            <a:xfrm>
              <a:off x="10361567" y="5285859"/>
              <a:ext cx="6467747" cy="0"/>
            </a:xfrm>
            <a:prstGeom prst="straightConnector1">
              <a:avLst/>
            </a:prstGeom>
            <a:noFill/>
            <a:ln cap="flat" cmpd="sng" w="12700">
              <a:solidFill>
                <a:srgbClr val="B3B3B3"/>
              </a:solidFill>
              <a:prstDash val="solid"/>
              <a:round/>
              <a:headEnd len="sm" w="sm" type="none"/>
              <a:tailEnd len="sm" w="sm" type="none"/>
            </a:ln>
          </p:spPr>
        </p:cxnSp>
        <p:cxnSp>
          <p:nvCxnSpPr>
            <p:cNvPr id="1420" name="Google Shape;1420;p64"/>
            <p:cNvCxnSpPr/>
            <p:nvPr/>
          </p:nvCxnSpPr>
          <p:spPr>
            <a:xfrm>
              <a:off x="10361567" y="6204476"/>
              <a:ext cx="6467747" cy="0"/>
            </a:xfrm>
            <a:prstGeom prst="straightConnector1">
              <a:avLst/>
            </a:prstGeom>
            <a:noFill/>
            <a:ln cap="flat" cmpd="sng" w="12700">
              <a:solidFill>
                <a:srgbClr val="B3B3B3"/>
              </a:solidFill>
              <a:prstDash val="solid"/>
              <a:round/>
              <a:headEnd len="sm" w="sm" type="none"/>
              <a:tailEnd len="sm" w="sm" type="none"/>
            </a:ln>
          </p:spPr>
        </p:cxnSp>
        <p:cxnSp>
          <p:nvCxnSpPr>
            <p:cNvPr id="1421" name="Google Shape;1421;p64"/>
            <p:cNvCxnSpPr/>
            <p:nvPr/>
          </p:nvCxnSpPr>
          <p:spPr>
            <a:xfrm>
              <a:off x="10361567" y="7155885"/>
              <a:ext cx="6467747" cy="0"/>
            </a:xfrm>
            <a:prstGeom prst="straightConnector1">
              <a:avLst/>
            </a:prstGeom>
            <a:noFill/>
            <a:ln cap="flat" cmpd="sng" w="12700">
              <a:solidFill>
                <a:srgbClr val="B3B3B3"/>
              </a:solidFill>
              <a:prstDash val="solid"/>
              <a:round/>
              <a:headEnd len="sm" w="sm" type="none"/>
              <a:tailEnd len="sm" w="sm" type="none"/>
            </a:ln>
          </p:spPr>
        </p:cxnSp>
        <p:sp>
          <p:nvSpPr>
            <p:cNvPr id="1422" name="Google Shape;1422;p64"/>
            <p:cNvSpPr/>
            <p:nvPr/>
          </p:nvSpPr>
          <p:spPr>
            <a:xfrm>
              <a:off x="10842170" y="4888895"/>
              <a:ext cx="476394" cy="31894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23" name="Google Shape;1423;p64"/>
            <p:cNvSpPr/>
            <p:nvPr/>
          </p:nvSpPr>
          <p:spPr>
            <a:xfrm>
              <a:off x="11386754" y="7952651"/>
              <a:ext cx="482322" cy="13655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24" name="Google Shape;1424;p64"/>
            <p:cNvSpPr/>
            <p:nvPr/>
          </p:nvSpPr>
          <p:spPr>
            <a:xfrm>
              <a:off x="12357585" y="5846956"/>
              <a:ext cx="476394" cy="223136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25" name="Google Shape;1425;p64"/>
            <p:cNvSpPr/>
            <p:nvPr/>
          </p:nvSpPr>
          <p:spPr>
            <a:xfrm>
              <a:off x="12902169" y="8029924"/>
              <a:ext cx="482322" cy="59285"/>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26" name="Google Shape;1426;p64"/>
            <p:cNvSpPr/>
            <p:nvPr/>
          </p:nvSpPr>
          <p:spPr>
            <a:xfrm>
              <a:off x="13829566" y="4888895"/>
              <a:ext cx="476394" cy="318942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27" name="Google Shape;1427;p64"/>
            <p:cNvSpPr/>
            <p:nvPr/>
          </p:nvSpPr>
          <p:spPr>
            <a:xfrm>
              <a:off x="14374148" y="8004438"/>
              <a:ext cx="482322" cy="8477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28" name="Google Shape;1428;p64"/>
            <p:cNvSpPr/>
            <p:nvPr/>
          </p:nvSpPr>
          <p:spPr>
            <a:xfrm>
              <a:off x="15334422" y="5071004"/>
              <a:ext cx="476394" cy="30073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29" name="Google Shape;1429;p64"/>
            <p:cNvSpPr/>
            <p:nvPr/>
          </p:nvSpPr>
          <p:spPr>
            <a:xfrm>
              <a:off x="15879006" y="7955871"/>
              <a:ext cx="482322" cy="13333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cxnSp>
          <p:nvCxnSpPr>
            <p:cNvPr id="1430" name="Google Shape;1430;p64"/>
            <p:cNvCxnSpPr/>
            <p:nvPr/>
          </p:nvCxnSpPr>
          <p:spPr>
            <a:xfrm rot="10800000">
              <a:off x="10256954" y="8085930"/>
              <a:ext cx="6496594" cy="0"/>
            </a:xfrm>
            <a:prstGeom prst="straightConnector1">
              <a:avLst/>
            </a:prstGeom>
            <a:noFill/>
            <a:ln cap="flat" cmpd="sng" w="25400">
              <a:solidFill>
                <a:srgbClr val="B3B3B3"/>
              </a:solidFill>
              <a:prstDash val="solid"/>
              <a:round/>
              <a:headEnd len="sm" w="sm" type="none"/>
              <a:tailEnd len="sm" w="sm" type="none"/>
            </a:ln>
          </p:spPr>
        </p:cxnSp>
        <p:sp>
          <p:nvSpPr>
            <p:cNvPr id="1418" name="Google Shape;1418;p64"/>
            <p:cNvSpPr txBox="1"/>
            <p:nvPr/>
          </p:nvSpPr>
          <p:spPr>
            <a:xfrm>
              <a:off x="9555304" y="4136572"/>
              <a:ext cx="806263"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4000</a:t>
              </a:r>
              <a:endParaRPr b="0" i="0" sz="2400" u="none" cap="none" strike="noStrike">
                <a:solidFill>
                  <a:srgbClr val="868686"/>
                </a:solidFill>
                <a:latin typeface="Arial"/>
                <a:ea typeface="Arial"/>
                <a:cs typeface="Arial"/>
                <a:sym typeface="Arial"/>
              </a:endParaRPr>
            </a:p>
          </p:txBody>
        </p:sp>
        <p:sp>
          <p:nvSpPr>
            <p:cNvPr id="1431" name="Google Shape;1431;p64"/>
            <p:cNvSpPr txBox="1"/>
            <p:nvPr/>
          </p:nvSpPr>
          <p:spPr>
            <a:xfrm>
              <a:off x="9574031" y="5090070"/>
              <a:ext cx="787536"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3000</a:t>
              </a:r>
              <a:endParaRPr b="0" i="0" sz="2400" u="none" cap="none" strike="noStrike">
                <a:solidFill>
                  <a:srgbClr val="868686"/>
                </a:solidFill>
                <a:latin typeface="Arial"/>
                <a:ea typeface="Arial"/>
                <a:cs typeface="Arial"/>
                <a:sym typeface="Arial"/>
              </a:endParaRPr>
            </a:p>
          </p:txBody>
        </p:sp>
        <p:sp>
          <p:nvSpPr>
            <p:cNvPr id="1432" name="Google Shape;1432;p64"/>
            <p:cNvSpPr txBox="1"/>
            <p:nvPr/>
          </p:nvSpPr>
          <p:spPr>
            <a:xfrm>
              <a:off x="9541154" y="6004702"/>
              <a:ext cx="820413"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2000</a:t>
              </a:r>
              <a:endParaRPr b="0" i="0" sz="2400" u="none" cap="none" strike="noStrike">
                <a:solidFill>
                  <a:srgbClr val="868686"/>
                </a:solidFill>
                <a:latin typeface="Arial"/>
                <a:ea typeface="Arial"/>
                <a:cs typeface="Arial"/>
                <a:sym typeface="Arial"/>
              </a:endParaRPr>
            </a:p>
          </p:txBody>
        </p:sp>
        <p:sp>
          <p:nvSpPr>
            <p:cNvPr id="1433" name="Google Shape;1433;p64"/>
            <p:cNvSpPr txBox="1"/>
            <p:nvPr/>
          </p:nvSpPr>
          <p:spPr>
            <a:xfrm>
              <a:off x="9555304" y="6978539"/>
              <a:ext cx="806263"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1000</a:t>
              </a:r>
              <a:endParaRPr b="0" i="0" sz="2400" u="none" cap="none" strike="noStrike">
                <a:solidFill>
                  <a:srgbClr val="868686"/>
                </a:solidFill>
                <a:latin typeface="Arial"/>
                <a:ea typeface="Arial"/>
                <a:cs typeface="Arial"/>
                <a:sym typeface="Arial"/>
              </a:endParaRPr>
            </a:p>
          </p:txBody>
        </p:sp>
        <p:sp>
          <p:nvSpPr>
            <p:cNvPr id="1434" name="Google Shape;1434;p64"/>
            <p:cNvSpPr txBox="1"/>
            <p:nvPr/>
          </p:nvSpPr>
          <p:spPr>
            <a:xfrm>
              <a:off x="9835223" y="7872831"/>
              <a:ext cx="526344" cy="408000"/>
            </a:xfrm>
            <a:prstGeom prst="rect">
              <a:avLst/>
            </a:prstGeom>
            <a:noFill/>
            <a:ln>
              <a:noFill/>
            </a:ln>
          </p:spPr>
          <p:txBody>
            <a:bodyPr anchorCtr="0" anchor="b"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0</a:t>
              </a:r>
              <a:endParaRPr b="0" i="0" sz="2400" u="none" cap="none" strike="noStrike">
                <a:solidFill>
                  <a:srgbClr val="868686"/>
                </a:solidFill>
                <a:latin typeface="Arial"/>
                <a:ea typeface="Arial"/>
                <a:cs typeface="Arial"/>
                <a:sym typeface="Arial"/>
              </a:endParaRPr>
            </a:p>
          </p:txBody>
        </p:sp>
        <p:sp>
          <p:nvSpPr>
            <p:cNvPr id="1435" name="Google Shape;1435;p64"/>
            <p:cNvSpPr txBox="1"/>
            <p:nvPr/>
          </p:nvSpPr>
          <p:spPr>
            <a:xfrm>
              <a:off x="10733315" y="8174023"/>
              <a:ext cx="1100138"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Bosch</a:t>
              </a:r>
              <a:endParaRPr b="0" i="0" sz="2400" u="none" cap="none" strike="noStrike">
                <a:solidFill>
                  <a:srgbClr val="868686"/>
                </a:solidFill>
                <a:latin typeface="Arial"/>
                <a:ea typeface="Arial"/>
                <a:cs typeface="Arial"/>
                <a:sym typeface="Arial"/>
              </a:endParaRPr>
            </a:p>
          </p:txBody>
        </p:sp>
        <p:sp>
          <p:nvSpPr>
            <p:cNvPr id="1436" name="Google Shape;1436;p64"/>
            <p:cNvSpPr txBox="1"/>
            <p:nvPr/>
          </p:nvSpPr>
          <p:spPr>
            <a:xfrm>
              <a:off x="12292710" y="8174023"/>
              <a:ext cx="1100137"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Airline</a:t>
              </a:r>
              <a:endParaRPr b="0" i="0" sz="2400" u="none" cap="none" strike="noStrike">
                <a:solidFill>
                  <a:srgbClr val="868686"/>
                </a:solidFill>
                <a:latin typeface="Arial"/>
                <a:ea typeface="Arial"/>
                <a:cs typeface="Arial"/>
                <a:sym typeface="Arial"/>
              </a:endParaRPr>
            </a:p>
          </p:txBody>
        </p:sp>
        <p:sp>
          <p:nvSpPr>
            <p:cNvPr id="1437" name="Google Shape;1437;p64"/>
            <p:cNvSpPr txBox="1"/>
            <p:nvPr/>
          </p:nvSpPr>
          <p:spPr>
            <a:xfrm>
              <a:off x="15064281" y="8182617"/>
              <a:ext cx="1527746"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Epsilon</a:t>
              </a:r>
              <a:endParaRPr b="0" i="0" sz="2400" u="none" cap="none" strike="noStrike">
                <a:solidFill>
                  <a:srgbClr val="868686"/>
                </a:solidFill>
                <a:latin typeface="Arial"/>
                <a:ea typeface="Arial"/>
                <a:cs typeface="Arial"/>
                <a:sym typeface="Arial"/>
              </a:endParaRPr>
            </a:p>
          </p:txBody>
        </p:sp>
        <p:sp>
          <p:nvSpPr>
            <p:cNvPr id="1438" name="Google Shape;1438;p64"/>
            <p:cNvSpPr txBox="1"/>
            <p:nvPr/>
          </p:nvSpPr>
          <p:spPr>
            <a:xfrm rot="-5400000">
              <a:off x="8387400" y="6000476"/>
              <a:ext cx="2122598"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rgbClr val="868686"/>
                  </a:solidFill>
                  <a:latin typeface="Trebuchet MS"/>
                  <a:ea typeface="Trebuchet MS"/>
                  <a:cs typeface="Trebuchet MS"/>
                  <a:sym typeface="Trebuchet MS"/>
                </a:rPr>
                <a:t>Time (ms)</a:t>
              </a:r>
              <a:endParaRPr b="0" i="0" sz="1800" u="none" cap="none" strike="noStrike">
                <a:solidFill>
                  <a:srgbClr val="868686"/>
                </a:solidFill>
                <a:latin typeface="Trebuchet MS"/>
                <a:ea typeface="Trebuchet MS"/>
                <a:cs typeface="Trebuchet MS"/>
                <a:sym typeface="Trebuchet MS"/>
              </a:endParaRPr>
            </a:p>
          </p:txBody>
        </p:sp>
        <p:grpSp>
          <p:nvGrpSpPr>
            <p:cNvPr id="1439" name="Google Shape;1439;p64"/>
            <p:cNvGrpSpPr/>
            <p:nvPr/>
          </p:nvGrpSpPr>
          <p:grpSpPr>
            <a:xfrm>
              <a:off x="10623746" y="3677486"/>
              <a:ext cx="6211253" cy="408000"/>
              <a:chOff x="9657011" y="3561874"/>
              <a:chExt cx="6211253" cy="408000"/>
            </a:xfrm>
          </p:grpSpPr>
          <p:sp>
            <p:nvSpPr>
              <p:cNvPr id="1440" name="Google Shape;1440;p64"/>
              <p:cNvSpPr txBox="1"/>
              <p:nvPr/>
            </p:nvSpPr>
            <p:spPr>
              <a:xfrm>
                <a:off x="9768406" y="3561874"/>
                <a:ext cx="3244888"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CPU Time (XGBoost, 40 Cores)</a:t>
                </a:r>
                <a:endParaRPr b="0" i="0" sz="2000" u="none" cap="none" strike="noStrike">
                  <a:solidFill>
                    <a:srgbClr val="868686"/>
                  </a:solidFill>
                  <a:latin typeface="Arial"/>
                  <a:ea typeface="Arial"/>
                  <a:cs typeface="Arial"/>
                  <a:sym typeface="Arial"/>
                </a:endParaRPr>
              </a:p>
            </p:txBody>
          </p:sp>
          <p:sp>
            <p:nvSpPr>
              <p:cNvPr id="1441" name="Google Shape;1441;p64"/>
              <p:cNvSpPr txBox="1"/>
              <p:nvPr/>
            </p:nvSpPr>
            <p:spPr>
              <a:xfrm>
                <a:off x="13053932" y="3561874"/>
                <a:ext cx="2814332" cy="408000"/>
              </a:xfrm>
              <a:prstGeom prst="rect">
                <a:avLst/>
              </a:prstGeom>
              <a:noFill/>
              <a:ln>
                <a:noFill/>
              </a:ln>
            </p:spPr>
            <p:txBody>
              <a:bodyPr anchorCtr="0" anchor="b" bIns="76150" lIns="152375" spcFirstLastPara="1" rIns="152375" wrap="square" tIns="76150">
                <a:noAutofit/>
              </a:bodyPr>
              <a:lstStyle/>
              <a:p>
                <a:pPr indent="0" lvl="0" marL="0" marR="0" rtl="0" algn="l">
                  <a:lnSpc>
                    <a:spcPct val="90000"/>
                  </a:lnSpc>
                  <a:spcBef>
                    <a:spcPts val="0"/>
                  </a:spcBef>
                  <a:spcAft>
                    <a:spcPts val="0"/>
                  </a:spcAft>
                  <a:buNone/>
                </a:pPr>
                <a:r>
                  <a:rPr b="0" i="0" lang="en-US" sz="1600" u="none" cap="none" strike="noStrike">
                    <a:solidFill>
                      <a:srgbClr val="868686"/>
                    </a:solidFill>
                    <a:latin typeface="Trebuchet MS"/>
                    <a:ea typeface="Trebuchet MS"/>
                    <a:cs typeface="Trebuchet MS"/>
                    <a:sym typeface="Trebuchet MS"/>
                  </a:rPr>
                  <a:t>FIL GPU Time (1x V100)</a:t>
                </a:r>
                <a:endParaRPr b="0" i="0" sz="2000" u="none" cap="none" strike="noStrike">
                  <a:solidFill>
                    <a:srgbClr val="868686"/>
                  </a:solidFill>
                  <a:latin typeface="Arial"/>
                  <a:ea typeface="Arial"/>
                  <a:cs typeface="Arial"/>
                  <a:sym typeface="Arial"/>
                </a:endParaRPr>
              </a:p>
            </p:txBody>
          </p:sp>
          <p:sp>
            <p:nvSpPr>
              <p:cNvPr id="1442" name="Google Shape;1442;p64"/>
              <p:cNvSpPr/>
              <p:nvPr/>
            </p:nvSpPr>
            <p:spPr>
              <a:xfrm>
                <a:off x="9657011" y="3707474"/>
                <a:ext cx="141514" cy="1415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443" name="Google Shape;1443;p64"/>
              <p:cNvSpPr/>
              <p:nvPr/>
            </p:nvSpPr>
            <p:spPr>
              <a:xfrm>
                <a:off x="12912419" y="3707474"/>
                <a:ext cx="141514" cy="141514"/>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lt1"/>
                  </a:solidFill>
                  <a:latin typeface="Arial"/>
                  <a:ea typeface="Arial"/>
                  <a:cs typeface="Arial"/>
                  <a:sym typeface="Arial"/>
                </a:endParaRPr>
              </a:p>
            </p:txBody>
          </p:sp>
        </p:grpSp>
        <p:sp>
          <p:nvSpPr>
            <p:cNvPr id="1444" name="Google Shape;1444;p64"/>
            <p:cNvSpPr txBox="1"/>
            <p:nvPr/>
          </p:nvSpPr>
          <p:spPr>
            <a:xfrm>
              <a:off x="13804545" y="8174023"/>
              <a:ext cx="1100137"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Higgs</a:t>
              </a:r>
              <a:endParaRPr b="0" i="0" sz="2400" u="none" cap="none" strike="noStrike">
                <a:solidFill>
                  <a:srgbClr val="868686"/>
                </a:solidFill>
                <a:latin typeface="Arial"/>
                <a:ea typeface="Arial"/>
                <a:cs typeface="Arial"/>
                <a:sym typeface="Arial"/>
              </a:endParaRPr>
            </a:p>
          </p:txBody>
        </p:sp>
        <p:sp>
          <p:nvSpPr>
            <p:cNvPr id="1445" name="Google Shape;1445;p64"/>
            <p:cNvSpPr txBox="1"/>
            <p:nvPr/>
          </p:nvSpPr>
          <p:spPr>
            <a:xfrm>
              <a:off x="9933867" y="3230340"/>
              <a:ext cx="7142769"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XGBoost CPU Inference vs. FIL GPU (1000 trees)</a:t>
              </a:r>
              <a:endParaRPr b="0" i="0" sz="1800" u="none" cap="none" strike="noStrike">
                <a:solidFill>
                  <a:srgbClr val="868686"/>
                </a:solidFill>
                <a:latin typeface="Trebuchet MS"/>
                <a:ea typeface="Trebuchet MS"/>
                <a:cs typeface="Trebuchet MS"/>
                <a:sym typeface="Trebuchet MS"/>
              </a:endParaRPr>
            </a:p>
          </p:txBody>
        </p:sp>
        <p:sp>
          <p:nvSpPr>
            <p:cNvPr id="1446" name="Google Shape;1446;p64"/>
            <p:cNvSpPr txBox="1"/>
            <p:nvPr/>
          </p:nvSpPr>
          <p:spPr>
            <a:xfrm>
              <a:off x="10681921" y="4479487"/>
              <a:ext cx="806263"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23x</a:t>
              </a:r>
              <a:endParaRPr b="0" i="0" sz="2400" u="none" cap="none" strike="noStrike">
                <a:solidFill>
                  <a:srgbClr val="868686"/>
                </a:solidFill>
                <a:latin typeface="Arial"/>
                <a:ea typeface="Arial"/>
                <a:cs typeface="Arial"/>
                <a:sym typeface="Arial"/>
              </a:endParaRPr>
            </a:p>
          </p:txBody>
        </p:sp>
        <p:sp>
          <p:nvSpPr>
            <p:cNvPr id="1447" name="Google Shape;1447;p64"/>
            <p:cNvSpPr txBox="1"/>
            <p:nvPr/>
          </p:nvSpPr>
          <p:spPr>
            <a:xfrm>
              <a:off x="12219862" y="5431350"/>
              <a:ext cx="806263"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36x</a:t>
              </a:r>
              <a:endParaRPr b="0" i="0" sz="2400" u="none" cap="none" strike="noStrike">
                <a:solidFill>
                  <a:srgbClr val="868686"/>
                </a:solidFill>
                <a:latin typeface="Arial"/>
                <a:ea typeface="Arial"/>
                <a:cs typeface="Arial"/>
                <a:sym typeface="Arial"/>
              </a:endParaRPr>
            </a:p>
          </p:txBody>
        </p:sp>
        <p:sp>
          <p:nvSpPr>
            <p:cNvPr id="1448" name="Google Shape;1448;p64"/>
            <p:cNvSpPr txBox="1"/>
            <p:nvPr/>
          </p:nvSpPr>
          <p:spPr>
            <a:xfrm>
              <a:off x="13664630" y="4478969"/>
              <a:ext cx="806263"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34x</a:t>
              </a:r>
              <a:endParaRPr b="0" i="0" sz="2400" u="none" cap="none" strike="noStrike">
                <a:solidFill>
                  <a:srgbClr val="868686"/>
                </a:solidFill>
                <a:latin typeface="Arial"/>
                <a:ea typeface="Arial"/>
                <a:cs typeface="Arial"/>
                <a:sym typeface="Arial"/>
              </a:endParaRPr>
            </a:p>
          </p:txBody>
        </p:sp>
        <p:sp>
          <p:nvSpPr>
            <p:cNvPr id="1449" name="Google Shape;1449;p64"/>
            <p:cNvSpPr txBox="1"/>
            <p:nvPr/>
          </p:nvSpPr>
          <p:spPr>
            <a:xfrm>
              <a:off x="15169488" y="4664402"/>
              <a:ext cx="806263" cy="408000"/>
            </a:xfrm>
            <a:prstGeom prst="rect">
              <a:avLst/>
            </a:prstGeom>
            <a:noFill/>
            <a:ln>
              <a:noFill/>
            </a:ln>
          </p:spPr>
          <p:txBody>
            <a:bodyPr anchorCtr="0" anchor="b"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868686"/>
                  </a:solidFill>
                  <a:latin typeface="Trebuchet MS"/>
                  <a:ea typeface="Trebuchet MS"/>
                  <a:cs typeface="Trebuchet MS"/>
                  <a:sym typeface="Trebuchet MS"/>
                </a:rPr>
                <a:t>23x</a:t>
              </a:r>
              <a:endParaRPr b="0" i="0" sz="2400" u="none" cap="none" strike="noStrike">
                <a:solidFill>
                  <a:srgbClr val="868686"/>
                </a:solidFill>
                <a:latin typeface="Arial"/>
                <a:ea typeface="Arial"/>
                <a:cs typeface="Arial"/>
                <a:sym typeface="Aria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65"/>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latin typeface="Trebuchet MS"/>
                <a:ea typeface="Trebuchet MS"/>
                <a:cs typeface="Trebuchet MS"/>
                <a:sym typeface="Trebuchet MS"/>
              </a:rPr>
              <a:t>XGB</a:t>
            </a:r>
            <a:r>
              <a:rPr lang="en-US"/>
              <a:t>oost</a:t>
            </a:r>
            <a:r>
              <a:rPr lang="en-US">
                <a:latin typeface="Trebuchet MS"/>
                <a:ea typeface="Trebuchet MS"/>
                <a:cs typeface="Trebuchet MS"/>
                <a:sym typeface="Trebuchet MS"/>
              </a:rPr>
              <a:t> + RAPIDS: </a:t>
            </a:r>
            <a:r>
              <a:rPr lang="en-US"/>
              <a:t>Better Together</a:t>
            </a:r>
            <a:endParaRPr/>
          </a:p>
        </p:txBody>
      </p:sp>
      <p:sp>
        <p:nvSpPr>
          <p:cNvPr id="1455" name="Google Shape;1455;p65"/>
          <p:cNvSpPr txBox="1"/>
          <p:nvPr/>
        </p:nvSpPr>
        <p:spPr>
          <a:xfrm>
            <a:off x="830575" y="2894925"/>
            <a:ext cx="6972900" cy="6414300"/>
          </a:xfrm>
          <a:prstGeom prst="rect">
            <a:avLst/>
          </a:prstGeom>
          <a:noFill/>
          <a:ln>
            <a:noFill/>
          </a:ln>
        </p:spPr>
        <p:txBody>
          <a:bodyPr anchorCtr="0" anchor="ctr" bIns="45700" lIns="91425" spcFirstLastPara="1" rIns="91425" wrap="square" tIns="45700">
            <a:noAutofit/>
          </a:bodyPr>
          <a:lstStyle/>
          <a:p>
            <a:pPr indent="-262790" lvl="0" marL="283110" marR="0" rtl="0" algn="l">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RAPIDS comes paired with XGBoost 1.1 (as of 0.14)</a:t>
            </a:r>
            <a:endParaRPr sz="2400">
              <a:solidFill>
                <a:srgbClr val="868686"/>
              </a:solidFill>
              <a:latin typeface="Trebuchet MS"/>
              <a:ea typeface="Trebuchet MS"/>
              <a:cs typeface="Trebuchet MS"/>
              <a:sym typeface="Trebuchet MS"/>
            </a:endParaRPr>
          </a:p>
          <a:p>
            <a:pPr indent="-262790" lvl="0" marL="283110" marR="0" rtl="0" algn="l">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XGBoost now builds on the GoAI interface standards to provide zero-copy data import from cuDF, cuPY, Numba, PyTorch and more</a:t>
            </a:r>
            <a:endParaRPr sz="2400">
              <a:solidFill>
                <a:srgbClr val="868686"/>
              </a:solidFill>
              <a:latin typeface="Trebuchet MS"/>
              <a:ea typeface="Trebuchet MS"/>
              <a:cs typeface="Trebuchet MS"/>
              <a:sym typeface="Trebuchet MS"/>
            </a:endParaRPr>
          </a:p>
          <a:p>
            <a:pPr indent="-262790" lvl="0" marL="283110" marR="0" rtl="0" algn="l">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Official Dask API makes it easy to scale to multiple nodes or multiple GPUs</a:t>
            </a:r>
            <a:endParaRPr sz="2400">
              <a:solidFill>
                <a:srgbClr val="868686"/>
              </a:solidFill>
              <a:latin typeface="Trebuchet MS"/>
              <a:ea typeface="Trebuchet MS"/>
              <a:cs typeface="Trebuchet MS"/>
              <a:sym typeface="Trebuchet MS"/>
            </a:endParaRPr>
          </a:p>
          <a:p>
            <a:pPr indent="-262790" lvl="0" marL="283110" marR="0" rtl="0" algn="l">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gpu_hist tree builder delivers huge perf gains</a:t>
            </a:r>
            <a:br>
              <a:rPr lang="en-US" sz="2400">
                <a:solidFill>
                  <a:srgbClr val="868686"/>
                </a:solidFill>
                <a:latin typeface="Trebuchet MS"/>
                <a:ea typeface="Trebuchet MS"/>
                <a:cs typeface="Trebuchet MS"/>
                <a:sym typeface="Trebuchet MS"/>
              </a:rPr>
            </a:br>
            <a:br>
              <a:rPr lang="en-US" sz="2400">
                <a:solidFill>
                  <a:srgbClr val="868686"/>
                </a:solidFill>
                <a:latin typeface="Trebuchet MS"/>
                <a:ea typeface="Trebuchet MS"/>
                <a:cs typeface="Trebuchet MS"/>
                <a:sym typeface="Trebuchet MS"/>
              </a:rPr>
            </a:br>
            <a:r>
              <a:rPr lang="en-US" sz="2400">
                <a:solidFill>
                  <a:srgbClr val="868686"/>
                </a:solidFill>
                <a:latin typeface="Trebuchet MS"/>
                <a:ea typeface="Trebuchet MS"/>
                <a:cs typeface="Trebuchet MS"/>
                <a:sym typeface="Trebuchet MS"/>
              </a:rPr>
              <a:t>Memory usage when importing GPU data decreased by 2/3 or more</a:t>
            </a:r>
            <a:endParaRPr sz="2400">
              <a:solidFill>
                <a:srgbClr val="868686"/>
              </a:solidFill>
              <a:latin typeface="Trebuchet MS"/>
              <a:ea typeface="Trebuchet MS"/>
              <a:cs typeface="Trebuchet MS"/>
              <a:sym typeface="Trebuchet MS"/>
            </a:endParaRPr>
          </a:p>
          <a:p>
            <a:pPr indent="-262790" lvl="0" marL="283110" marR="0" rtl="0" algn="l">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New objectives support Learning to Rank on GPU</a:t>
            </a:r>
            <a:endParaRPr sz="2400">
              <a:solidFill>
                <a:srgbClr val="868686"/>
              </a:solidFill>
              <a:latin typeface="Trebuchet MS"/>
              <a:ea typeface="Trebuchet MS"/>
              <a:cs typeface="Trebuchet MS"/>
              <a:sym typeface="Trebuchet MS"/>
            </a:endParaRPr>
          </a:p>
        </p:txBody>
      </p:sp>
      <p:sp>
        <p:nvSpPr>
          <p:cNvPr id="1456" name="Google Shape;1456;p65"/>
          <p:cNvSpPr txBox="1"/>
          <p:nvPr/>
        </p:nvSpPr>
        <p:spPr>
          <a:xfrm>
            <a:off x="8397601" y="2894917"/>
            <a:ext cx="8440500" cy="10896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2400">
                <a:solidFill>
                  <a:schemeClr val="accent4"/>
                </a:solidFill>
                <a:latin typeface="Arial"/>
                <a:ea typeface="Arial"/>
                <a:cs typeface="Arial"/>
                <a:sym typeface="Arial"/>
              </a:rPr>
              <a:t>All RAPIDS changes are integrated upstream and provided to all XGBoost users – </a:t>
            </a:r>
            <a:r>
              <a:rPr lang="en-US" sz="2400">
                <a:solidFill>
                  <a:schemeClr val="accent4"/>
                </a:solidFill>
              </a:rPr>
              <a:t>via pypi or RAPIDS conda</a:t>
            </a:r>
            <a:endParaRPr/>
          </a:p>
          <a:p>
            <a:pPr indent="0" lvl="0" marL="0" marR="0" rtl="0" algn="ctr">
              <a:lnSpc>
                <a:spcPct val="90000"/>
              </a:lnSpc>
              <a:spcBef>
                <a:spcPts val="0"/>
              </a:spcBef>
              <a:spcAft>
                <a:spcPts val="0"/>
              </a:spcAft>
              <a:buNone/>
            </a:pPr>
            <a:r>
              <a:t/>
            </a:r>
            <a:endParaRPr sz="2400">
              <a:solidFill>
                <a:schemeClr val="dk2"/>
              </a:solidFill>
              <a:latin typeface="Trebuchet MS"/>
              <a:ea typeface="Trebuchet MS"/>
              <a:cs typeface="Trebuchet MS"/>
              <a:sym typeface="Trebuchet MS"/>
            </a:endParaRPr>
          </a:p>
        </p:txBody>
      </p:sp>
      <p:pic>
        <p:nvPicPr>
          <p:cNvPr id="1457" name="Google Shape;1457;p65"/>
          <p:cNvPicPr preferRelativeResize="0"/>
          <p:nvPr/>
        </p:nvPicPr>
        <p:blipFill>
          <a:blip r:embed="rId3">
            <a:alphaModFix/>
          </a:blip>
          <a:stretch>
            <a:fillRect/>
          </a:stretch>
        </p:blipFill>
        <p:spPr>
          <a:xfrm>
            <a:off x="8187550" y="3696767"/>
            <a:ext cx="9910149" cy="599768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Data Movement and Transformation</a:t>
            </a:r>
            <a:endParaRPr/>
          </a:p>
        </p:txBody>
      </p:sp>
      <p:sp>
        <p:nvSpPr>
          <p:cNvPr id="156" name="Google Shape;156;p21"/>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The Bane of Productivity and Performance</a:t>
            </a:r>
            <a:endParaRPr/>
          </a:p>
        </p:txBody>
      </p:sp>
      <p:sp>
        <p:nvSpPr>
          <p:cNvPr id="157" name="Google Shape;157;p21"/>
          <p:cNvSpPr/>
          <p:nvPr/>
        </p:nvSpPr>
        <p:spPr>
          <a:xfrm>
            <a:off x="12427156" y="4375933"/>
            <a:ext cx="1380779" cy="3668138"/>
          </a:xfrm>
          <a:prstGeom prst="rect">
            <a:avLst/>
          </a:prstGeom>
          <a:solidFill>
            <a:srgbClr val="76B900"/>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158" name="Google Shape;158;p21"/>
          <p:cNvSpPr/>
          <p:nvPr/>
        </p:nvSpPr>
        <p:spPr>
          <a:xfrm>
            <a:off x="12287196" y="4729655"/>
            <a:ext cx="1150241" cy="12086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59" name="Google Shape;159;p21"/>
          <p:cNvSpPr/>
          <p:nvPr/>
        </p:nvSpPr>
        <p:spPr>
          <a:xfrm>
            <a:off x="12287196" y="6495393"/>
            <a:ext cx="1150241" cy="12086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nvGrpSpPr>
          <p:cNvPr id="160" name="Google Shape;160;p21"/>
          <p:cNvGrpSpPr/>
          <p:nvPr/>
        </p:nvGrpSpPr>
        <p:grpSpPr>
          <a:xfrm>
            <a:off x="4457564" y="4507686"/>
            <a:ext cx="3387118" cy="3385062"/>
            <a:chOff x="41147" y="4310438"/>
            <a:chExt cx="3387118" cy="3385062"/>
          </a:xfrm>
        </p:grpSpPr>
        <p:sp>
          <p:nvSpPr>
            <p:cNvPr id="161" name="Google Shape;161;p21"/>
            <p:cNvSpPr/>
            <p:nvPr/>
          </p:nvSpPr>
          <p:spPr>
            <a:xfrm>
              <a:off x="42251" y="4310995"/>
              <a:ext cx="3372012" cy="3372012"/>
            </a:xfrm>
            <a:custGeom>
              <a:rect b="b" l="l" r="r" t="t"/>
              <a:pathLst>
                <a:path extrusionOk="0" h="3372011" w="3372011">
                  <a:moveTo>
                    <a:pt x="3384348" y="3384348"/>
                  </a:moveTo>
                  <a:lnTo>
                    <a:pt x="0" y="3384348"/>
                  </a:lnTo>
                  <a:lnTo>
                    <a:pt x="0" y="0"/>
                  </a:lnTo>
                  <a:lnTo>
                    <a:pt x="3384348" y="0"/>
                  </a:lnTo>
                  <a:close/>
                </a:path>
              </a:pathLst>
            </a:custGeom>
            <a:noFill/>
            <a:ln cap="flat" cmpd="sng" w="104775">
              <a:solidFill>
                <a:srgbClr val="86868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62" name="Google Shape;162;p21"/>
            <p:cNvSpPr/>
            <p:nvPr/>
          </p:nvSpPr>
          <p:spPr>
            <a:xfrm>
              <a:off x="1118128" y="7387084"/>
              <a:ext cx="1213102" cy="308416"/>
            </a:xfrm>
            <a:custGeom>
              <a:rect b="b" l="l" r="r" t="t"/>
              <a:pathLst>
                <a:path extrusionOk="0" h="308415" w="1213101">
                  <a:moveTo>
                    <a:pt x="1231607" y="0"/>
                  </a:moveTo>
                  <a:lnTo>
                    <a:pt x="1231607" y="308416"/>
                  </a:lnTo>
                  <a:lnTo>
                    <a:pt x="0" y="308416"/>
                  </a:lnTo>
                  <a:lnTo>
                    <a:pt x="0"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63" name="Google Shape;163;p21"/>
            <p:cNvSpPr/>
            <p:nvPr/>
          </p:nvSpPr>
          <p:spPr>
            <a:xfrm>
              <a:off x="41147" y="5386338"/>
              <a:ext cx="308416" cy="1213102"/>
            </a:xfrm>
            <a:custGeom>
              <a:rect b="b" l="l" r="r" t="t"/>
              <a:pathLst>
                <a:path extrusionOk="0" h="1213101" w="308415">
                  <a:moveTo>
                    <a:pt x="308416" y="1231607"/>
                  </a:moveTo>
                  <a:lnTo>
                    <a:pt x="0" y="1231607"/>
                  </a:lnTo>
                  <a:lnTo>
                    <a:pt x="0" y="0"/>
                  </a:lnTo>
                  <a:lnTo>
                    <a:pt x="308416"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64" name="Google Shape;164;p21"/>
            <p:cNvSpPr/>
            <p:nvPr/>
          </p:nvSpPr>
          <p:spPr>
            <a:xfrm>
              <a:off x="1119806" y="4310438"/>
              <a:ext cx="1213102" cy="308416"/>
            </a:xfrm>
            <a:custGeom>
              <a:rect b="b" l="l" r="r" t="t"/>
              <a:pathLst>
                <a:path extrusionOk="0" h="308415" w="1213101">
                  <a:moveTo>
                    <a:pt x="0" y="308416"/>
                  </a:moveTo>
                  <a:lnTo>
                    <a:pt x="0" y="0"/>
                  </a:lnTo>
                  <a:lnTo>
                    <a:pt x="1231607" y="0"/>
                  </a:lnTo>
                  <a:lnTo>
                    <a:pt x="1231607" y="308416"/>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65" name="Google Shape;165;p21"/>
            <p:cNvSpPr/>
            <p:nvPr/>
          </p:nvSpPr>
          <p:spPr>
            <a:xfrm>
              <a:off x="3119849" y="5388003"/>
              <a:ext cx="308416" cy="1213102"/>
            </a:xfrm>
            <a:custGeom>
              <a:rect b="b" l="l" r="r" t="t"/>
              <a:pathLst>
                <a:path extrusionOk="0" h="1213101" w="308415">
                  <a:moveTo>
                    <a:pt x="0" y="0"/>
                  </a:moveTo>
                  <a:lnTo>
                    <a:pt x="308416" y="0"/>
                  </a:lnTo>
                  <a:lnTo>
                    <a:pt x="308416" y="1231607"/>
                  </a:lnTo>
                  <a:lnTo>
                    <a:pt x="0" y="1231607"/>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66" name="Google Shape;166;p21"/>
            <p:cNvSpPr/>
            <p:nvPr/>
          </p:nvSpPr>
          <p:spPr>
            <a:xfrm>
              <a:off x="1887831" y="4926551"/>
              <a:ext cx="904686" cy="904686"/>
            </a:xfrm>
            <a:custGeom>
              <a:rect b="b" l="l" r="r" t="t"/>
              <a:pathLst>
                <a:path extrusionOk="0" h="904686" w="904686">
                  <a:moveTo>
                    <a:pt x="923191" y="923191"/>
                  </a:moveTo>
                  <a:lnTo>
                    <a:pt x="0" y="923191"/>
                  </a:lnTo>
                  <a:lnTo>
                    <a:pt x="0" y="0"/>
                  </a:lnTo>
                  <a:lnTo>
                    <a:pt x="923191"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67" name="Google Shape;167;p21"/>
            <p:cNvSpPr/>
            <p:nvPr/>
          </p:nvSpPr>
          <p:spPr>
            <a:xfrm>
              <a:off x="657807" y="4926551"/>
              <a:ext cx="904686" cy="904686"/>
            </a:xfrm>
            <a:custGeom>
              <a:rect b="b" l="l" r="r" t="t"/>
              <a:pathLst>
                <a:path extrusionOk="0" h="904686" w="904686">
                  <a:moveTo>
                    <a:pt x="923191" y="923191"/>
                  </a:moveTo>
                  <a:lnTo>
                    <a:pt x="0" y="923191"/>
                  </a:lnTo>
                  <a:lnTo>
                    <a:pt x="0" y="0"/>
                  </a:lnTo>
                  <a:lnTo>
                    <a:pt x="923191"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68" name="Google Shape;168;p21"/>
            <p:cNvSpPr/>
            <p:nvPr/>
          </p:nvSpPr>
          <p:spPr>
            <a:xfrm>
              <a:off x="1887831" y="6156575"/>
              <a:ext cx="904686" cy="904686"/>
            </a:xfrm>
            <a:custGeom>
              <a:rect b="b" l="l" r="r" t="t"/>
              <a:pathLst>
                <a:path extrusionOk="0" h="904686" w="904686">
                  <a:moveTo>
                    <a:pt x="923191" y="923191"/>
                  </a:moveTo>
                  <a:lnTo>
                    <a:pt x="0" y="923191"/>
                  </a:lnTo>
                  <a:lnTo>
                    <a:pt x="0" y="0"/>
                  </a:lnTo>
                  <a:lnTo>
                    <a:pt x="923191"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69" name="Google Shape;169;p21"/>
            <p:cNvSpPr/>
            <p:nvPr/>
          </p:nvSpPr>
          <p:spPr>
            <a:xfrm>
              <a:off x="657807" y="6156575"/>
              <a:ext cx="904686" cy="904686"/>
            </a:xfrm>
            <a:custGeom>
              <a:rect b="b" l="l" r="r" t="t"/>
              <a:pathLst>
                <a:path extrusionOk="0" h="904686" w="904686">
                  <a:moveTo>
                    <a:pt x="923191" y="923191"/>
                  </a:moveTo>
                  <a:lnTo>
                    <a:pt x="0" y="923191"/>
                  </a:lnTo>
                  <a:lnTo>
                    <a:pt x="0" y="0"/>
                  </a:lnTo>
                  <a:lnTo>
                    <a:pt x="923191"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grpSp>
      <p:sp>
        <p:nvSpPr>
          <p:cNvPr id="170" name="Google Shape;170;p21"/>
          <p:cNvSpPr/>
          <p:nvPr/>
        </p:nvSpPr>
        <p:spPr>
          <a:xfrm>
            <a:off x="7601240" y="5264776"/>
            <a:ext cx="486883" cy="1185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71" name="Google Shape;171;p21"/>
          <p:cNvSpPr/>
          <p:nvPr/>
        </p:nvSpPr>
        <p:spPr>
          <a:xfrm>
            <a:off x="7601240" y="7026100"/>
            <a:ext cx="486883" cy="1185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72" name="Google Shape;172;p21"/>
          <p:cNvSpPr txBox="1"/>
          <p:nvPr/>
        </p:nvSpPr>
        <p:spPr>
          <a:xfrm>
            <a:off x="3370324" y="5970056"/>
            <a:ext cx="1001338" cy="441043"/>
          </a:xfrm>
          <a:prstGeom prst="rect">
            <a:avLst/>
          </a:prstGeom>
          <a:solidFill>
            <a:srgbClr val="FFFFFF"/>
          </a:solid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CPU</a:t>
            </a:r>
            <a:endParaRPr b="0" i="0" sz="1100" u="none" cap="none" strike="noStrike">
              <a:solidFill>
                <a:schemeClr val="accent4"/>
              </a:solidFill>
              <a:latin typeface="Arial"/>
              <a:ea typeface="Arial"/>
              <a:cs typeface="Arial"/>
              <a:sym typeface="Arial"/>
            </a:endParaRPr>
          </a:p>
        </p:txBody>
      </p:sp>
      <p:sp>
        <p:nvSpPr>
          <p:cNvPr id="173" name="Google Shape;173;p21"/>
          <p:cNvSpPr/>
          <p:nvPr/>
        </p:nvSpPr>
        <p:spPr>
          <a:xfrm>
            <a:off x="8844251" y="5428344"/>
            <a:ext cx="2147908" cy="336530"/>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accent4"/>
                </a:solidFill>
                <a:latin typeface="Trebuchet MS"/>
                <a:ea typeface="Trebuchet MS"/>
                <a:cs typeface="Trebuchet MS"/>
                <a:sym typeface="Trebuchet MS"/>
              </a:rPr>
              <a:t>Copy </a:t>
            </a:r>
            <a:r>
              <a:rPr b="0" i="0" lang="en-US" sz="1600" u="none" cap="none" strike="noStrike">
                <a:solidFill>
                  <a:schemeClr val="accent4"/>
                </a:solidFill>
                <a:latin typeface="Arial"/>
                <a:ea typeface="Arial"/>
                <a:cs typeface="Arial"/>
                <a:sym typeface="Arial"/>
              </a:rPr>
              <a:t>&amp;</a:t>
            </a:r>
            <a:r>
              <a:rPr b="0" i="0" lang="en-US" sz="1600" u="none" cap="none" strike="noStrike">
                <a:solidFill>
                  <a:schemeClr val="accent4"/>
                </a:solidFill>
                <a:latin typeface="Trebuchet MS"/>
                <a:ea typeface="Trebuchet MS"/>
                <a:cs typeface="Trebuchet MS"/>
                <a:sym typeface="Trebuchet MS"/>
              </a:rPr>
              <a:t> Convert</a:t>
            </a:r>
            <a:endParaRPr b="0" i="0" sz="1600" u="none" cap="none" strike="noStrike">
              <a:solidFill>
                <a:schemeClr val="accent4"/>
              </a:solidFill>
              <a:latin typeface="Arial"/>
              <a:ea typeface="Arial"/>
              <a:cs typeface="Arial"/>
              <a:sym typeface="Arial"/>
            </a:endParaRPr>
          </a:p>
        </p:txBody>
      </p:sp>
      <p:sp>
        <p:nvSpPr>
          <p:cNvPr id="174" name="Google Shape;174;p21"/>
          <p:cNvSpPr/>
          <p:nvPr/>
        </p:nvSpPr>
        <p:spPr>
          <a:xfrm>
            <a:off x="8636291" y="6641924"/>
            <a:ext cx="2563828" cy="343020"/>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accent4"/>
                </a:solidFill>
                <a:latin typeface="Trebuchet MS"/>
                <a:ea typeface="Trebuchet MS"/>
                <a:cs typeface="Trebuchet MS"/>
                <a:sym typeface="Trebuchet MS"/>
              </a:rPr>
              <a:t>Copy </a:t>
            </a:r>
            <a:r>
              <a:rPr b="0" i="0" lang="en-US" sz="1600" u="none" cap="none" strike="noStrike">
                <a:solidFill>
                  <a:schemeClr val="accent4"/>
                </a:solidFill>
                <a:latin typeface="Arial"/>
                <a:ea typeface="Arial"/>
                <a:cs typeface="Arial"/>
                <a:sym typeface="Arial"/>
              </a:rPr>
              <a:t>&amp;</a:t>
            </a:r>
            <a:r>
              <a:rPr b="0" i="0" lang="en-US" sz="1600" u="none" cap="none" strike="noStrike">
                <a:solidFill>
                  <a:schemeClr val="accent4"/>
                </a:solidFill>
                <a:latin typeface="Trebuchet MS"/>
                <a:ea typeface="Trebuchet MS"/>
                <a:cs typeface="Trebuchet MS"/>
                <a:sym typeface="Trebuchet MS"/>
              </a:rPr>
              <a:t> Convert</a:t>
            </a:r>
            <a:endParaRPr b="0" i="0" sz="1600" u="none" cap="none" strike="noStrike">
              <a:solidFill>
                <a:schemeClr val="accent4"/>
              </a:solidFill>
              <a:latin typeface="Arial"/>
              <a:ea typeface="Arial"/>
              <a:cs typeface="Arial"/>
              <a:sym typeface="Arial"/>
            </a:endParaRPr>
          </a:p>
        </p:txBody>
      </p:sp>
      <p:cxnSp>
        <p:nvCxnSpPr>
          <p:cNvPr id="175" name="Google Shape;175;p21"/>
          <p:cNvCxnSpPr/>
          <p:nvPr/>
        </p:nvCxnSpPr>
        <p:spPr>
          <a:xfrm rot="10800000">
            <a:off x="6128530" y="5903497"/>
            <a:ext cx="0" cy="1006265"/>
          </a:xfrm>
          <a:prstGeom prst="straightConnector1">
            <a:avLst/>
          </a:prstGeom>
          <a:noFill/>
          <a:ln cap="flat" cmpd="sng" w="38100">
            <a:solidFill>
              <a:srgbClr val="868686"/>
            </a:solidFill>
            <a:prstDash val="solid"/>
            <a:round/>
            <a:headEnd len="sm" w="sm" type="none"/>
            <a:tailEnd len="lg" w="lg" type="triangle"/>
          </a:ln>
        </p:spPr>
      </p:cxnSp>
      <p:sp>
        <p:nvSpPr>
          <p:cNvPr id="176" name="Google Shape;176;p21"/>
          <p:cNvSpPr/>
          <p:nvPr/>
        </p:nvSpPr>
        <p:spPr>
          <a:xfrm>
            <a:off x="5108072" y="6107320"/>
            <a:ext cx="2216175" cy="205573"/>
          </a:xfrm>
          <a:prstGeom prst="rect">
            <a:avLst/>
          </a:prstGeom>
          <a:solidFill>
            <a:schemeClr val="lt1"/>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accent4"/>
                </a:solidFill>
                <a:latin typeface="Trebuchet MS"/>
                <a:ea typeface="Trebuchet MS"/>
                <a:cs typeface="Trebuchet MS"/>
                <a:sym typeface="Trebuchet MS"/>
              </a:rPr>
              <a:t>Copy </a:t>
            </a:r>
            <a:r>
              <a:rPr b="0" i="0" lang="en-US" sz="1600" u="none" cap="none" strike="noStrike">
                <a:solidFill>
                  <a:schemeClr val="accent4"/>
                </a:solidFill>
                <a:latin typeface="Arial"/>
                <a:ea typeface="Arial"/>
                <a:cs typeface="Arial"/>
                <a:sym typeface="Arial"/>
              </a:rPr>
              <a:t>&amp;</a:t>
            </a:r>
            <a:r>
              <a:rPr b="0" i="0" lang="en-US" sz="1600" u="none" cap="none" strike="noStrike">
                <a:solidFill>
                  <a:schemeClr val="accent4"/>
                </a:solidFill>
                <a:latin typeface="Trebuchet MS"/>
                <a:ea typeface="Trebuchet MS"/>
                <a:cs typeface="Trebuchet MS"/>
                <a:sym typeface="Trebuchet MS"/>
              </a:rPr>
              <a:t> Convert</a:t>
            </a:r>
            <a:endParaRPr b="0" i="0" sz="1600" u="none" cap="none" strike="noStrike">
              <a:solidFill>
                <a:schemeClr val="accent4"/>
              </a:solidFill>
              <a:latin typeface="Arial"/>
              <a:ea typeface="Arial"/>
              <a:cs typeface="Arial"/>
              <a:sym typeface="Arial"/>
            </a:endParaRPr>
          </a:p>
        </p:txBody>
      </p:sp>
      <p:sp>
        <p:nvSpPr>
          <p:cNvPr id="177" name="Google Shape;177;p21"/>
          <p:cNvSpPr/>
          <p:nvPr/>
        </p:nvSpPr>
        <p:spPr>
          <a:xfrm>
            <a:off x="5251138" y="6525089"/>
            <a:ext cx="1778888" cy="560308"/>
          </a:xfrm>
          <a:prstGeom prst="rect">
            <a:avLst/>
          </a:prstGeom>
          <a:solidFill>
            <a:srgbClr val="76B900"/>
          </a:solidFill>
          <a:ln cap="flat" cmpd="sng" w="31750">
            <a:solidFill>
              <a:schemeClr val="lt1"/>
            </a:solidFill>
            <a:prstDash val="solid"/>
            <a:round/>
            <a:headEnd len="sm" w="sm" type="none"/>
            <a:tailEnd len="sm" w="sm" type="none"/>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A</a:t>
            </a:r>
            <a:endParaRPr b="0" i="0" sz="1600" u="none" cap="none" strike="noStrike">
              <a:solidFill>
                <a:schemeClr val="lt1"/>
              </a:solidFill>
              <a:latin typeface="Arial"/>
              <a:ea typeface="Arial"/>
              <a:cs typeface="Arial"/>
              <a:sym typeface="Arial"/>
            </a:endParaRPr>
          </a:p>
        </p:txBody>
      </p:sp>
      <p:cxnSp>
        <p:nvCxnSpPr>
          <p:cNvPr id="178" name="Google Shape;178;p21"/>
          <p:cNvCxnSpPr/>
          <p:nvPr/>
        </p:nvCxnSpPr>
        <p:spPr>
          <a:xfrm flipH="1" rot="10800000">
            <a:off x="7311077" y="8134482"/>
            <a:ext cx="5483400" cy="457200"/>
          </a:xfrm>
          <a:prstGeom prst="bentConnector3">
            <a:avLst>
              <a:gd fmla="val 99835" name="adj1"/>
            </a:avLst>
          </a:prstGeom>
          <a:noFill/>
          <a:ln cap="flat" cmpd="sng" w="38100">
            <a:solidFill>
              <a:srgbClr val="434343"/>
            </a:solidFill>
            <a:prstDash val="solid"/>
            <a:round/>
            <a:headEnd len="sm" w="sm" type="none"/>
            <a:tailEnd len="lg" w="lg" type="triangle"/>
          </a:ln>
        </p:spPr>
      </p:cxnSp>
      <p:sp>
        <p:nvSpPr>
          <p:cNvPr id="179" name="Google Shape;179;p21"/>
          <p:cNvSpPr/>
          <p:nvPr/>
        </p:nvSpPr>
        <p:spPr>
          <a:xfrm>
            <a:off x="5248861" y="5317742"/>
            <a:ext cx="1778888" cy="560308"/>
          </a:xfrm>
          <a:prstGeom prst="rect">
            <a:avLst/>
          </a:prstGeom>
          <a:solidFill>
            <a:srgbClr val="76B900"/>
          </a:solidFill>
          <a:ln cap="flat" cmpd="sng" w="31750">
            <a:solidFill>
              <a:schemeClr val="lt1"/>
            </a:solidFill>
            <a:prstDash val="solid"/>
            <a:round/>
            <a:headEnd len="sm" w="sm" type="none"/>
            <a:tailEnd len="sm" w="sm" type="none"/>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B</a:t>
            </a:r>
            <a:endParaRPr b="0" i="0" sz="1600" u="none" cap="none" strike="noStrike">
              <a:solidFill>
                <a:schemeClr val="lt1"/>
              </a:solidFill>
              <a:latin typeface="Arial"/>
              <a:ea typeface="Arial"/>
              <a:cs typeface="Arial"/>
              <a:sym typeface="Arial"/>
            </a:endParaRPr>
          </a:p>
        </p:txBody>
      </p:sp>
      <p:cxnSp>
        <p:nvCxnSpPr>
          <p:cNvPr id="180" name="Google Shape;180;p21"/>
          <p:cNvCxnSpPr/>
          <p:nvPr/>
        </p:nvCxnSpPr>
        <p:spPr>
          <a:xfrm>
            <a:off x="7311077" y="3830603"/>
            <a:ext cx="5486400" cy="365700"/>
          </a:xfrm>
          <a:prstGeom prst="bentConnector3">
            <a:avLst>
              <a:gd fmla="val 99783" name="adj1"/>
            </a:avLst>
          </a:prstGeom>
          <a:noFill/>
          <a:ln cap="flat" cmpd="sng" w="38100">
            <a:solidFill>
              <a:srgbClr val="434343"/>
            </a:solidFill>
            <a:prstDash val="solid"/>
            <a:round/>
            <a:headEnd len="lg" w="lg" type="triangle"/>
            <a:tailEnd len="sm" w="sm" type="none"/>
          </a:ln>
        </p:spPr>
      </p:cxnSp>
      <p:sp>
        <p:nvSpPr>
          <p:cNvPr id="181" name="Google Shape;181;p21"/>
          <p:cNvSpPr/>
          <p:nvPr/>
        </p:nvSpPr>
        <p:spPr>
          <a:xfrm>
            <a:off x="9029729" y="3451109"/>
            <a:ext cx="1776953" cy="287317"/>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accent4"/>
                </a:solidFill>
                <a:latin typeface="Trebuchet MS"/>
                <a:ea typeface="Trebuchet MS"/>
                <a:cs typeface="Trebuchet MS"/>
                <a:sym typeface="Trebuchet MS"/>
              </a:rPr>
              <a:t>Read Data</a:t>
            </a:r>
            <a:endParaRPr b="0" i="0" sz="1600" u="none" cap="none" strike="noStrike">
              <a:solidFill>
                <a:schemeClr val="accent4"/>
              </a:solidFill>
              <a:latin typeface="Arial"/>
              <a:ea typeface="Arial"/>
              <a:cs typeface="Arial"/>
              <a:sym typeface="Arial"/>
            </a:endParaRPr>
          </a:p>
        </p:txBody>
      </p:sp>
      <p:sp>
        <p:nvSpPr>
          <p:cNvPr id="182" name="Google Shape;182;p21"/>
          <p:cNvSpPr/>
          <p:nvPr/>
        </p:nvSpPr>
        <p:spPr>
          <a:xfrm>
            <a:off x="9029729" y="8674063"/>
            <a:ext cx="1776953" cy="287317"/>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accent4"/>
                </a:solidFill>
                <a:latin typeface="Trebuchet MS"/>
                <a:ea typeface="Trebuchet MS"/>
                <a:cs typeface="Trebuchet MS"/>
                <a:sym typeface="Trebuchet MS"/>
              </a:rPr>
              <a:t>Load Data</a:t>
            </a:r>
            <a:endParaRPr b="0" i="0" sz="1600" u="none" cap="none" strike="noStrike">
              <a:solidFill>
                <a:schemeClr val="accent4"/>
              </a:solidFill>
              <a:latin typeface="Arial"/>
              <a:ea typeface="Arial"/>
              <a:cs typeface="Arial"/>
              <a:sym typeface="Arial"/>
            </a:endParaRPr>
          </a:p>
        </p:txBody>
      </p:sp>
      <p:sp>
        <p:nvSpPr>
          <p:cNvPr id="183" name="Google Shape;183;p21"/>
          <p:cNvSpPr/>
          <p:nvPr/>
        </p:nvSpPr>
        <p:spPr>
          <a:xfrm>
            <a:off x="5248861" y="3546371"/>
            <a:ext cx="1778888" cy="560308"/>
          </a:xfrm>
          <a:prstGeom prst="rect">
            <a:avLst/>
          </a:prstGeom>
          <a:solidFill>
            <a:srgbClr val="76B900"/>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B</a:t>
            </a:r>
            <a:endParaRPr b="0" i="0" sz="1600" u="none" cap="none" strike="noStrike">
              <a:solidFill>
                <a:schemeClr val="lt1"/>
              </a:solidFill>
              <a:latin typeface="Arial"/>
              <a:ea typeface="Arial"/>
              <a:cs typeface="Arial"/>
              <a:sym typeface="Arial"/>
            </a:endParaRPr>
          </a:p>
        </p:txBody>
      </p:sp>
      <p:sp>
        <p:nvSpPr>
          <p:cNvPr id="184" name="Google Shape;184;p21"/>
          <p:cNvSpPr/>
          <p:nvPr/>
        </p:nvSpPr>
        <p:spPr>
          <a:xfrm>
            <a:off x="5248861" y="8293755"/>
            <a:ext cx="1778888" cy="560308"/>
          </a:xfrm>
          <a:prstGeom prst="rect">
            <a:avLst/>
          </a:prstGeom>
          <a:solidFill>
            <a:srgbClr val="76B900"/>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A</a:t>
            </a:r>
            <a:endParaRPr b="0" i="0" sz="1600" u="none" cap="none" strike="noStrike">
              <a:solidFill>
                <a:schemeClr val="lt1"/>
              </a:solidFill>
              <a:latin typeface="Arial"/>
              <a:ea typeface="Arial"/>
              <a:cs typeface="Arial"/>
              <a:sym typeface="Arial"/>
            </a:endParaRPr>
          </a:p>
        </p:txBody>
      </p:sp>
      <p:sp>
        <p:nvSpPr>
          <p:cNvPr id="185" name="Google Shape;185;p21"/>
          <p:cNvSpPr txBox="1"/>
          <p:nvPr/>
        </p:nvSpPr>
        <p:spPr>
          <a:xfrm>
            <a:off x="13867720" y="5970056"/>
            <a:ext cx="1049955" cy="441043"/>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GPU</a:t>
            </a:r>
            <a:endParaRPr b="0" i="0" sz="2000" u="none" cap="none" strike="noStrike">
              <a:solidFill>
                <a:schemeClr val="accent4"/>
              </a:solidFill>
              <a:latin typeface="Trebuchet MS"/>
              <a:ea typeface="Trebuchet MS"/>
              <a:cs typeface="Trebuchet MS"/>
              <a:sym typeface="Trebuchet MS"/>
            </a:endParaRPr>
          </a:p>
        </p:txBody>
      </p:sp>
      <p:cxnSp>
        <p:nvCxnSpPr>
          <p:cNvPr id="186" name="Google Shape;186;p21"/>
          <p:cNvCxnSpPr/>
          <p:nvPr/>
        </p:nvCxnSpPr>
        <p:spPr>
          <a:xfrm>
            <a:off x="7443261" y="5329317"/>
            <a:ext cx="4702811" cy="0"/>
          </a:xfrm>
          <a:prstGeom prst="straightConnector1">
            <a:avLst/>
          </a:prstGeom>
          <a:noFill/>
          <a:ln cap="flat" cmpd="sng" w="38100">
            <a:solidFill>
              <a:srgbClr val="868686"/>
            </a:solidFill>
            <a:prstDash val="solid"/>
            <a:round/>
            <a:headEnd len="lg" w="lg" type="none"/>
            <a:tailEnd len="lg" w="lg" type="triangle"/>
          </a:ln>
        </p:spPr>
      </p:cxnSp>
      <p:grpSp>
        <p:nvGrpSpPr>
          <p:cNvPr id="187" name="Google Shape;187;p21"/>
          <p:cNvGrpSpPr/>
          <p:nvPr/>
        </p:nvGrpSpPr>
        <p:grpSpPr>
          <a:xfrm>
            <a:off x="12278144" y="4781002"/>
            <a:ext cx="1102936" cy="1108006"/>
            <a:chOff x="15478450" y="3449957"/>
            <a:chExt cx="1657350" cy="1664968"/>
          </a:xfrm>
        </p:grpSpPr>
        <p:sp>
          <p:nvSpPr>
            <p:cNvPr id="188" name="Google Shape;188;p21"/>
            <p:cNvSpPr/>
            <p:nvPr/>
          </p:nvSpPr>
          <p:spPr>
            <a:xfrm>
              <a:off x="15478450" y="3457575"/>
              <a:ext cx="1657350" cy="1657350"/>
            </a:xfrm>
            <a:custGeom>
              <a:rect b="b" l="l" r="r" t="t"/>
              <a:pathLst>
                <a:path extrusionOk="0" h="1657350" w="1657350">
                  <a:moveTo>
                    <a:pt x="1657350" y="1657350"/>
                  </a:moveTo>
                  <a:lnTo>
                    <a:pt x="0" y="1657350"/>
                  </a:lnTo>
                  <a:lnTo>
                    <a:pt x="0" y="0"/>
                  </a:lnTo>
                  <a:lnTo>
                    <a:pt x="1657350" y="0"/>
                  </a:lnTo>
                  <a:lnTo>
                    <a:pt x="1657350" y="1657350"/>
                  </a:lnTo>
                  <a:close/>
                </a:path>
              </a:pathLst>
            </a:custGeom>
            <a:solidFill>
              <a:schemeClr val="lt1"/>
            </a:solidFill>
            <a:ln cap="flat" cmpd="sng" w="44450">
              <a:solidFill>
                <a:srgbClr val="76B9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89" name="Google Shape;189;p21"/>
            <p:cNvSpPr/>
            <p:nvPr/>
          </p:nvSpPr>
          <p:spPr>
            <a:xfrm>
              <a:off x="15716575"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0" name="Google Shape;190;p21"/>
            <p:cNvSpPr/>
            <p:nvPr/>
          </p:nvSpPr>
          <p:spPr>
            <a:xfrm>
              <a:off x="15852783"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1" name="Google Shape;191;p21"/>
            <p:cNvSpPr/>
            <p:nvPr/>
          </p:nvSpPr>
          <p:spPr>
            <a:xfrm>
              <a:off x="15716575"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2" name="Google Shape;192;p21"/>
            <p:cNvSpPr/>
            <p:nvPr/>
          </p:nvSpPr>
          <p:spPr>
            <a:xfrm>
              <a:off x="15852783"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3" name="Google Shape;193;p21"/>
            <p:cNvSpPr/>
            <p:nvPr/>
          </p:nvSpPr>
          <p:spPr>
            <a:xfrm>
              <a:off x="15716575"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4" name="Google Shape;194;p21"/>
            <p:cNvSpPr/>
            <p:nvPr/>
          </p:nvSpPr>
          <p:spPr>
            <a:xfrm>
              <a:off x="15852783"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5" name="Google Shape;195;p21"/>
            <p:cNvSpPr/>
            <p:nvPr/>
          </p:nvSpPr>
          <p:spPr>
            <a:xfrm>
              <a:off x="15716575"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6" name="Google Shape;196;p21"/>
            <p:cNvSpPr/>
            <p:nvPr/>
          </p:nvSpPr>
          <p:spPr>
            <a:xfrm>
              <a:off x="15716575"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7" name="Google Shape;197;p21"/>
            <p:cNvSpPr/>
            <p:nvPr/>
          </p:nvSpPr>
          <p:spPr>
            <a:xfrm>
              <a:off x="15716575"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8" name="Google Shape;198;p21"/>
            <p:cNvSpPr/>
            <p:nvPr/>
          </p:nvSpPr>
          <p:spPr>
            <a:xfrm>
              <a:off x="15716575"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199" name="Google Shape;199;p21"/>
            <p:cNvSpPr/>
            <p:nvPr/>
          </p:nvSpPr>
          <p:spPr>
            <a:xfrm>
              <a:off x="15852783"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0" name="Google Shape;200;p21"/>
            <p:cNvSpPr/>
            <p:nvPr/>
          </p:nvSpPr>
          <p:spPr>
            <a:xfrm>
              <a:off x="15716575"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1" name="Google Shape;201;p21"/>
            <p:cNvSpPr/>
            <p:nvPr/>
          </p:nvSpPr>
          <p:spPr>
            <a:xfrm>
              <a:off x="15852783"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2" name="Google Shape;202;p21"/>
            <p:cNvSpPr/>
            <p:nvPr/>
          </p:nvSpPr>
          <p:spPr>
            <a:xfrm>
              <a:off x="15716575"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3" name="Google Shape;203;p21"/>
            <p:cNvSpPr/>
            <p:nvPr/>
          </p:nvSpPr>
          <p:spPr>
            <a:xfrm>
              <a:off x="15852783"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4" name="Google Shape;204;p21"/>
            <p:cNvSpPr/>
            <p:nvPr/>
          </p:nvSpPr>
          <p:spPr>
            <a:xfrm>
              <a:off x="15988991"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5" name="Google Shape;205;p21"/>
            <p:cNvSpPr/>
            <p:nvPr/>
          </p:nvSpPr>
          <p:spPr>
            <a:xfrm>
              <a:off x="1612519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6" name="Google Shape;206;p21"/>
            <p:cNvSpPr/>
            <p:nvPr/>
          </p:nvSpPr>
          <p:spPr>
            <a:xfrm>
              <a:off x="15988991"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7" name="Google Shape;207;p21"/>
            <p:cNvSpPr/>
            <p:nvPr/>
          </p:nvSpPr>
          <p:spPr>
            <a:xfrm>
              <a:off x="1612519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8" name="Google Shape;208;p21"/>
            <p:cNvSpPr/>
            <p:nvPr/>
          </p:nvSpPr>
          <p:spPr>
            <a:xfrm>
              <a:off x="15988991"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09" name="Google Shape;209;p21"/>
            <p:cNvSpPr/>
            <p:nvPr/>
          </p:nvSpPr>
          <p:spPr>
            <a:xfrm>
              <a:off x="1612519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0" name="Google Shape;210;p21"/>
            <p:cNvSpPr/>
            <p:nvPr/>
          </p:nvSpPr>
          <p:spPr>
            <a:xfrm>
              <a:off x="15988991"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1" name="Google Shape;211;p21"/>
            <p:cNvSpPr/>
            <p:nvPr/>
          </p:nvSpPr>
          <p:spPr>
            <a:xfrm>
              <a:off x="1612519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2" name="Google Shape;212;p21"/>
            <p:cNvSpPr/>
            <p:nvPr/>
          </p:nvSpPr>
          <p:spPr>
            <a:xfrm>
              <a:off x="15988991"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3" name="Google Shape;213;p21"/>
            <p:cNvSpPr/>
            <p:nvPr/>
          </p:nvSpPr>
          <p:spPr>
            <a:xfrm>
              <a:off x="1612519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4" name="Google Shape;214;p21"/>
            <p:cNvSpPr/>
            <p:nvPr/>
          </p:nvSpPr>
          <p:spPr>
            <a:xfrm>
              <a:off x="15988991"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5" name="Google Shape;215;p21"/>
            <p:cNvSpPr/>
            <p:nvPr/>
          </p:nvSpPr>
          <p:spPr>
            <a:xfrm>
              <a:off x="1612519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6" name="Google Shape;216;p21"/>
            <p:cNvSpPr/>
            <p:nvPr/>
          </p:nvSpPr>
          <p:spPr>
            <a:xfrm>
              <a:off x="16261405"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7" name="Google Shape;217;p21"/>
            <p:cNvSpPr/>
            <p:nvPr/>
          </p:nvSpPr>
          <p:spPr>
            <a:xfrm>
              <a:off x="16397613"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8" name="Google Shape;218;p21"/>
            <p:cNvSpPr/>
            <p:nvPr/>
          </p:nvSpPr>
          <p:spPr>
            <a:xfrm>
              <a:off x="16261405"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19" name="Google Shape;219;p21"/>
            <p:cNvSpPr/>
            <p:nvPr/>
          </p:nvSpPr>
          <p:spPr>
            <a:xfrm>
              <a:off x="16397613"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0" name="Google Shape;220;p21"/>
            <p:cNvSpPr/>
            <p:nvPr/>
          </p:nvSpPr>
          <p:spPr>
            <a:xfrm>
              <a:off x="16261405"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1" name="Google Shape;221;p21"/>
            <p:cNvSpPr/>
            <p:nvPr/>
          </p:nvSpPr>
          <p:spPr>
            <a:xfrm>
              <a:off x="16397613"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2" name="Google Shape;222;p21"/>
            <p:cNvSpPr/>
            <p:nvPr/>
          </p:nvSpPr>
          <p:spPr>
            <a:xfrm>
              <a:off x="16261405"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3" name="Google Shape;223;p21"/>
            <p:cNvSpPr/>
            <p:nvPr/>
          </p:nvSpPr>
          <p:spPr>
            <a:xfrm>
              <a:off x="16397613"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4" name="Google Shape;224;p21"/>
            <p:cNvSpPr/>
            <p:nvPr/>
          </p:nvSpPr>
          <p:spPr>
            <a:xfrm>
              <a:off x="16261405"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5" name="Google Shape;225;p21"/>
            <p:cNvSpPr/>
            <p:nvPr/>
          </p:nvSpPr>
          <p:spPr>
            <a:xfrm>
              <a:off x="16397613"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6" name="Google Shape;226;p21"/>
            <p:cNvSpPr/>
            <p:nvPr/>
          </p:nvSpPr>
          <p:spPr>
            <a:xfrm>
              <a:off x="16261405"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7" name="Google Shape;227;p21"/>
            <p:cNvSpPr/>
            <p:nvPr/>
          </p:nvSpPr>
          <p:spPr>
            <a:xfrm>
              <a:off x="16397613"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8" name="Google Shape;228;p21"/>
            <p:cNvSpPr/>
            <p:nvPr/>
          </p:nvSpPr>
          <p:spPr>
            <a:xfrm>
              <a:off x="16533820"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29" name="Google Shape;229;p21"/>
            <p:cNvSpPr/>
            <p:nvPr/>
          </p:nvSpPr>
          <p:spPr>
            <a:xfrm>
              <a:off x="1667002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0" name="Google Shape;230;p21"/>
            <p:cNvSpPr/>
            <p:nvPr/>
          </p:nvSpPr>
          <p:spPr>
            <a:xfrm>
              <a:off x="16533820"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1" name="Google Shape;231;p21"/>
            <p:cNvSpPr/>
            <p:nvPr/>
          </p:nvSpPr>
          <p:spPr>
            <a:xfrm>
              <a:off x="1667002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2" name="Google Shape;232;p21"/>
            <p:cNvSpPr/>
            <p:nvPr/>
          </p:nvSpPr>
          <p:spPr>
            <a:xfrm>
              <a:off x="16533820"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3" name="Google Shape;233;p21"/>
            <p:cNvSpPr/>
            <p:nvPr/>
          </p:nvSpPr>
          <p:spPr>
            <a:xfrm>
              <a:off x="1667002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4" name="Google Shape;234;p21"/>
            <p:cNvSpPr/>
            <p:nvPr/>
          </p:nvSpPr>
          <p:spPr>
            <a:xfrm>
              <a:off x="15852783"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5" name="Google Shape;235;p21"/>
            <p:cNvSpPr/>
            <p:nvPr/>
          </p:nvSpPr>
          <p:spPr>
            <a:xfrm>
              <a:off x="15852783"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6" name="Google Shape;236;p21"/>
            <p:cNvSpPr/>
            <p:nvPr/>
          </p:nvSpPr>
          <p:spPr>
            <a:xfrm>
              <a:off x="15852783"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7" name="Google Shape;237;p21"/>
            <p:cNvSpPr/>
            <p:nvPr/>
          </p:nvSpPr>
          <p:spPr>
            <a:xfrm>
              <a:off x="15988991"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8" name="Google Shape;238;p21"/>
            <p:cNvSpPr/>
            <p:nvPr/>
          </p:nvSpPr>
          <p:spPr>
            <a:xfrm>
              <a:off x="1612519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39" name="Google Shape;239;p21"/>
            <p:cNvSpPr/>
            <p:nvPr/>
          </p:nvSpPr>
          <p:spPr>
            <a:xfrm>
              <a:off x="15988991"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0" name="Google Shape;240;p21"/>
            <p:cNvSpPr/>
            <p:nvPr/>
          </p:nvSpPr>
          <p:spPr>
            <a:xfrm>
              <a:off x="1612519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1" name="Google Shape;241;p21"/>
            <p:cNvSpPr/>
            <p:nvPr/>
          </p:nvSpPr>
          <p:spPr>
            <a:xfrm>
              <a:off x="15988991"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2" name="Google Shape;242;p21"/>
            <p:cNvSpPr/>
            <p:nvPr/>
          </p:nvSpPr>
          <p:spPr>
            <a:xfrm>
              <a:off x="1612519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3" name="Google Shape;243;p21"/>
            <p:cNvSpPr/>
            <p:nvPr/>
          </p:nvSpPr>
          <p:spPr>
            <a:xfrm>
              <a:off x="16261405"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4" name="Google Shape;244;p21"/>
            <p:cNvSpPr/>
            <p:nvPr/>
          </p:nvSpPr>
          <p:spPr>
            <a:xfrm>
              <a:off x="16397613"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5" name="Google Shape;245;p21"/>
            <p:cNvSpPr/>
            <p:nvPr/>
          </p:nvSpPr>
          <p:spPr>
            <a:xfrm>
              <a:off x="16261405"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6" name="Google Shape;246;p21"/>
            <p:cNvSpPr/>
            <p:nvPr/>
          </p:nvSpPr>
          <p:spPr>
            <a:xfrm>
              <a:off x="16397613"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7" name="Google Shape;247;p21"/>
            <p:cNvSpPr/>
            <p:nvPr/>
          </p:nvSpPr>
          <p:spPr>
            <a:xfrm>
              <a:off x="16261405"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8" name="Google Shape;248;p21"/>
            <p:cNvSpPr/>
            <p:nvPr/>
          </p:nvSpPr>
          <p:spPr>
            <a:xfrm>
              <a:off x="16397613"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49" name="Google Shape;249;p21"/>
            <p:cNvSpPr/>
            <p:nvPr/>
          </p:nvSpPr>
          <p:spPr>
            <a:xfrm>
              <a:off x="16533820"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0" name="Google Shape;250;p21"/>
            <p:cNvSpPr/>
            <p:nvPr/>
          </p:nvSpPr>
          <p:spPr>
            <a:xfrm>
              <a:off x="1667002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1" name="Google Shape;251;p21"/>
            <p:cNvSpPr/>
            <p:nvPr/>
          </p:nvSpPr>
          <p:spPr>
            <a:xfrm>
              <a:off x="16533820"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2" name="Google Shape;252;p21"/>
            <p:cNvSpPr/>
            <p:nvPr/>
          </p:nvSpPr>
          <p:spPr>
            <a:xfrm>
              <a:off x="1667002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3" name="Google Shape;253;p21"/>
            <p:cNvSpPr/>
            <p:nvPr/>
          </p:nvSpPr>
          <p:spPr>
            <a:xfrm>
              <a:off x="16533820"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4" name="Google Shape;254;p21"/>
            <p:cNvSpPr/>
            <p:nvPr/>
          </p:nvSpPr>
          <p:spPr>
            <a:xfrm>
              <a:off x="1667002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5" name="Google Shape;255;p21"/>
            <p:cNvSpPr/>
            <p:nvPr/>
          </p:nvSpPr>
          <p:spPr>
            <a:xfrm>
              <a:off x="16533820"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6" name="Google Shape;256;p21"/>
            <p:cNvSpPr/>
            <p:nvPr/>
          </p:nvSpPr>
          <p:spPr>
            <a:xfrm>
              <a:off x="1667002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7" name="Google Shape;257;p21"/>
            <p:cNvSpPr/>
            <p:nvPr/>
          </p:nvSpPr>
          <p:spPr>
            <a:xfrm>
              <a:off x="16533820"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8" name="Google Shape;258;p21"/>
            <p:cNvSpPr/>
            <p:nvPr/>
          </p:nvSpPr>
          <p:spPr>
            <a:xfrm>
              <a:off x="1667002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59" name="Google Shape;259;p21"/>
            <p:cNvSpPr/>
            <p:nvPr/>
          </p:nvSpPr>
          <p:spPr>
            <a:xfrm>
              <a:off x="16533820"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0" name="Google Shape;260;p21"/>
            <p:cNvSpPr/>
            <p:nvPr/>
          </p:nvSpPr>
          <p:spPr>
            <a:xfrm>
              <a:off x="1680718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1" name="Google Shape;261;p21"/>
            <p:cNvSpPr/>
            <p:nvPr/>
          </p:nvSpPr>
          <p:spPr>
            <a:xfrm>
              <a:off x="1680718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2" name="Google Shape;262;p21"/>
            <p:cNvSpPr/>
            <p:nvPr/>
          </p:nvSpPr>
          <p:spPr>
            <a:xfrm>
              <a:off x="1680718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3" name="Google Shape;263;p21"/>
            <p:cNvSpPr/>
            <p:nvPr/>
          </p:nvSpPr>
          <p:spPr>
            <a:xfrm>
              <a:off x="1680718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4" name="Google Shape;264;p21"/>
            <p:cNvSpPr/>
            <p:nvPr/>
          </p:nvSpPr>
          <p:spPr>
            <a:xfrm>
              <a:off x="1680718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5" name="Google Shape;265;p21"/>
            <p:cNvSpPr/>
            <p:nvPr/>
          </p:nvSpPr>
          <p:spPr>
            <a:xfrm>
              <a:off x="1680718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6" name="Google Shape;266;p21"/>
            <p:cNvSpPr/>
            <p:nvPr/>
          </p:nvSpPr>
          <p:spPr>
            <a:xfrm>
              <a:off x="1680718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7" name="Google Shape;267;p21"/>
            <p:cNvSpPr/>
            <p:nvPr/>
          </p:nvSpPr>
          <p:spPr>
            <a:xfrm>
              <a:off x="1680718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8" name="Google Shape;268;p21"/>
            <p:cNvSpPr/>
            <p:nvPr/>
          </p:nvSpPr>
          <p:spPr>
            <a:xfrm>
              <a:off x="1680718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69" name="Google Shape;269;p21"/>
            <p:cNvSpPr/>
            <p:nvPr/>
          </p:nvSpPr>
          <p:spPr>
            <a:xfrm>
              <a:off x="1667002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70" name="Google Shape;270;p21"/>
            <p:cNvSpPr/>
            <p:nvPr/>
          </p:nvSpPr>
          <p:spPr>
            <a:xfrm>
              <a:off x="15479403" y="4104323"/>
              <a:ext cx="85725" cy="361950"/>
            </a:xfrm>
            <a:custGeom>
              <a:rect b="b" l="l" r="r" t="t"/>
              <a:pathLst>
                <a:path extrusionOk="0" h="361950" w="85725">
                  <a:moveTo>
                    <a:pt x="0" y="0"/>
                  </a:moveTo>
                  <a:lnTo>
                    <a:pt x="90488" y="0"/>
                  </a:lnTo>
                  <a:lnTo>
                    <a:pt x="90488" y="362903"/>
                  </a:lnTo>
                  <a:lnTo>
                    <a:pt x="0" y="362903"/>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71" name="Google Shape;271;p21"/>
            <p:cNvSpPr/>
            <p:nvPr/>
          </p:nvSpPr>
          <p:spPr>
            <a:xfrm>
              <a:off x="17046266" y="4104323"/>
              <a:ext cx="85725" cy="361950"/>
            </a:xfrm>
            <a:custGeom>
              <a:rect b="b" l="l" r="r" t="t"/>
              <a:pathLst>
                <a:path extrusionOk="0" h="361950" w="85725">
                  <a:moveTo>
                    <a:pt x="0" y="0"/>
                  </a:moveTo>
                  <a:lnTo>
                    <a:pt x="90488" y="0"/>
                  </a:lnTo>
                  <a:lnTo>
                    <a:pt x="90488" y="362903"/>
                  </a:lnTo>
                  <a:lnTo>
                    <a:pt x="0" y="362903"/>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72" name="Google Shape;272;p21"/>
            <p:cNvSpPr/>
            <p:nvPr/>
          </p:nvSpPr>
          <p:spPr>
            <a:xfrm>
              <a:off x="16126175" y="3449957"/>
              <a:ext cx="361950" cy="85725"/>
            </a:xfrm>
            <a:custGeom>
              <a:rect b="b" l="l" r="r" t="t"/>
              <a:pathLst>
                <a:path extrusionOk="0" h="85725" w="361950">
                  <a:moveTo>
                    <a:pt x="362903" y="0"/>
                  </a:moveTo>
                  <a:lnTo>
                    <a:pt x="362903" y="90487"/>
                  </a:lnTo>
                  <a:lnTo>
                    <a:pt x="0" y="90487"/>
                  </a:lnTo>
                  <a:lnTo>
                    <a:pt x="0" y="0"/>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73" name="Google Shape;273;p21"/>
            <p:cNvSpPr/>
            <p:nvPr/>
          </p:nvSpPr>
          <p:spPr>
            <a:xfrm>
              <a:off x="16125827" y="5025992"/>
              <a:ext cx="361950" cy="85725"/>
            </a:xfrm>
            <a:custGeom>
              <a:rect b="b" l="l" r="r" t="t"/>
              <a:pathLst>
                <a:path extrusionOk="0" h="85725" w="361950">
                  <a:moveTo>
                    <a:pt x="362903" y="0"/>
                  </a:moveTo>
                  <a:lnTo>
                    <a:pt x="362903" y="90487"/>
                  </a:lnTo>
                  <a:lnTo>
                    <a:pt x="0" y="90487"/>
                  </a:lnTo>
                  <a:lnTo>
                    <a:pt x="0" y="0"/>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grpSp>
      <p:grpSp>
        <p:nvGrpSpPr>
          <p:cNvPr id="274" name="Google Shape;274;p21"/>
          <p:cNvGrpSpPr/>
          <p:nvPr/>
        </p:nvGrpSpPr>
        <p:grpSpPr>
          <a:xfrm>
            <a:off x="12278144" y="6544715"/>
            <a:ext cx="1102936" cy="1108006"/>
            <a:chOff x="15478450" y="3449957"/>
            <a:chExt cx="1657350" cy="1664968"/>
          </a:xfrm>
        </p:grpSpPr>
        <p:sp>
          <p:nvSpPr>
            <p:cNvPr id="275" name="Google Shape;275;p21"/>
            <p:cNvSpPr/>
            <p:nvPr/>
          </p:nvSpPr>
          <p:spPr>
            <a:xfrm>
              <a:off x="15478450" y="3457575"/>
              <a:ext cx="1657350" cy="1657350"/>
            </a:xfrm>
            <a:custGeom>
              <a:rect b="b" l="l" r="r" t="t"/>
              <a:pathLst>
                <a:path extrusionOk="0" h="1657350" w="1657350">
                  <a:moveTo>
                    <a:pt x="1657350" y="1657350"/>
                  </a:moveTo>
                  <a:lnTo>
                    <a:pt x="0" y="1657350"/>
                  </a:lnTo>
                  <a:lnTo>
                    <a:pt x="0" y="0"/>
                  </a:lnTo>
                  <a:lnTo>
                    <a:pt x="1657350" y="0"/>
                  </a:lnTo>
                  <a:lnTo>
                    <a:pt x="1657350" y="1657350"/>
                  </a:lnTo>
                  <a:close/>
                </a:path>
              </a:pathLst>
            </a:custGeom>
            <a:solidFill>
              <a:schemeClr val="lt1"/>
            </a:solidFill>
            <a:ln cap="flat" cmpd="sng" w="44450">
              <a:solidFill>
                <a:srgbClr val="76B9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76" name="Google Shape;276;p21"/>
            <p:cNvSpPr/>
            <p:nvPr/>
          </p:nvSpPr>
          <p:spPr>
            <a:xfrm>
              <a:off x="15716575"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77" name="Google Shape;277;p21"/>
            <p:cNvSpPr/>
            <p:nvPr/>
          </p:nvSpPr>
          <p:spPr>
            <a:xfrm>
              <a:off x="15852783"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78" name="Google Shape;278;p21"/>
            <p:cNvSpPr/>
            <p:nvPr/>
          </p:nvSpPr>
          <p:spPr>
            <a:xfrm>
              <a:off x="15716575"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79" name="Google Shape;279;p21"/>
            <p:cNvSpPr/>
            <p:nvPr/>
          </p:nvSpPr>
          <p:spPr>
            <a:xfrm>
              <a:off x="15852783"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0" name="Google Shape;280;p21"/>
            <p:cNvSpPr/>
            <p:nvPr/>
          </p:nvSpPr>
          <p:spPr>
            <a:xfrm>
              <a:off x="15716575"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1" name="Google Shape;281;p21"/>
            <p:cNvSpPr/>
            <p:nvPr/>
          </p:nvSpPr>
          <p:spPr>
            <a:xfrm>
              <a:off x="15852783"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2" name="Google Shape;282;p21"/>
            <p:cNvSpPr/>
            <p:nvPr/>
          </p:nvSpPr>
          <p:spPr>
            <a:xfrm>
              <a:off x="15716575"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3" name="Google Shape;283;p21"/>
            <p:cNvSpPr/>
            <p:nvPr/>
          </p:nvSpPr>
          <p:spPr>
            <a:xfrm>
              <a:off x="15716575"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4" name="Google Shape;284;p21"/>
            <p:cNvSpPr/>
            <p:nvPr/>
          </p:nvSpPr>
          <p:spPr>
            <a:xfrm>
              <a:off x="15716575"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5" name="Google Shape;285;p21"/>
            <p:cNvSpPr/>
            <p:nvPr/>
          </p:nvSpPr>
          <p:spPr>
            <a:xfrm>
              <a:off x="15716575"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6" name="Google Shape;286;p21"/>
            <p:cNvSpPr/>
            <p:nvPr/>
          </p:nvSpPr>
          <p:spPr>
            <a:xfrm>
              <a:off x="15852783"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7" name="Google Shape;287;p21"/>
            <p:cNvSpPr/>
            <p:nvPr/>
          </p:nvSpPr>
          <p:spPr>
            <a:xfrm>
              <a:off x="15716575"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8" name="Google Shape;288;p21"/>
            <p:cNvSpPr/>
            <p:nvPr/>
          </p:nvSpPr>
          <p:spPr>
            <a:xfrm>
              <a:off x="15852783"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89" name="Google Shape;289;p21"/>
            <p:cNvSpPr/>
            <p:nvPr/>
          </p:nvSpPr>
          <p:spPr>
            <a:xfrm>
              <a:off x="15716575"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0" name="Google Shape;290;p21"/>
            <p:cNvSpPr/>
            <p:nvPr/>
          </p:nvSpPr>
          <p:spPr>
            <a:xfrm>
              <a:off x="15852783"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1" name="Google Shape;291;p21"/>
            <p:cNvSpPr/>
            <p:nvPr/>
          </p:nvSpPr>
          <p:spPr>
            <a:xfrm>
              <a:off x="15988991"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2" name="Google Shape;292;p21"/>
            <p:cNvSpPr/>
            <p:nvPr/>
          </p:nvSpPr>
          <p:spPr>
            <a:xfrm>
              <a:off x="1612519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3" name="Google Shape;293;p21"/>
            <p:cNvSpPr/>
            <p:nvPr/>
          </p:nvSpPr>
          <p:spPr>
            <a:xfrm>
              <a:off x="15988991"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4" name="Google Shape;294;p21"/>
            <p:cNvSpPr/>
            <p:nvPr/>
          </p:nvSpPr>
          <p:spPr>
            <a:xfrm>
              <a:off x="1612519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5" name="Google Shape;295;p21"/>
            <p:cNvSpPr/>
            <p:nvPr/>
          </p:nvSpPr>
          <p:spPr>
            <a:xfrm>
              <a:off x="15988991"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6" name="Google Shape;296;p21"/>
            <p:cNvSpPr/>
            <p:nvPr/>
          </p:nvSpPr>
          <p:spPr>
            <a:xfrm>
              <a:off x="1612519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7" name="Google Shape;297;p21"/>
            <p:cNvSpPr/>
            <p:nvPr/>
          </p:nvSpPr>
          <p:spPr>
            <a:xfrm>
              <a:off x="15988991"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8" name="Google Shape;298;p21"/>
            <p:cNvSpPr/>
            <p:nvPr/>
          </p:nvSpPr>
          <p:spPr>
            <a:xfrm>
              <a:off x="1612519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299" name="Google Shape;299;p21"/>
            <p:cNvSpPr/>
            <p:nvPr/>
          </p:nvSpPr>
          <p:spPr>
            <a:xfrm>
              <a:off x="15988991"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0" name="Google Shape;300;p21"/>
            <p:cNvSpPr/>
            <p:nvPr/>
          </p:nvSpPr>
          <p:spPr>
            <a:xfrm>
              <a:off x="1612519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1" name="Google Shape;301;p21"/>
            <p:cNvSpPr/>
            <p:nvPr/>
          </p:nvSpPr>
          <p:spPr>
            <a:xfrm>
              <a:off x="15988991"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2" name="Google Shape;302;p21"/>
            <p:cNvSpPr/>
            <p:nvPr/>
          </p:nvSpPr>
          <p:spPr>
            <a:xfrm>
              <a:off x="1612519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3" name="Google Shape;303;p21"/>
            <p:cNvSpPr/>
            <p:nvPr/>
          </p:nvSpPr>
          <p:spPr>
            <a:xfrm>
              <a:off x="16261405"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4" name="Google Shape;304;p21"/>
            <p:cNvSpPr/>
            <p:nvPr/>
          </p:nvSpPr>
          <p:spPr>
            <a:xfrm>
              <a:off x="16397613"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5" name="Google Shape;305;p21"/>
            <p:cNvSpPr/>
            <p:nvPr/>
          </p:nvSpPr>
          <p:spPr>
            <a:xfrm>
              <a:off x="16261405"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6" name="Google Shape;306;p21"/>
            <p:cNvSpPr/>
            <p:nvPr/>
          </p:nvSpPr>
          <p:spPr>
            <a:xfrm>
              <a:off x="16397613"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7" name="Google Shape;307;p21"/>
            <p:cNvSpPr/>
            <p:nvPr/>
          </p:nvSpPr>
          <p:spPr>
            <a:xfrm>
              <a:off x="16261405"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8" name="Google Shape;308;p21"/>
            <p:cNvSpPr/>
            <p:nvPr/>
          </p:nvSpPr>
          <p:spPr>
            <a:xfrm>
              <a:off x="16397613"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09" name="Google Shape;309;p21"/>
            <p:cNvSpPr/>
            <p:nvPr/>
          </p:nvSpPr>
          <p:spPr>
            <a:xfrm>
              <a:off x="16261405"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0" name="Google Shape;310;p21"/>
            <p:cNvSpPr/>
            <p:nvPr/>
          </p:nvSpPr>
          <p:spPr>
            <a:xfrm>
              <a:off x="16397613"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1" name="Google Shape;311;p21"/>
            <p:cNvSpPr/>
            <p:nvPr/>
          </p:nvSpPr>
          <p:spPr>
            <a:xfrm>
              <a:off x="16261405"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2" name="Google Shape;312;p21"/>
            <p:cNvSpPr/>
            <p:nvPr/>
          </p:nvSpPr>
          <p:spPr>
            <a:xfrm>
              <a:off x="16397613"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3" name="Google Shape;313;p21"/>
            <p:cNvSpPr/>
            <p:nvPr/>
          </p:nvSpPr>
          <p:spPr>
            <a:xfrm>
              <a:off x="16261405"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4" name="Google Shape;314;p21"/>
            <p:cNvSpPr/>
            <p:nvPr/>
          </p:nvSpPr>
          <p:spPr>
            <a:xfrm>
              <a:off x="16397613"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5" name="Google Shape;315;p21"/>
            <p:cNvSpPr/>
            <p:nvPr/>
          </p:nvSpPr>
          <p:spPr>
            <a:xfrm>
              <a:off x="16533820"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6" name="Google Shape;316;p21"/>
            <p:cNvSpPr/>
            <p:nvPr/>
          </p:nvSpPr>
          <p:spPr>
            <a:xfrm>
              <a:off x="1667002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7" name="Google Shape;317;p21"/>
            <p:cNvSpPr/>
            <p:nvPr/>
          </p:nvSpPr>
          <p:spPr>
            <a:xfrm>
              <a:off x="16533820"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8" name="Google Shape;318;p21"/>
            <p:cNvSpPr/>
            <p:nvPr/>
          </p:nvSpPr>
          <p:spPr>
            <a:xfrm>
              <a:off x="1667002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19" name="Google Shape;319;p21"/>
            <p:cNvSpPr/>
            <p:nvPr/>
          </p:nvSpPr>
          <p:spPr>
            <a:xfrm>
              <a:off x="16533820"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0" name="Google Shape;320;p21"/>
            <p:cNvSpPr/>
            <p:nvPr/>
          </p:nvSpPr>
          <p:spPr>
            <a:xfrm>
              <a:off x="1667002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1" name="Google Shape;321;p21"/>
            <p:cNvSpPr/>
            <p:nvPr/>
          </p:nvSpPr>
          <p:spPr>
            <a:xfrm>
              <a:off x="15852783"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2" name="Google Shape;322;p21"/>
            <p:cNvSpPr/>
            <p:nvPr/>
          </p:nvSpPr>
          <p:spPr>
            <a:xfrm>
              <a:off x="15852783"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3" name="Google Shape;323;p21"/>
            <p:cNvSpPr/>
            <p:nvPr/>
          </p:nvSpPr>
          <p:spPr>
            <a:xfrm>
              <a:off x="15852783"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4" name="Google Shape;324;p21"/>
            <p:cNvSpPr/>
            <p:nvPr/>
          </p:nvSpPr>
          <p:spPr>
            <a:xfrm>
              <a:off x="15988991"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5" name="Google Shape;325;p21"/>
            <p:cNvSpPr/>
            <p:nvPr/>
          </p:nvSpPr>
          <p:spPr>
            <a:xfrm>
              <a:off x="1612519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6" name="Google Shape;326;p21"/>
            <p:cNvSpPr/>
            <p:nvPr/>
          </p:nvSpPr>
          <p:spPr>
            <a:xfrm>
              <a:off x="15988991"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7" name="Google Shape;327;p21"/>
            <p:cNvSpPr/>
            <p:nvPr/>
          </p:nvSpPr>
          <p:spPr>
            <a:xfrm>
              <a:off x="1612519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8" name="Google Shape;328;p21"/>
            <p:cNvSpPr/>
            <p:nvPr/>
          </p:nvSpPr>
          <p:spPr>
            <a:xfrm>
              <a:off x="15988991"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29" name="Google Shape;329;p21"/>
            <p:cNvSpPr/>
            <p:nvPr/>
          </p:nvSpPr>
          <p:spPr>
            <a:xfrm>
              <a:off x="1612519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0" name="Google Shape;330;p21"/>
            <p:cNvSpPr/>
            <p:nvPr/>
          </p:nvSpPr>
          <p:spPr>
            <a:xfrm>
              <a:off x="16261405"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1" name="Google Shape;331;p21"/>
            <p:cNvSpPr/>
            <p:nvPr/>
          </p:nvSpPr>
          <p:spPr>
            <a:xfrm>
              <a:off x="16397613"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2" name="Google Shape;332;p21"/>
            <p:cNvSpPr/>
            <p:nvPr/>
          </p:nvSpPr>
          <p:spPr>
            <a:xfrm>
              <a:off x="16261405"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3" name="Google Shape;333;p21"/>
            <p:cNvSpPr/>
            <p:nvPr/>
          </p:nvSpPr>
          <p:spPr>
            <a:xfrm>
              <a:off x="16397613"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4" name="Google Shape;334;p21"/>
            <p:cNvSpPr/>
            <p:nvPr/>
          </p:nvSpPr>
          <p:spPr>
            <a:xfrm>
              <a:off x="16261405"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5" name="Google Shape;335;p21"/>
            <p:cNvSpPr/>
            <p:nvPr/>
          </p:nvSpPr>
          <p:spPr>
            <a:xfrm>
              <a:off x="16397613"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6" name="Google Shape;336;p21"/>
            <p:cNvSpPr/>
            <p:nvPr/>
          </p:nvSpPr>
          <p:spPr>
            <a:xfrm>
              <a:off x="16533820"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7" name="Google Shape;337;p21"/>
            <p:cNvSpPr/>
            <p:nvPr/>
          </p:nvSpPr>
          <p:spPr>
            <a:xfrm>
              <a:off x="1667002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8" name="Google Shape;338;p21"/>
            <p:cNvSpPr/>
            <p:nvPr/>
          </p:nvSpPr>
          <p:spPr>
            <a:xfrm>
              <a:off x="16533820"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39" name="Google Shape;339;p21"/>
            <p:cNvSpPr/>
            <p:nvPr/>
          </p:nvSpPr>
          <p:spPr>
            <a:xfrm>
              <a:off x="1667002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0" name="Google Shape;340;p21"/>
            <p:cNvSpPr/>
            <p:nvPr/>
          </p:nvSpPr>
          <p:spPr>
            <a:xfrm>
              <a:off x="16533820"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1" name="Google Shape;341;p21"/>
            <p:cNvSpPr/>
            <p:nvPr/>
          </p:nvSpPr>
          <p:spPr>
            <a:xfrm>
              <a:off x="1667002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2" name="Google Shape;342;p21"/>
            <p:cNvSpPr/>
            <p:nvPr/>
          </p:nvSpPr>
          <p:spPr>
            <a:xfrm>
              <a:off x="16533820"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3" name="Google Shape;343;p21"/>
            <p:cNvSpPr/>
            <p:nvPr/>
          </p:nvSpPr>
          <p:spPr>
            <a:xfrm>
              <a:off x="1667002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4" name="Google Shape;344;p21"/>
            <p:cNvSpPr/>
            <p:nvPr/>
          </p:nvSpPr>
          <p:spPr>
            <a:xfrm>
              <a:off x="16533820"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5" name="Google Shape;345;p21"/>
            <p:cNvSpPr/>
            <p:nvPr/>
          </p:nvSpPr>
          <p:spPr>
            <a:xfrm>
              <a:off x="1667002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6" name="Google Shape;346;p21"/>
            <p:cNvSpPr/>
            <p:nvPr/>
          </p:nvSpPr>
          <p:spPr>
            <a:xfrm>
              <a:off x="16533820"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7" name="Google Shape;347;p21"/>
            <p:cNvSpPr/>
            <p:nvPr/>
          </p:nvSpPr>
          <p:spPr>
            <a:xfrm>
              <a:off x="1680718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8" name="Google Shape;348;p21"/>
            <p:cNvSpPr/>
            <p:nvPr/>
          </p:nvSpPr>
          <p:spPr>
            <a:xfrm>
              <a:off x="1680718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49" name="Google Shape;349;p21"/>
            <p:cNvSpPr/>
            <p:nvPr/>
          </p:nvSpPr>
          <p:spPr>
            <a:xfrm>
              <a:off x="1680718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50" name="Google Shape;350;p21"/>
            <p:cNvSpPr/>
            <p:nvPr/>
          </p:nvSpPr>
          <p:spPr>
            <a:xfrm>
              <a:off x="1680718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51" name="Google Shape;351;p21"/>
            <p:cNvSpPr/>
            <p:nvPr/>
          </p:nvSpPr>
          <p:spPr>
            <a:xfrm>
              <a:off x="1680718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52" name="Google Shape;352;p21"/>
            <p:cNvSpPr/>
            <p:nvPr/>
          </p:nvSpPr>
          <p:spPr>
            <a:xfrm>
              <a:off x="1680718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53" name="Google Shape;353;p21"/>
            <p:cNvSpPr/>
            <p:nvPr/>
          </p:nvSpPr>
          <p:spPr>
            <a:xfrm>
              <a:off x="1680718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54" name="Google Shape;354;p21"/>
            <p:cNvSpPr/>
            <p:nvPr/>
          </p:nvSpPr>
          <p:spPr>
            <a:xfrm>
              <a:off x="1680718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55" name="Google Shape;355;p21"/>
            <p:cNvSpPr/>
            <p:nvPr/>
          </p:nvSpPr>
          <p:spPr>
            <a:xfrm>
              <a:off x="1680718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56" name="Google Shape;356;p21"/>
            <p:cNvSpPr/>
            <p:nvPr/>
          </p:nvSpPr>
          <p:spPr>
            <a:xfrm>
              <a:off x="1667002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57" name="Google Shape;357;p21"/>
            <p:cNvSpPr/>
            <p:nvPr/>
          </p:nvSpPr>
          <p:spPr>
            <a:xfrm>
              <a:off x="15479403" y="4104323"/>
              <a:ext cx="85725" cy="361950"/>
            </a:xfrm>
            <a:custGeom>
              <a:rect b="b" l="l" r="r" t="t"/>
              <a:pathLst>
                <a:path extrusionOk="0" h="361950" w="85725">
                  <a:moveTo>
                    <a:pt x="0" y="0"/>
                  </a:moveTo>
                  <a:lnTo>
                    <a:pt x="90488" y="0"/>
                  </a:lnTo>
                  <a:lnTo>
                    <a:pt x="90488" y="362903"/>
                  </a:lnTo>
                  <a:lnTo>
                    <a:pt x="0" y="362903"/>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58" name="Google Shape;358;p21"/>
            <p:cNvSpPr/>
            <p:nvPr/>
          </p:nvSpPr>
          <p:spPr>
            <a:xfrm>
              <a:off x="17046266" y="4104323"/>
              <a:ext cx="85725" cy="361950"/>
            </a:xfrm>
            <a:custGeom>
              <a:rect b="b" l="l" r="r" t="t"/>
              <a:pathLst>
                <a:path extrusionOk="0" h="361950" w="85725">
                  <a:moveTo>
                    <a:pt x="0" y="0"/>
                  </a:moveTo>
                  <a:lnTo>
                    <a:pt x="90488" y="0"/>
                  </a:lnTo>
                  <a:lnTo>
                    <a:pt x="90488" y="362903"/>
                  </a:lnTo>
                  <a:lnTo>
                    <a:pt x="0" y="362903"/>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59" name="Google Shape;359;p21"/>
            <p:cNvSpPr/>
            <p:nvPr/>
          </p:nvSpPr>
          <p:spPr>
            <a:xfrm>
              <a:off x="16126175" y="3449957"/>
              <a:ext cx="361950" cy="85725"/>
            </a:xfrm>
            <a:custGeom>
              <a:rect b="b" l="l" r="r" t="t"/>
              <a:pathLst>
                <a:path extrusionOk="0" h="85725" w="361950">
                  <a:moveTo>
                    <a:pt x="362903" y="0"/>
                  </a:moveTo>
                  <a:lnTo>
                    <a:pt x="362903" y="90487"/>
                  </a:lnTo>
                  <a:lnTo>
                    <a:pt x="0" y="90487"/>
                  </a:lnTo>
                  <a:lnTo>
                    <a:pt x="0" y="0"/>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60" name="Google Shape;360;p21"/>
            <p:cNvSpPr/>
            <p:nvPr/>
          </p:nvSpPr>
          <p:spPr>
            <a:xfrm>
              <a:off x="16125827" y="5025992"/>
              <a:ext cx="361950" cy="85725"/>
            </a:xfrm>
            <a:custGeom>
              <a:rect b="b" l="l" r="r" t="t"/>
              <a:pathLst>
                <a:path extrusionOk="0" h="85725" w="361950">
                  <a:moveTo>
                    <a:pt x="362903" y="0"/>
                  </a:moveTo>
                  <a:lnTo>
                    <a:pt x="362903" y="90487"/>
                  </a:lnTo>
                  <a:lnTo>
                    <a:pt x="0" y="90487"/>
                  </a:lnTo>
                  <a:lnTo>
                    <a:pt x="0" y="0"/>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grpSp>
      <p:sp>
        <p:nvSpPr>
          <p:cNvPr id="361" name="Google Shape;361;p21"/>
          <p:cNvSpPr/>
          <p:nvPr/>
        </p:nvSpPr>
        <p:spPr>
          <a:xfrm>
            <a:off x="12417763" y="5108916"/>
            <a:ext cx="807068" cy="454463"/>
          </a:xfrm>
          <a:prstGeom prst="rect">
            <a:avLst/>
          </a:prstGeom>
          <a:solidFill>
            <a:schemeClr val="lt1"/>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rgbClr val="76B900"/>
                </a:solidFill>
                <a:latin typeface="Trebuchet MS"/>
                <a:ea typeface="Trebuchet MS"/>
                <a:cs typeface="Trebuchet MS"/>
                <a:sym typeface="Trebuchet MS"/>
              </a:rPr>
              <a:t>GPU DATA</a:t>
            </a:r>
            <a:endParaRPr b="0" i="0" sz="1600" u="none" cap="none" strike="noStrike">
              <a:solidFill>
                <a:srgbClr val="76B900"/>
              </a:solidFill>
              <a:latin typeface="Arial"/>
              <a:ea typeface="Arial"/>
              <a:cs typeface="Arial"/>
              <a:sym typeface="Arial"/>
            </a:endParaRPr>
          </a:p>
        </p:txBody>
      </p:sp>
      <p:sp>
        <p:nvSpPr>
          <p:cNvPr id="362" name="Google Shape;362;p21"/>
          <p:cNvSpPr/>
          <p:nvPr/>
        </p:nvSpPr>
        <p:spPr>
          <a:xfrm>
            <a:off x="12417763" y="6874450"/>
            <a:ext cx="807068" cy="454463"/>
          </a:xfrm>
          <a:prstGeom prst="rect">
            <a:avLst/>
          </a:prstGeom>
          <a:solidFill>
            <a:schemeClr val="lt1"/>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rgbClr val="76B900"/>
                </a:solidFill>
                <a:latin typeface="Trebuchet MS"/>
                <a:ea typeface="Trebuchet MS"/>
                <a:cs typeface="Trebuchet MS"/>
                <a:sym typeface="Trebuchet MS"/>
              </a:rPr>
              <a:t>GPU DATA</a:t>
            </a:r>
            <a:endParaRPr b="0" i="0" sz="1600" u="none" cap="none" strike="noStrike">
              <a:solidFill>
                <a:srgbClr val="76B900"/>
              </a:solidFill>
              <a:latin typeface="Arial"/>
              <a:ea typeface="Arial"/>
              <a:cs typeface="Arial"/>
              <a:sym typeface="Arial"/>
            </a:endParaRPr>
          </a:p>
        </p:txBody>
      </p:sp>
      <p:cxnSp>
        <p:nvCxnSpPr>
          <p:cNvPr id="363" name="Google Shape;363;p21"/>
          <p:cNvCxnSpPr/>
          <p:nvPr/>
        </p:nvCxnSpPr>
        <p:spPr>
          <a:xfrm>
            <a:off x="7443261" y="7083720"/>
            <a:ext cx="4702811" cy="0"/>
          </a:xfrm>
          <a:prstGeom prst="straightConnector1">
            <a:avLst/>
          </a:prstGeom>
          <a:noFill/>
          <a:ln cap="flat" cmpd="sng" w="38100">
            <a:solidFill>
              <a:srgbClr val="868686"/>
            </a:solidFill>
            <a:prstDash val="solid"/>
            <a:round/>
            <a:headEnd len="lg" w="lg" type="triangle"/>
            <a:tailEnd len="sm" w="sm" type="none"/>
          </a:ln>
        </p:spPr>
      </p:cxnSp>
      <p:sp>
        <p:nvSpPr>
          <p:cNvPr id="364" name="Google Shape;364;p21"/>
          <p:cNvSpPr txBox="1"/>
          <p:nvPr/>
        </p:nvSpPr>
        <p:spPr>
          <a:xfrm>
            <a:off x="12731182" y="7698415"/>
            <a:ext cx="1049955" cy="441043"/>
          </a:xfrm>
          <a:prstGeom prst="rect">
            <a:avLst/>
          </a:prstGeom>
          <a:no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A</a:t>
            </a:r>
            <a:endParaRPr b="0" i="0" sz="1600" u="none" cap="none" strike="noStrike">
              <a:solidFill>
                <a:schemeClr val="lt1"/>
              </a:solidFill>
              <a:latin typeface="Trebuchet MS"/>
              <a:ea typeface="Trebuchet MS"/>
              <a:cs typeface="Trebuchet MS"/>
              <a:sym typeface="Trebuchet MS"/>
            </a:endParaRPr>
          </a:p>
        </p:txBody>
      </p:sp>
      <p:sp>
        <p:nvSpPr>
          <p:cNvPr id="365" name="Google Shape;365;p21"/>
          <p:cNvSpPr txBox="1"/>
          <p:nvPr/>
        </p:nvSpPr>
        <p:spPr>
          <a:xfrm>
            <a:off x="12731182" y="4359013"/>
            <a:ext cx="1049955" cy="441043"/>
          </a:xfrm>
          <a:prstGeom prst="rect">
            <a:avLst/>
          </a:prstGeom>
          <a:no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B</a:t>
            </a:r>
            <a:endParaRPr b="0" i="0" sz="1600" u="none" cap="none" strike="noStrike">
              <a:solidFill>
                <a:schemeClr val="lt1"/>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66"/>
          <p:cNvSpPr txBox="1"/>
          <p:nvPr>
            <p:ph type="title"/>
          </p:nvPr>
        </p:nvSpPr>
        <p:spPr>
          <a:xfrm>
            <a:off x="830555" y="7956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 Integrated into Cloud ML Frameworks</a:t>
            </a:r>
            <a:endParaRPr/>
          </a:p>
        </p:txBody>
      </p:sp>
      <p:sp>
        <p:nvSpPr>
          <p:cNvPr id="1463" name="Google Shape;1463;p66"/>
          <p:cNvSpPr txBox="1"/>
          <p:nvPr/>
        </p:nvSpPr>
        <p:spPr>
          <a:xfrm>
            <a:off x="830580" y="2387056"/>
            <a:ext cx="5962200" cy="6740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accent4"/>
                </a:solidFill>
                <a:latin typeface="Arial"/>
                <a:ea typeface="Arial"/>
                <a:cs typeface="Arial"/>
                <a:sym typeface="Arial"/>
              </a:rPr>
              <a:t>Accelerated machine learning models in RAPIDS give you the flexibility to use hyperparameter optimization (HPO) experiments to explore all variants to find the most accurate possible model for your problem.</a:t>
            </a:r>
            <a:endParaRPr/>
          </a:p>
          <a:p>
            <a:pPr indent="0" lvl="0" marL="0" marR="0" rtl="0" algn="l">
              <a:spcBef>
                <a:spcPts val="0"/>
              </a:spcBef>
              <a:spcAft>
                <a:spcPts val="0"/>
              </a:spcAft>
              <a:buNone/>
            </a:pPr>
            <a:r>
              <a:rPr lang="en-US" sz="2400">
                <a:solidFill>
                  <a:schemeClr val="accent4"/>
                </a:solidFill>
                <a:latin typeface="Arial"/>
                <a:ea typeface="Arial"/>
                <a:cs typeface="Arial"/>
                <a:sym typeface="Arial"/>
              </a:rPr>
              <a:t> </a:t>
            </a:r>
            <a:endParaRPr/>
          </a:p>
          <a:p>
            <a:pPr indent="0" lvl="0" marL="0" marR="0" rtl="0" algn="l">
              <a:spcBef>
                <a:spcPts val="0"/>
              </a:spcBef>
              <a:spcAft>
                <a:spcPts val="0"/>
              </a:spcAft>
              <a:buNone/>
            </a:pPr>
            <a:r>
              <a:rPr lang="en-US" sz="2400">
                <a:solidFill>
                  <a:schemeClr val="accent4"/>
                </a:solidFill>
                <a:latin typeface="Arial"/>
                <a:ea typeface="Arial"/>
                <a:cs typeface="Arial"/>
                <a:sym typeface="Arial"/>
              </a:rPr>
              <a:t>With GPU acceleration, RAPIDS models can train 40x faster than CPU equivalents, enabling more experimentation in less time.</a:t>
            </a:r>
            <a:endParaRPr/>
          </a:p>
          <a:p>
            <a:pPr indent="0" lvl="0" marL="0" marR="0" rtl="0" algn="l">
              <a:spcBef>
                <a:spcPts val="0"/>
              </a:spcBef>
              <a:spcAft>
                <a:spcPts val="0"/>
              </a:spcAft>
              <a:buNone/>
            </a:pPr>
            <a:r>
              <a:t/>
            </a:r>
            <a:endParaRPr sz="2400">
              <a:solidFill>
                <a:schemeClr val="accent4"/>
              </a:solidFill>
              <a:latin typeface="Arial"/>
              <a:ea typeface="Arial"/>
              <a:cs typeface="Arial"/>
              <a:sym typeface="Arial"/>
            </a:endParaRPr>
          </a:p>
          <a:p>
            <a:pPr indent="0" lvl="0" marL="0" marR="0" rtl="0" algn="l">
              <a:spcBef>
                <a:spcPts val="0"/>
              </a:spcBef>
              <a:spcAft>
                <a:spcPts val="0"/>
              </a:spcAft>
              <a:buNone/>
            </a:pPr>
            <a:r>
              <a:rPr lang="en-US" sz="2400">
                <a:solidFill>
                  <a:schemeClr val="accent4"/>
                </a:solidFill>
                <a:latin typeface="Arial"/>
                <a:ea typeface="Arial"/>
                <a:cs typeface="Arial"/>
                <a:sym typeface="Arial"/>
              </a:rPr>
              <a:t>The RAPIDS team works closely with major cloud providers and OSS solution providers to provide code samples to get started with HPO in minutes </a:t>
            </a:r>
            <a:endParaRPr/>
          </a:p>
          <a:p>
            <a:pPr indent="0" lvl="0" marL="0" marR="0" rtl="0" algn="l">
              <a:spcBef>
                <a:spcPts val="0"/>
              </a:spcBef>
              <a:spcAft>
                <a:spcPts val="0"/>
              </a:spcAft>
              <a:buNone/>
            </a:pPr>
            <a:r>
              <a:t/>
            </a:r>
            <a:endParaRPr sz="2400">
              <a:solidFill>
                <a:schemeClr val="accent4"/>
              </a:solidFill>
              <a:latin typeface="Arial"/>
              <a:ea typeface="Arial"/>
              <a:cs typeface="Arial"/>
              <a:sym typeface="Arial"/>
            </a:endParaRPr>
          </a:p>
          <a:p>
            <a:pPr indent="0" lvl="0" marL="0" marR="0" rtl="0" algn="l">
              <a:spcBef>
                <a:spcPts val="0"/>
              </a:spcBef>
              <a:spcAft>
                <a:spcPts val="0"/>
              </a:spcAft>
              <a:buNone/>
            </a:pPr>
            <a:r>
              <a:rPr lang="en-US" sz="2400">
                <a:solidFill>
                  <a:srgbClr val="A946E0"/>
                </a:solidFill>
                <a:latin typeface="Arial"/>
                <a:ea typeface="Arial"/>
                <a:cs typeface="Arial"/>
                <a:sym typeface="Arial"/>
              </a:rPr>
              <a:t>https://rapids.ai/hpo</a:t>
            </a:r>
            <a:endParaRPr sz="2400">
              <a:solidFill>
                <a:srgbClr val="A946E0"/>
              </a:solidFill>
              <a:latin typeface="Arial"/>
              <a:ea typeface="Arial"/>
              <a:cs typeface="Arial"/>
              <a:sym typeface="Arial"/>
            </a:endParaRPr>
          </a:p>
        </p:txBody>
      </p:sp>
      <p:pic>
        <p:nvPicPr>
          <p:cNvPr id="1464" name="Google Shape;1464;p66"/>
          <p:cNvPicPr preferRelativeResize="0"/>
          <p:nvPr/>
        </p:nvPicPr>
        <p:blipFill>
          <a:blip r:embed="rId3">
            <a:alphaModFix/>
          </a:blip>
          <a:stretch>
            <a:fillRect/>
          </a:stretch>
        </p:blipFill>
        <p:spPr>
          <a:xfrm>
            <a:off x="6917530" y="2387044"/>
            <a:ext cx="11190419" cy="6294611"/>
          </a:xfrm>
          <a:prstGeom prst="rect">
            <a:avLst/>
          </a:prstGeom>
          <a:noFill/>
          <a:ln>
            <a:noFill/>
          </a:ln>
        </p:spPr>
      </p:pic>
      <p:sp>
        <p:nvSpPr>
          <p:cNvPr id="1465" name="Google Shape;1465;p66"/>
          <p:cNvSpPr/>
          <p:nvPr/>
        </p:nvSpPr>
        <p:spPr>
          <a:xfrm>
            <a:off x="14576375" y="7039450"/>
            <a:ext cx="2515500" cy="129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6" name="Google Shape;1466;p66"/>
          <p:cNvPicPr preferRelativeResize="0"/>
          <p:nvPr/>
        </p:nvPicPr>
        <p:blipFill>
          <a:blip r:embed="rId4">
            <a:alphaModFix/>
          </a:blip>
          <a:stretch>
            <a:fillRect/>
          </a:stretch>
        </p:blipFill>
        <p:spPr>
          <a:xfrm>
            <a:off x="14559013" y="7254688"/>
            <a:ext cx="2244624" cy="8649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67"/>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HPO Use Case: 100-Job Random Forest Airline Model</a:t>
            </a:r>
            <a:endParaRPr/>
          </a:p>
        </p:txBody>
      </p:sp>
      <p:sp>
        <p:nvSpPr>
          <p:cNvPr id="1472" name="Google Shape;1472;p67"/>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latin typeface="Trebuchet MS"/>
                <a:ea typeface="Trebuchet MS"/>
                <a:cs typeface="Trebuchet MS"/>
                <a:sym typeface="Trebuchet MS"/>
              </a:rPr>
              <a:t>Huge speedups translate into &gt;7x TCO reduction</a:t>
            </a:r>
            <a:endParaRPr/>
          </a:p>
        </p:txBody>
      </p:sp>
      <p:pic>
        <p:nvPicPr>
          <p:cNvPr id="1473" name="Google Shape;1473;p67"/>
          <p:cNvPicPr preferRelativeResize="0"/>
          <p:nvPr/>
        </p:nvPicPr>
        <p:blipFill rotWithShape="1">
          <a:blip r:embed="rId3">
            <a:alphaModFix/>
          </a:blip>
          <a:srcRect b="27799" l="0" r="0" t="14007"/>
          <a:stretch/>
        </p:blipFill>
        <p:spPr>
          <a:xfrm>
            <a:off x="891542" y="3634213"/>
            <a:ext cx="16504914" cy="4402183"/>
          </a:xfrm>
          <a:prstGeom prst="rect">
            <a:avLst/>
          </a:prstGeom>
          <a:noFill/>
          <a:ln>
            <a:noFill/>
          </a:ln>
        </p:spPr>
      </p:pic>
      <p:sp>
        <p:nvSpPr>
          <p:cNvPr id="1474" name="Google Shape;1474;p67"/>
          <p:cNvSpPr/>
          <p:nvPr/>
        </p:nvSpPr>
        <p:spPr>
          <a:xfrm>
            <a:off x="2237875" y="8710425"/>
            <a:ext cx="138483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rgbClr val="3C4043"/>
                </a:solidFill>
                <a:latin typeface="Roboto"/>
                <a:ea typeface="Roboto"/>
                <a:cs typeface="Roboto"/>
                <a:sym typeface="Roboto"/>
              </a:rPr>
              <a:t>Based on sample Random Forest training code from cloud-ml-examples repository, running on Azure ML. 10 concurrent workers with 100 total runs, 100M rows, 5-fold cross-validation per run.</a:t>
            </a:r>
            <a:br>
              <a:rPr lang="en-US" sz="1000">
                <a:solidFill>
                  <a:schemeClr val="lt1"/>
                </a:solidFill>
                <a:latin typeface="Arial"/>
                <a:ea typeface="Arial"/>
                <a:cs typeface="Arial"/>
                <a:sym typeface="Arial"/>
              </a:rPr>
            </a:br>
            <a:br>
              <a:rPr lang="en-US" sz="1000">
                <a:solidFill>
                  <a:schemeClr val="lt1"/>
                </a:solidFill>
                <a:latin typeface="Arial"/>
                <a:ea typeface="Arial"/>
                <a:cs typeface="Arial"/>
                <a:sym typeface="Arial"/>
              </a:rPr>
            </a:br>
            <a:r>
              <a:rPr lang="en-US" sz="1000">
                <a:solidFill>
                  <a:srgbClr val="3C4043"/>
                </a:solidFill>
                <a:latin typeface="Roboto"/>
                <a:ea typeface="Roboto"/>
                <a:cs typeface="Roboto"/>
                <a:sym typeface="Roboto"/>
              </a:rPr>
              <a:t>GPU nodes: 10x Standard_NC6s_v3, 1 V100 16G, vCPU 6 memory 112G, Xeon E5-2690 v4 (Broadwell) - $3.366/hour</a:t>
            </a:r>
            <a:br>
              <a:rPr lang="en-US" sz="1000">
                <a:solidFill>
                  <a:schemeClr val="lt1"/>
                </a:solidFill>
                <a:latin typeface="Arial"/>
                <a:ea typeface="Arial"/>
                <a:cs typeface="Arial"/>
                <a:sym typeface="Arial"/>
              </a:rPr>
            </a:br>
            <a:r>
              <a:rPr lang="en-US" sz="1000">
                <a:solidFill>
                  <a:srgbClr val="3C4043"/>
                </a:solidFill>
                <a:latin typeface="Roboto"/>
                <a:ea typeface="Roboto"/>
                <a:cs typeface="Roboto"/>
                <a:sym typeface="Roboto"/>
              </a:rPr>
              <a:t>CPU nodes: 10x Standard_DS5_v2, vCPU 16 memory 56G, Xeon E5-2673 v3 (Haswell) or v4 (Broadwell) - $1.017/hour"</a:t>
            </a:r>
            <a:endParaRPr sz="1000">
              <a:solidFill>
                <a:schemeClr val="lt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graphicFrame>
        <p:nvGraphicFramePr>
          <p:cNvPr id="1479" name="Google Shape;1479;p68"/>
          <p:cNvGraphicFramePr/>
          <p:nvPr/>
        </p:nvGraphicFramePr>
        <p:xfrm>
          <a:off x="2617968" y="3105438"/>
          <a:ext cx="3000000" cy="3000000"/>
        </p:xfrm>
        <a:graphic>
          <a:graphicData uri="http://schemas.openxmlformats.org/drawingml/2006/table">
            <a:tbl>
              <a:tblPr bandRow="1" firstRow="1">
                <a:noFill/>
                <a:tableStyleId>{88E7699E-6B94-4D30-A617-851FC9060C1A}</a:tableStyleId>
              </a:tblPr>
              <a:tblGrid>
                <a:gridCol w="5415975"/>
                <a:gridCol w="3648225"/>
                <a:gridCol w="3648225"/>
              </a:tblGrid>
              <a:tr h="436550">
                <a:tc>
                  <a:txBody>
                    <a:bodyPr/>
                    <a:lstStyle/>
                    <a:p>
                      <a:pPr indent="0" lvl="0" marL="0" marR="0" rtl="0" algn="l">
                        <a:spcBef>
                          <a:spcPts val="0"/>
                        </a:spcBef>
                        <a:spcAft>
                          <a:spcPts val="0"/>
                        </a:spcAft>
                        <a:buNone/>
                      </a:pPr>
                      <a:r>
                        <a:rPr b="0" lang="en-US" sz="2000">
                          <a:solidFill>
                            <a:schemeClr val="lt1"/>
                          </a:solidFill>
                        </a:rPr>
                        <a:t>cuML</a:t>
                      </a:r>
                      <a:endParaRPr b="0" sz="2000">
                        <a:solidFill>
                          <a:schemeClr val="lt1"/>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Single-GPU</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Multi-Node-Multi-GPU</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370200">
                <a:tc>
                  <a:txBody>
                    <a:bodyPr/>
                    <a:lstStyle/>
                    <a:p>
                      <a:pPr indent="0" lvl="0" marL="0" marR="0" rtl="0" algn="l">
                        <a:spcBef>
                          <a:spcPts val="0"/>
                        </a:spcBef>
                        <a:spcAft>
                          <a:spcPts val="0"/>
                        </a:spcAft>
                        <a:buNone/>
                      </a:pPr>
                      <a:r>
                        <a:rPr b="1" lang="en-US" sz="1600">
                          <a:solidFill>
                            <a:srgbClr val="868686"/>
                          </a:solidFill>
                        </a:rPr>
                        <a:t>Gradient Boosted Decision Trees (GBDT)</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spcBef>
                          <a:spcPts val="0"/>
                        </a:spcBef>
                        <a:spcAft>
                          <a:spcPts val="0"/>
                        </a:spcAft>
                        <a:buNone/>
                      </a:pPr>
                      <a:r>
                        <a:rPr b="1" lang="en-US" sz="1600">
                          <a:solidFill>
                            <a:srgbClr val="868686"/>
                          </a:solidFill>
                        </a:rPr>
                        <a:t>Linear Regression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Logistic Regression</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Random Forest</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K-Means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K-NN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DBSCAN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UMAP</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Holt-Winters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ARIMA</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T-SNE</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Principal Components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Singular Value Decomposition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SVM</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480" name="Google Shape;1480;p68"/>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Road to 1.0 - cuML </a:t>
            </a:r>
            <a:endParaRPr/>
          </a:p>
        </p:txBody>
      </p:sp>
      <p:sp>
        <p:nvSpPr>
          <p:cNvPr id="1481" name="Google Shape;1481;p68"/>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June 2020 - RAPIDS 0.15</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69"/>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Road to 1.0 </a:t>
            </a:r>
            <a:r>
              <a:rPr lang="en-US"/>
              <a:t>- cuML</a:t>
            </a:r>
            <a:endParaRPr/>
          </a:p>
        </p:txBody>
      </p:sp>
      <p:sp>
        <p:nvSpPr>
          <p:cNvPr id="1487" name="Google Shape;1487;p69"/>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2020 EOY Plan</a:t>
            </a:r>
            <a:endParaRPr/>
          </a:p>
        </p:txBody>
      </p:sp>
      <p:graphicFrame>
        <p:nvGraphicFramePr>
          <p:cNvPr id="1488" name="Google Shape;1488;p69"/>
          <p:cNvGraphicFramePr/>
          <p:nvPr/>
        </p:nvGraphicFramePr>
        <p:xfrm>
          <a:off x="2617968" y="3105438"/>
          <a:ext cx="3000000" cy="3000000"/>
        </p:xfrm>
        <a:graphic>
          <a:graphicData uri="http://schemas.openxmlformats.org/drawingml/2006/table">
            <a:tbl>
              <a:tblPr bandRow="1" firstRow="1">
                <a:noFill/>
                <a:tableStyleId>{88E7699E-6B94-4D30-A617-851FC9060C1A}</a:tableStyleId>
              </a:tblPr>
              <a:tblGrid>
                <a:gridCol w="5415975"/>
                <a:gridCol w="3648225"/>
                <a:gridCol w="3648225"/>
              </a:tblGrid>
              <a:tr h="436550">
                <a:tc>
                  <a:txBody>
                    <a:bodyPr/>
                    <a:lstStyle/>
                    <a:p>
                      <a:pPr indent="0" lvl="0" marL="0" marR="0" rtl="0" algn="l">
                        <a:spcBef>
                          <a:spcPts val="0"/>
                        </a:spcBef>
                        <a:spcAft>
                          <a:spcPts val="0"/>
                        </a:spcAft>
                        <a:buNone/>
                      </a:pPr>
                      <a:r>
                        <a:rPr b="0" lang="en-US" sz="2000">
                          <a:solidFill>
                            <a:schemeClr val="lt1"/>
                          </a:solidFill>
                        </a:rPr>
                        <a:t>cuML</a:t>
                      </a:r>
                      <a:endParaRPr b="0" sz="2000">
                        <a:solidFill>
                          <a:schemeClr val="lt1"/>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Single-GPU</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Multi-Node-Multi-GPU</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370200">
                <a:tc>
                  <a:txBody>
                    <a:bodyPr/>
                    <a:lstStyle/>
                    <a:p>
                      <a:pPr indent="0" lvl="0" marL="0" marR="0" rtl="0" algn="l">
                        <a:spcBef>
                          <a:spcPts val="0"/>
                        </a:spcBef>
                        <a:spcAft>
                          <a:spcPts val="0"/>
                        </a:spcAft>
                        <a:buNone/>
                      </a:pPr>
                      <a:r>
                        <a:rPr b="1" lang="en-US" sz="1600">
                          <a:solidFill>
                            <a:srgbClr val="868686"/>
                          </a:solidFill>
                        </a:rPr>
                        <a:t>Gradient Boosted Decision Trees (GBDT)</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spcBef>
                          <a:spcPts val="0"/>
                        </a:spcBef>
                        <a:spcAft>
                          <a:spcPts val="0"/>
                        </a:spcAft>
                        <a:buNone/>
                      </a:pPr>
                      <a:r>
                        <a:rPr b="1" lang="en-US" sz="1600">
                          <a:solidFill>
                            <a:srgbClr val="868686"/>
                          </a:solidFill>
                        </a:rPr>
                        <a:t>Linear Regression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Logistic Regression</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Random Forest</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K-Means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K-NN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DBSCAN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UMAP</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Holt-Winters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ARIMA</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T-SNE</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Principal Components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Singular Value Decomposition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SVM</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70"/>
          <p:cNvSpPr txBox="1"/>
          <p:nvPr>
            <p:ph type="title"/>
          </p:nvPr>
        </p:nvSpPr>
        <p:spPr>
          <a:xfrm>
            <a:off x="3106785" y="3998553"/>
            <a:ext cx="12074430" cy="2289898"/>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None/>
            </a:pPr>
            <a:r>
              <a:rPr lang="en-US"/>
              <a:t>cuGraph</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cxnSp>
        <p:nvCxnSpPr>
          <p:cNvPr id="1499" name="Google Shape;1499;p71"/>
          <p:cNvCxnSpPr/>
          <p:nvPr/>
        </p:nvCxnSpPr>
        <p:spPr>
          <a:xfrm rot="5400000">
            <a:off x="9143616" y="-993388"/>
            <a:ext cx="600" cy="9420000"/>
          </a:xfrm>
          <a:prstGeom prst="bentConnector3">
            <a:avLst>
              <a:gd fmla="val -60118685" name="adj1"/>
            </a:avLst>
          </a:prstGeom>
          <a:noFill/>
          <a:ln cap="flat" cmpd="sng" w="12700">
            <a:solidFill>
              <a:srgbClr val="595959"/>
            </a:solidFill>
            <a:prstDash val="solid"/>
            <a:round/>
            <a:headEnd len="sm" w="sm" type="none"/>
            <a:tailEnd len="med" w="med" type="triangle"/>
          </a:ln>
        </p:spPr>
      </p:cxnSp>
      <p:sp>
        <p:nvSpPr>
          <p:cNvPr id="1500" name="Google Shape;1500;p71"/>
          <p:cNvSpPr/>
          <p:nvPr/>
        </p:nvSpPr>
        <p:spPr>
          <a:xfrm>
            <a:off x="5196927"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cuML</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Machine Learning</a:t>
            </a:r>
            <a:endParaRPr b="0" i="0" sz="1800" u="none" cap="none" strike="noStrike">
              <a:solidFill>
                <a:srgbClr val="DBBDFF"/>
              </a:solidFill>
              <a:latin typeface="Arial"/>
              <a:ea typeface="Arial"/>
              <a:cs typeface="Arial"/>
              <a:sym typeface="Arial"/>
            </a:endParaRPr>
          </a:p>
        </p:txBody>
      </p:sp>
      <p:sp>
        <p:nvSpPr>
          <p:cNvPr id="1501" name="Google Shape;1501;p71"/>
          <p:cNvSpPr/>
          <p:nvPr/>
        </p:nvSpPr>
        <p:spPr>
          <a:xfrm>
            <a:off x="10644744"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PyTorch, TensorFlow, MxNet</a:t>
            </a:r>
            <a:endParaRPr b="0" i="0" sz="1800" u="none" cap="none" strike="noStrike">
              <a:solidFill>
                <a:srgbClr val="FFFFFF"/>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Deep Learning</a:t>
            </a:r>
            <a:endParaRPr b="0" i="0" sz="1800" u="none" cap="none" strike="noStrike">
              <a:solidFill>
                <a:srgbClr val="DBBDFF"/>
              </a:solidFill>
              <a:latin typeface="Arial"/>
              <a:ea typeface="Arial"/>
              <a:cs typeface="Arial"/>
              <a:sym typeface="Arial"/>
            </a:endParaRPr>
          </a:p>
        </p:txBody>
      </p:sp>
      <p:sp>
        <p:nvSpPr>
          <p:cNvPr id="1502" name="Google Shape;1502;p71"/>
          <p:cNvSpPr/>
          <p:nvPr/>
        </p:nvSpPr>
        <p:spPr>
          <a:xfrm>
            <a:off x="2473018" y="4962868"/>
            <a:ext cx="7900367" cy="562667"/>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Dask</a:t>
            </a:r>
            <a:endParaRPr b="0" i="0" sz="3888" u="none" cap="none" strike="noStrike">
              <a:solidFill>
                <a:schemeClr val="dk2"/>
              </a:solidFill>
              <a:latin typeface="Trebuchet MS"/>
              <a:ea typeface="Trebuchet MS"/>
              <a:cs typeface="Trebuchet MS"/>
              <a:sym typeface="Trebuchet MS"/>
            </a:endParaRPr>
          </a:p>
        </p:txBody>
      </p:sp>
      <p:sp>
        <p:nvSpPr>
          <p:cNvPr id="1503" name="Google Shape;1503;p71"/>
          <p:cNvSpPr/>
          <p:nvPr/>
        </p:nvSpPr>
        <p:spPr>
          <a:xfrm>
            <a:off x="2473019" y="5850043"/>
            <a:ext cx="2446052"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cuDF cuIO</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Analytics</a:t>
            </a:r>
            <a:endParaRPr b="0" i="0" sz="1800" u="none" cap="none" strike="noStrike">
              <a:solidFill>
                <a:srgbClr val="DBBDFF"/>
              </a:solidFill>
              <a:latin typeface="Arial"/>
              <a:ea typeface="Arial"/>
              <a:cs typeface="Arial"/>
              <a:sym typeface="Arial"/>
            </a:endParaRPr>
          </a:p>
        </p:txBody>
      </p:sp>
      <p:cxnSp>
        <p:nvCxnSpPr>
          <p:cNvPr id="1504" name="Google Shape;1504;p71"/>
          <p:cNvCxnSpPr/>
          <p:nvPr/>
        </p:nvCxnSpPr>
        <p:spPr>
          <a:xfrm rot="-5400000">
            <a:off x="11502340" y="7279750"/>
            <a:ext cx="737517" cy="0"/>
          </a:xfrm>
          <a:prstGeom prst="straightConnector1">
            <a:avLst/>
          </a:prstGeom>
          <a:noFill/>
          <a:ln cap="flat" cmpd="sng" w="12700">
            <a:solidFill>
              <a:srgbClr val="595959"/>
            </a:solidFill>
            <a:prstDash val="solid"/>
            <a:round/>
            <a:headEnd len="lg" w="lg" type="triangle"/>
            <a:tailEnd len="lg" w="lg" type="triangle"/>
          </a:ln>
        </p:spPr>
      </p:cxnSp>
      <p:sp>
        <p:nvSpPr>
          <p:cNvPr id="1505" name="Google Shape;1505;p71"/>
          <p:cNvSpPr/>
          <p:nvPr/>
        </p:nvSpPr>
        <p:spPr>
          <a:xfrm>
            <a:off x="2473018" y="7807462"/>
            <a:ext cx="13341675" cy="922047"/>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				       										GPU Memory</a:t>
            </a:r>
            <a:endParaRPr b="0" i="0" sz="3888" u="none" cap="none" strike="noStrike">
              <a:solidFill>
                <a:schemeClr val="dk2"/>
              </a:solidFill>
              <a:latin typeface="Arial"/>
              <a:ea typeface="Arial"/>
              <a:cs typeface="Arial"/>
              <a:sym typeface="Arial"/>
            </a:endParaRPr>
          </a:p>
        </p:txBody>
      </p:sp>
      <p:sp>
        <p:nvSpPr>
          <p:cNvPr id="1506" name="Google Shape;1506;p71"/>
          <p:cNvSpPr/>
          <p:nvPr/>
        </p:nvSpPr>
        <p:spPr>
          <a:xfrm>
            <a:off x="2473018"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Data Preparation</a:t>
            </a:r>
            <a:endParaRPr b="0" i="0" sz="3888" u="none" cap="none" strike="noStrike">
              <a:solidFill>
                <a:srgbClr val="000000"/>
              </a:solidFill>
              <a:latin typeface="Arial"/>
              <a:ea typeface="Arial"/>
              <a:cs typeface="Arial"/>
              <a:sym typeface="Arial"/>
            </a:endParaRPr>
          </a:p>
        </p:txBody>
      </p:sp>
      <p:sp>
        <p:nvSpPr>
          <p:cNvPr id="1507" name="Google Shape;1507;p71"/>
          <p:cNvSpPr/>
          <p:nvPr/>
        </p:nvSpPr>
        <p:spPr>
          <a:xfrm>
            <a:off x="11892883"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Visualization</a:t>
            </a:r>
            <a:endParaRPr b="0" i="0" sz="3888" u="none" cap="none" strike="noStrike">
              <a:solidFill>
                <a:srgbClr val="000000"/>
              </a:solidFill>
              <a:latin typeface="Arial"/>
              <a:ea typeface="Arial"/>
              <a:cs typeface="Arial"/>
              <a:sym typeface="Arial"/>
            </a:endParaRPr>
          </a:p>
        </p:txBody>
      </p:sp>
      <p:sp>
        <p:nvSpPr>
          <p:cNvPr id="1508" name="Google Shape;1508;p71"/>
          <p:cNvSpPr/>
          <p:nvPr/>
        </p:nvSpPr>
        <p:spPr>
          <a:xfrm>
            <a:off x="7182950" y="3716312"/>
            <a:ext cx="3922067" cy="922047"/>
          </a:xfrm>
          <a:prstGeom prst="rect">
            <a:avLst/>
          </a:prstGeom>
          <a:solidFill>
            <a:srgbClr val="666666"/>
          </a:solidFill>
          <a:ln cap="flat" cmpd="sng" w="9525">
            <a:solidFill>
              <a:srgbClr val="868686"/>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000" u="none" cap="none" strike="noStrike">
                <a:solidFill>
                  <a:schemeClr val="lt1"/>
                </a:solidFill>
                <a:latin typeface="Trebuchet MS"/>
                <a:ea typeface="Trebuchet MS"/>
                <a:cs typeface="Trebuchet MS"/>
                <a:sym typeface="Trebuchet MS"/>
              </a:rPr>
              <a:t>Model Training</a:t>
            </a:r>
            <a:endParaRPr b="0" i="0" sz="3888" u="none" cap="none" strike="noStrike">
              <a:solidFill>
                <a:srgbClr val="000000"/>
              </a:solidFill>
              <a:latin typeface="Arial"/>
              <a:ea typeface="Arial"/>
              <a:cs typeface="Arial"/>
              <a:sym typeface="Arial"/>
            </a:endParaRPr>
          </a:p>
        </p:txBody>
      </p:sp>
      <p:cxnSp>
        <p:nvCxnSpPr>
          <p:cNvPr id="1509" name="Google Shape;1509;p71"/>
          <p:cNvCxnSpPr/>
          <p:nvPr/>
        </p:nvCxnSpPr>
        <p:spPr>
          <a:xfrm flipH="1" rot="10800000">
            <a:off x="11211638"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1510" name="Google Shape;1510;p71"/>
          <p:cNvSpPr/>
          <p:nvPr/>
        </p:nvSpPr>
        <p:spPr>
          <a:xfrm>
            <a:off x="13368653" y="5850043"/>
            <a:ext cx="2436280" cy="922047"/>
          </a:xfrm>
          <a:prstGeom prst="rect">
            <a:avLst/>
          </a:prstGeom>
          <a:solidFill>
            <a:srgbClr val="7400FF"/>
          </a:solidFill>
          <a:ln cap="flat" cmpd="sng" w="9525">
            <a:solidFill>
              <a:schemeClr val="lt2"/>
            </a:solidFill>
            <a:prstDash val="solid"/>
            <a:round/>
            <a:headEnd len="sm" w="sm" type="none"/>
            <a:tailEnd len="sm" w="sm" type="none"/>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Visualization</a:t>
            </a:r>
            <a:endParaRPr b="0" i="0" sz="3600" u="none" cap="none" strike="noStrike">
              <a:solidFill>
                <a:srgbClr val="DBBDFF"/>
              </a:solidFill>
              <a:latin typeface="Arial"/>
              <a:ea typeface="Arial"/>
              <a:cs typeface="Arial"/>
              <a:sym typeface="Arial"/>
            </a:endParaRPr>
          </a:p>
        </p:txBody>
      </p:sp>
      <p:cxnSp>
        <p:nvCxnSpPr>
          <p:cNvPr id="1511" name="Google Shape;1511;p71"/>
          <p:cNvCxnSpPr/>
          <p:nvPr/>
        </p:nvCxnSpPr>
        <p:spPr>
          <a:xfrm rot="-5400000">
            <a:off x="14226838"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512" name="Google Shape;1512;p71"/>
          <p:cNvCxnSpPr/>
          <p:nvPr/>
        </p:nvCxnSpPr>
        <p:spPr>
          <a:xfrm rot="-5400000">
            <a:off x="8781682"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513" name="Google Shape;1513;p71"/>
          <p:cNvCxnSpPr/>
          <p:nvPr/>
        </p:nvCxnSpPr>
        <p:spPr>
          <a:xfrm rot="-5400000">
            <a:off x="6061025" y="7279750"/>
            <a:ext cx="737517" cy="0"/>
          </a:xfrm>
          <a:prstGeom prst="straightConnector1">
            <a:avLst/>
          </a:prstGeom>
          <a:noFill/>
          <a:ln cap="flat" cmpd="sng" w="12700">
            <a:solidFill>
              <a:srgbClr val="595959"/>
            </a:solidFill>
            <a:prstDash val="solid"/>
            <a:round/>
            <a:headEnd len="lg" w="lg" type="triangle"/>
            <a:tailEnd len="lg" w="lg" type="triangle"/>
          </a:ln>
        </p:spPr>
      </p:cxnSp>
      <p:cxnSp>
        <p:nvCxnSpPr>
          <p:cNvPr id="1514" name="Google Shape;1514;p71"/>
          <p:cNvCxnSpPr/>
          <p:nvPr/>
        </p:nvCxnSpPr>
        <p:spPr>
          <a:xfrm rot="-5400000">
            <a:off x="3340365" y="7279750"/>
            <a:ext cx="737517" cy="0"/>
          </a:xfrm>
          <a:prstGeom prst="straightConnector1">
            <a:avLst/>
          </a:prstGeom>
          <a:noFill/>
          <a:ln cap="flat" cmpd="sng" w="12700">
            <a:solidFill>
              <a:srgbClr val="595959"/>
            </a:solidFill>
            <a:prstDash val="solid"/>
            <a:round/>
            <a:headEnd len="lg" w="lg" type="triangle"/>
            <a:tailEnd len="lg" w="lg" type="triangle"/>
          </a:ln>
        </p:spPr>
      </p:cxnSp>
      <p:pic>
        <p:nvPicPr>
          <p:cNvPr id="1515" name="Google Shape;1515;p71"/>
          <p:cNvPicPr preferRelativeResize="0"/>
          <p:nvPr/>
        </p:nvPicPr>
        <p:blipFill rotWithShape="1">
          <a:blip r:embed="rId3">
            <a:alphaModFix/>
          </a:blip>
          <a:srcRect b="0" l="0" r="0" t="0"/>
          <a:stretch/>
        </p:blipFill>
        <p:spPr>
          <a:xfrm>
            <a:off x="7451909" y="7988850"/>
            <a:ext cx="1226463" cy="561140"/>
          </a:xfrm>
          <a:prstGeom prst="rect">
            <a:avLst/>
          </a:prstGeom>
          <a:noFill/>
          <a:ln>
            <a:noFill/>
          </a:ln>
        </p:spPr>
      </p:pic>
      <p:cxnSp>
        <p:nvCxnSpPr>
          <p:cNvPr id="1516" name="Google Shape;1516;p71"/>
          <p:cNvCxnSpPr/>
          <p:nvPr/>
        </p:nvCxnSpPr>
        <p:spPr>
          <a:xfrm flipH="1" rot="10800000">
            <a:off x="6495067" y="4177335"/>
            <a:ext cx="607400" cy="527"/>
          </a:xfrm>
          <a:prstGeom prst="straightConnector1">
            <a:avLst/>
          </a:prstGeom>
          <a:noFill/>
          <a:ln cap="flat" cmpd="sng" w="12700">
            <a:solidFill>
              <a:srgbClr val="595959"/>
            </a:solidFill>
            <a:prstDash val="solid"/>
            <a:round/>
            <a:headEnd len="sm" w="sm" type="none"/>
            <a:tailEnd len="lg" w="lg" type="triangle"/>
          </a:ln>
        </p:spPr>
      </p:cxnSp>
      <p:sp>
        <p:nvSpPr>
          <p:cNvPr id="1517" name="Google Shape;1517;p7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Graph Analytics</a:t>
            </a:r>
            <a:endParaRPr/>
          </a:p>
        </p:txBody>
      </p:sp>
      <p:sp>
        <p:nvSpPr>
          <p:cNvPr id="1518" name="Google Shape;1518;p71"/>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More Connections, More Insights</a:t>
            </a:r>
            <a:endParaRPr/>
          </a:p>
        </p:txBody>
      </p:sp>
      <p:sp>
        <p:nvSpPr>
          <p:cNvPr id="1519" name="Google Shape;1519;p71"/>
          <p:cNvSpPr/>
          <p:nvPr/>
        </p:nvSpPr>
        <p:spPr>
          <a:xfrm>
            <a:off x="1611755" y="2771728"/>
            <a:ext cx="14973300" cy="6312000"/>
          </a:xfrm>
          <a:prstGeom prst="rect">
            <a:avLst/>
          </a:prstGeom>
          <a:solidFill>
            <a:schemeClr val="lt1">
              <a:alpha val="74901"/>
            </a:schemeClr>
          </a:solidFill>
          <a:ln>
            <a:noFill/>
          </a:ln>
        </p:spPr>
        <p:txBody>
          <a:bodyPr anchorCtr="0" anchor="ctr" bIns="76200" lIns="152400" spcFirstLastPara="1" rIns="152400" wrap="square" tIns="76200">
            <a:noAutofit/>
          </a:bodyPr>
          <a:lstStyle/>
          <a:p>
            <a:pPr indent="0" lvl="0" marL="0" marR="0" rtl="0" algn="ctr">
              <a:lnSpc>
                <a:spcPct val="100000"/>
              </a:lnSpc>
              <a:spcBef>
                <a:spcPts val="0"/>
              </a:spcBef>
              <a:spcAft>
                <a:spcPts val="0"/>
              </a:spcAft>
              <a:buNone/>
            </a:pPr>
            <a:r>
              <a:t/>
            </a:r>
            <a:endParaRPr b="0" i="0" sz="3888" u="none" cap="none" strike="noStrike">
              <a:solidFill>
                <a:schemeClr val="lt1"/>
              </a:solidFill>
              <a:latin typeface="Arial"/>
              <a:ea typeface="Arial"/>
              <a:cs typeface="Arial"/>
              <a:sym typeface="Arial"/>
            </a:endParaRPr>
          </a:p>
        </p:txBody>
      </p:sp>
      <p:sp>
        <p:nvSpPr>
          <p:cNvPr id="1520" name="Google Shape;1520;p71"/>
          <p:cNvSpPr/>
          <p:nvPr/>
        </p:nvSpPr>
        <p:spPr>
          <a:xfrm>
            <a:off x="7920836" y="5850043"/>
            <a:ext cx="2446052" cy="922047"/>
          </a:xfrm>
          <a:prstGeom prst="rect">
            <a:avLst/>
          </a:prstGeom>
          <a:solidFill>
            <a:srgbClr val="7400FF"/>
          </a:solidFill>
          <a:ln cap="flat" cmpd="sng" w="9525">
            <a:solidFill>
              <a:schemeClr val="lt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1800" u="none" cap="none" strike="noStrike">
                <a:solidFill>
                  <a:schemeClr val="lt1"/>
                </a:solidFill>
                <a:latin typeface="Trebuchet MS"/>
                <a:ea typeface="Trebuchet MS"/>
                <a:cs typeface="Trebuchet MS"/>
                <a:sym typeface="Trebuchet MS"/>
              </a:rPr>
              <a:t>cuGraph</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1800" u="none" cap="none" strike="noStrike">
                <a:solidFill>
                  <a:srgbClr val="DBBDFF"/>
                </a:solidFill>
                <a:latin typeface="Trebuchet MS"/>
                <a:ea typeface="Trebuchet MS"/>
                <a:cs typeface="Trebuchet MS"/>
                <a:sym typeface="Trebuchet MS"/>
              </a:rPr>
              <a:t>Graph Analytics</a:t>
            </a:r>
            <a:endParaRPr b="0" i="0" sz="1800" u="none" cap="none" strike="noStrike">
              <a:solidFill>
                <a:srgbClr val="DBBDF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72"/>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Goals and Benefits of cuGraph</a:t>
            </a:r>
            <a:endParaRPr/>
          </a:p>
        </p:txBody>
      </p:sp>
      <p:sp>
        <p:nvSpPr>
          <p:cNvPr id="1527" name="Google Shape;1527;p72"/>
          <p:cNvSpPr txBox="1"/>
          <p:nvPr>
            <p:ph idx="1" type="body"/>
          </p:nvPr>
        </p:nvSpPr>
        <p:spPr>
          <a:xfrm>
            <a:off x="1595025" y="3392175"/>
            <a:ext cx="6519000" cy="619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240"/>
              <a:buNone/>
            </a:pPr>
            <a:r>
              <a:rPr lang="en-US" sz="2800">
                <a:solidFill>
                  <a:srgbClr val="7400FF"/>
                </a:solidFill>
              </a:rPr>
              <a:t>BREAKTHROUGH PERFORMANCE</a:t>
            </a:r>
            <a:endParaRPr/>
          </a:p>
          <a:p>
            <a:pPr indent="-283111" lvl="0" marL="283111" rtl="0" algn="l">
              <a:lnSpc>
                <a:spcPct val="90000"/>
              </a:lnSpc>
              <a:spcBef>
                <a:spcPts val="1000"/>
              </a:spcBef>
              <a:spcAft>
                <a:spcPts val="0"/>
              </a:spcAft>
              <a:buSzPts val="1920"/>
              <a:buChar char="▸"/>
            </a:pPr>
            <a:r>
              <a:rPr lang="en-US"/>
              <a:t>Up to 500 million edges on a single 32GB GPU</a:t>
            </a:r>
            <a:endParaRPr/>
          </a:p>
          <a:p>
            <a:pPr indent="-283110" lvl="0" marL="283110" rtl="0" algn="l">
              <a:lnSpc>
                <a:spcPct val="90000"/>
              </a:lnSpc>
              <a:spcBef>
                <a:spcPts val="1000"/>
              </a:spcBef>
              <a:spcAft>
                <a:spcPts val="0"/>
              </a:spcAft>
              <a:buSzPts val="1920"/>
              <a:buChar char="▸"/>
            </a:pPr>
            <a:r>
              <a:rPr lang="en-US"/>
              <a:t>Multi-GPU support for scaling into the billions of edges</a:t>
            </a:r>
            <a:endParaRPr/>
          </a:p>
          <a:p>
            <a:pPr indent="0" lvl="0" marL="0" rtl="0" algn="l">
              <a:lnSpc>
                <a:spcPct val="90000"/>
              </a:lnSpc>
              <a:spcBef>
                <a:spcPts val="1000"/>
              </a:spcBef>
              <a:spcAft>
                <a:spcPts val="0"/>
              </a:spcAft>
              <a:buNone/>
            </a:pPr>
            <a:r>
              <a:t/>
            </a:r>
            <a:endParaRPr/>
          </a:p>
          <a:p>
            <a:pPr indent="0" lvl="0" marL="0" rtl="0" algn="l">
              <a:lnSpc>
                <a:spcPct val="90000"/>
              </a:lnSpc>
              <a:spcBef>
                <a:spcPts val="2000"/>
              </a:spcBef>
              <a:spcAft>
                <a:spcPts val="0"/>
              </a:spcAft>
              <a:buClr>
                <a:srgbClr val="B3B3B3"/>
              </a:buClr>
              <a:buSzPts val="2240"/>
              <a:buNone/>
            </a:pPr>
            <a:r>
              <a:rPr lang="en-US" sz="2800">
                <a:solidFill>
                  <a:srgbClr val="7400FF"/>
                </a:solidFill>
              </a:rPr>
              <a:t>SEAMLESS INTEGRATION WITH cuDF AND cuML</a:t>
            </a:r>
            <a:endParaRPr sz="2800">
              <a:solidFill>
                <a:srgbClr val="7400FF"/>
              </a:solidFill>
            </a:endParaRPr>
          </a:p>
          <a:p>
            <a:pPr indent="-283110" lvl="0" marL="283110" rtl="0" algn="l">
              <a:lnSpc>
                <a:spcPct val="90000"/>
              </a:lnSpc>
              <a:spcBef>
                <a:spcPts val="1000"/>
              </a:spcBef>
              <a:spcAft>
                <a:spcPts val="0"/>
              </a:spcAft>
              <a:buClr>
                <a:srgbClr val="7400FF"/>
              </a:buClr>
              <a:buSzPts val="1920"/>
              <a:buChar char="▸"/>
            </a:pPr>
            <a:r>
              <a:rPr lang="en-US"/>
              <a:t>Property Graph support via DataFrames</a:t>
            </a:r>
            <a:endParaRPr/>
          </a:p>
        </p:txBody>
      </p:sp>
      <p:sp>
        <p:nvSpPr>
          <p:cNvPr id="1528" name="Google Shape;1528;p72"/>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Focus on Features and User Experience</a:t>
            </a:r>
            <a:endParaRPr/>
          </a:p>
        </p:txBody>
      </p:sp>
      <p:sp>
        <p:nvSpPr>
          <p:cNvPr id="1529" name="Google Shape;1529;p72"/>
          <p:cNvSpPr txBox="1"/>
          <p:nvPr>
            <p:ph idx="1" type="body"/>
          </p:nvPr>
        </p:nvSpPr>
        <p:spPr>
          <a:xfrm>
            <a:off x="10524550" y="3166350"/>
            <a:ext cx="5931000" cy="619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2000"/>
              </a:spcBef>
              <a:spcAft>
                <a:spcPts val="0"/>
              </a:spcAft>
              <a:buSzPts val="2240"/>
              <a:buNone/>
            </a:pPr>
            <a:r>
              <a:rPr lang="en-US" sz="2800">
                <a:solidFill>
                  <a:srgbClr val="7400FF"/>
                </a:solidFill>
              </a:rPr>
              <a:t>MULTIPLE APIs</a:t>
            </a:r>
            <a:endParaRPr/>
          </a:p>
          <a:p>
            <a:pPr indent="-283110" lvl="0" marL="283110" rtl="0" algn="l">
              <a:lnSpc>
                <a:spcPct val="90000"/>
              </a:lnSpc>
              <a:spcBef>
                <a:spcPts val="1000"/>
              </a:spcBef>
              <a:spcAft>
                <a:spcPts val="0"/>
              </a:spcAft>
              <a:buSzPts val="1920"/>
              <a:buChar char="▸"/>
            </a:pPr>
            <a:r>
              <a:rPr b="1" lang="en-US"/>
              <a:t>Python: </a:t>
            </a:r>
            <a:r>
              <a:rPr lang="en-US"/>
              <a:t>Familiar NetworkX-like API</a:t>
            </a:r>
            <a:endParaRPr/>
          </a:p>
          <a:p>
            <a:pPr indent="-283110" lvl="0" marL="283110" rtl="0" algn="l">
              <a:lnSpc>
                <a:spcPct val="90000"/>
              </a:lnSpc>
              <a:spcBef>
                <a:spcPts val="1000"/>
              </a:spcBef>
              <a:spcAft>
                <a:spcPts val="0"/>
              </a:spcAft>
              <a:buSzPts val="1920"/>
              <a:buChar char="▸"/>
            </a:pPr>
            <a:r>
              <a:rPr b="1" lang="en-US"/>
              <a:t>C/C++: </a:t>
            </a:r>
            <a:r>
              <a:rPr lang="en-US"/>
              <a:t>lower-level granular control for application developers</a:t>
            </a:r>
            <a:endParaRPr/>
          </a:p>
          <a:p>
            <a:pPr indent="0" lvl="0" marL="283110" rtl="0" algn="l">
              <a:lnSpc>
                <a:spcPct val="90000"/>
              </a:lnSpc>
              <a:spcBef>
                <a:spcPts val="1000"/>
              </a:spcBef>
              <a:spcAft>
                <a:spcPts val="0"/>
              </a:spcAft>
              <a:buNone/>
            </a:pPr>
            <a:r>
              <a:t/>
            </a:r>
            <a:endParaRPr/>
          </a:p>
          <a:p>
            <a:pPr indent="0" lvl="0" marL="0" rtl="0" algn="l">
              <a:lnSpc>
                <a:spcPct val="90000"/>
              </a:lnSpc>
              <a:spcBef>
                <a:spcPts val="2000"/>
              </a:spcBef>
              <a:spcAft>
                <a:spcPts val="0"/>
              </a:spcAft>
              <a:buClr>
                <a:srgbClr val="7400FF"/>
              </a:buClr>
              <a:buSzPts val="2240"/>
              <a:buNone/>
            </a:pPr>
            <a:r>
              <a:rPr lang="en-US" sz="2800">
                <a:solidFill>
                  <a:srgbClr val="7400FF"/>
                </a:solidFill>
              </a:rPr>
              <a:t>GROWING FUNCTIONALITY</a:t>
            </a:r>
            <a:endParaRPr/>
          </a:p>
          <a:p>
            <a:pPr indent="-283110" lvl="0" marL="283110" rtl="0" algn="l">
              <a:lnSpc>
                <a:spcPct val="90000"/>
              </a:lnSpc>
              <a:spcBef>
                <a:spcPts val="1000"/>
              </a:spcBef>
              <a:spcAft>
                <a:spcPts val="0"/>
              </a:spcAft>
              <a:buClr>
                <a:srgbClr val="7400FF"/>
              </a:buClr>
              <a:buSzPts val="1920"/>
              <a:buChar char="▸"/>
            </a:pPr>
            <a:r>
              <a:rPr lang="en-US">
                <a:solidFill>
                  <a:srgbClr val="868686"/>
                </a:solidFill>
              </a:rPr>
              <a:t>Extensive collection of algorithm, primitive, and utility functions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73"/>
          <p:cNvSpPr txBox="1"/>
          <p:nvPr/>
        </p:nvSpPr>
        <p:spPr>
          <a:xfrm>
            <a:off x="12881306" y="2771425"/>
            <a:ext cx="2691122" cy="1743965"/>
          </a:xfrm>
          <a:prstGeom prst="rect">
            <a:avLst/>
          </a:prstGeom>
          <a:solidFill>
            <a:schemeClr val="accent5"/>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Dask cuGraph</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Dask cuDF</a:t>
            </a:r>
            <a:endParaRPr b="0" i="0" sz="2400" u="none" cap="none" strike="noStrike">
              <a:solidFill>
                <a:srgbClr val="4D4D4D"/>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cuDF</a:t>
            </a:r>
            <a:endParaRPr b="0" i="0" sz="2400" u="none" cap="none" strike="noStrike">
              <a:solidFill>
                <a:srgbClr val="4D4D4D"/>
              </a:solidFill>
              <a:latin typeface="Trebuchet MS"/>
              <a:ea typeface="Trebuchet MS"/>
              <a:cs typeface="Trebuchet MS"/>
              <a:sym typeface="Trebuchet MS"/>
            </a:endParaRPr>
          </a:p>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Numpy</a:t>
            </a:r>
            <a:endParaRPr b="0" i="0" sz="2400" u="none" cap="none" strike="noStrike">
              <a:solidFill>
                <a:srgbClr val="4D4D4D"/>
              </a:solidFill>
              <a:latin typeface="Trebuchet MS"/>
              <a:ea typeface="Trebuchet MS"/>
              <a:cs typeface="Trebuchet MS"/>
              <a:sym typeface="Trebuchet MS"/>
            </a:endParaRPr>
          </a:p>
        </p:txBody>
      </p:sp>
      <p:sp>
        <p:nvSpPr>
          <p:cNvPr id="1535" name="Google Shape;1535;p73"/>
          <p:cNvSpPr/>
          <p:nvPr/>
        </p:nvSpPr>
        <p:spPr>
          <a:xfrm>
            <a:off x="3257550" y="2779967"/>
            <a:ext cx="6742916" cy="860500"/>
          </a:xfrm>
          <a:prstGeom prst="rect">
            <a:avLst/>
          </a:prstGeom>
          <a:solidFill>
            <a:srgbClr val="40C9D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Python</a:t>
            </a:r>
            <a:endParaRPr b="0" i="0" sz="2400" u="none" cap="none" strike="noStrike">
              <a:solidFill>
                <a:srgbClr val="FFFFFF"/>
              </a:solidFill>
              <a:latin typeface="Trebuchet MS"/>
              <a:ea typeface="Trebuchet MS"/>
              <a:cs typeface="Trebuchet MS"/>
              <a:sym typeface="Trebuchet MS"/>
            </a:endParaRPr>
          </a:p>
        </p:txBody>
      </p:sp>
      <p:cxnSp>
        <p:nvCxnSpPr>
          <p:cNvPr id="1536" name="Google Shape;1536;p73"/>
          <p:cNvCxnSpPr/>
          <p:nvPr/>
        </p:nvCxnSpPr>
        <p:spPr>
          <a:xfrm>
            <a:off x="10364561" y="3203443"/>
            <a:ext cx="2152650" cy="0"/>
          </a:xfrm>
          <a:prstGeom prst="straightConnector1">
            <a:avLst/>
          </a:prstGeom>
          <a:noFill/>
          <a:ln cap="flat" cmpd="sng" w="31750">
            <a:solidFill>
              <a:srgbClr val="868686"/>
            </a:solidFill>
            <a:prstDash val="solid"/>
            <a:round/>
            <a:headEnd len="sm" w="sm" type="none"/>
            <a:tailEnd len="med" w="med" type="triangle"/>
          </a:ln>
        </p:spPr>
      </p:cxnSp>
      <p:sp>
        <p:nvSpPr>
          <p:cNvPr id="1537" name="Google Shape;1537;p73"/>
          <p:cNvSpPr txBox="1"/>
          <p:nvPr/>
        </p:nvSpPr>
        <p:spPr>
          <a:xfrm>
            <a:off x="12881319" y="6233880"/>
            <a:ext cx="2691000" cy="2317500"/>
          </a:xfrm>
          <a:prstGeom prst="rect">
            <a:avLst/>
          </a:prstGeom>
          <a:solidFill>
            <a:schemeClr val="accent5"/>
          </a:solid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400" u="none" cap="none" strike="noStrike">
                <a:solidFill>
                  <a:srgbClr val="4D4D4D"/>
                </a:solidFill>
                <a:latin typeface="Trebuchet MS"/>
                <a:ea typeface="Trebuchet MS"/>
                <a:cs typeface="Trebuchet MS"/>
                <a:sym typeface="Trebuchet MS"/>
              </a:rPr>
              <a:t>Thrust</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Cub</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cuSolver</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cuSparse</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cuRand</a:t>
            </a:r>
            <a:br>
              <a:rPr b="0" i="0" lang="en-US" sz="2400" u="none" cap="none" strike="noStrike">
                <a:solidFill>
                  <a:srgbClr val="4D4D4D"/>
                </a:solidFill>
                <a:latin typeface="Trebuchet MS"/>
                <a:ea typeface="Trebuchet MS"/>
                <a:cs typeface="Trebuchet MS"/>
                <a:sym typeface="Trebuchet MS"/>
              </a:rPr>
            </a:br>
            <a:r>
              <a:rPr b="0" i="0" lang="en-US" sz="2400" u="none" cap="none" strike="noStrike">
                <a:solidFill>
                  <a:srgbClr val="4D4D4D"/>
                </a:solidFill>
                <a:latin typeface="Trebuchet MS"/>
                <a:ea typeface="Trebuchet MS"/>
                <a:cs typeface="Trebuchet MS"/>
                <a:sym typeface="Trebuchet MS"/>
              </a:rPr>
              <a:t>Gunrock*</a:t>
            </a:r>
            <a:endParaRPr b="0" i="0" sz="2400" u="none" cap="none" strike="noStrike">
              <a:solidFill>
                <a:srgbClr val="4D4D4D"/>
              </a:solidFill>
              <a:latin typeface="Trebuchet MS"/>
              <a:ea typeface="Trebuchet MS"/>
              <a:cs typeface="Trebuchet MS"/>
              <a:sym typeface="Trebuchet MS"/>
            </a:endParaRPr>
          </a:p>
        </p:txBody>
      </p:sp>
      <p:cxnSp>
        <p:nvCxnSpPr>
          <p:cNvPr id="1538" name="Google Shape;1538;p73"/>
          <p:cNvCxnSpPr/>
          <p:nvPr/>
        </p:nvCxnSpPr>
        <p:spPr>
          <a:xfrm>
            <a:off x="10364561" y="7392578"/>
            <a:ext cx="2152650" cy="0"/>
          </a:xfrm>
          <a:prstGeom prst="straightConnector1">
            <a:avLst/>
          </a:prstGeom>
          <a:noFill/>
          <a:ln cap="flat" cmpd="sng" w="31750">
            <a:solidFill>
              <a:srgbClr val="868686"/>
            </a:solidFill>
            <a:prstDash val="solid"/>
            <a:round/>
            <a:headEnd len="sm" w="sm" type="none"/>
            <a:tailEnd len="med" w="med" type="triangle"/>
          </a:ln>
        </p:spPr>
      </p:cxnSp>
      <p:sp>
        <p:nvSpPr>
          <p:cNvPr id="1539" name="Google Shape;1539;p73"/>
          <p:cNvSpPr/>
          <p:nvPr/>
        </p:nvSpPr>
        <p:spPr>
          <a:xfrm>
            <a:off x="3257550" y="3783715"/>
            <a:ext cx="6742916" cy="860500"/>
          </a:xfrm>
          <a:prstGeom prst="rect">
            <a:avLst/>
          </a:prstGeom>
          <a:solidFill>
            <a:srgbClr val="21A1B2"/>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Cython</a:t>
            </a:r>
            <a:endParaRPr b="0" i="0" sz="2400" u="none" cap="none" strike="noStrike">
              <a:solidFill>
                <a:srgbClr val="FFFFFF"/>
              </a:solidFill>
              <a:latin typeface="Trebuchet MS"/>
              <a:ea typeface="Trebuchet MS"/>
              <a:cs typeface="Trebuchet MS"/>
              <a:sym typeface="Trebuchet MS"/>
            </a:endParaRPr>
          </a:p>
        </p:txBody>
      </p:sp>
      <p:sp>
        <p:nvSpPr>
          <p:cNvPr id="1540" name="Google Shape;1540;p73"/>
          <p:cNvSpPr/>
          <p:nvPr/>
        </p:nvSpPr>
        <p:spPr>
          <a:xfrm>
            <a:off x="3257550" y="4828743"/>
            <a:ext cx="6742916" cy="860500"/>
          </a:xfrm>
          <a:prstGeom prst="rect">
            <a:avLst/>
          </a:prstGeom>
          <a:solidFill>
            <a:schemeClr val="lt2"/>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cuGraph Algorithms</a:t>
            </a:r>
            <a:endParaRPr b="0" i="0" sz="2400" u="none" cap="none" strike="noStrike">
              <a:solidFill>
                <a:srgbClr val="FFFFFF"/>
              </a:solidFill>
              <a:latin typeface="Trebuchet MS"/>
              <a:ea typeface="Trebuchet MS"/>
              <a:cs typeface="Trebuchet MS"/>
              <a:sym typeface="Trebuchet MS"/>
            </a:endParaRPr>
          </a:p>
        </p:txBody>
      </p:sp>
      <p:sp>
        <p:nvSpPr>
          <p:cNvPr id="1541" name="Google Shape;1541;p73"/>
          <p:cNvSpPr/>
          <p:nvPr/>
        </p:nvSpPr>
        <p:spPr>
          <a:xfrm>
            <a:off x="3257550" y="7967406"/>
            <a:ext cx="6742916" cy="8605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CUDA</a:t>
            </a:r>
            <a:endParaRPr b="0" i="0" sz="2400" u="none" cap="none" strike="noStrike">
              <a:solidFill>
                <a:srgbClr val="FFFFFF"/>
              </a:solidFill>
              <a:latin typeface="Trebuchet MS"/>
              <a:ea typeface="Trebuchet MS"/>
              <a:cs typeface="Trebuchet MS"/>
              <a:sym typeface="Trebuchet MS"/>
            </a:endParaRPr>
          </a:p>
        </p:txBody>
      </p:sp>
      <p:sp>
        <p:nvSpPr>
          <p:cNvPr id="1542" name="Google Shape;1542;p73"/>
          <p:cNvSpPr/>
          <p:nvPr/>
        </p:nvSpPr>
        <p:spPr>
          <a:xfrm>
            <a:off x="3257550" y="5874964"/>
            <a:ext cx="2167976" cy="860500"/>
          </a:xfrm>
          <a:prstGeom prst="rect">
            <a:avLst/>
          </a:prstGeom>
          <a:solidFill>
            <a:srgbClr val="A764F9"/>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Prims</a:t>
            </a:r>
            <a:endParaRPr b="0" i="0" sz="2400" u="none" cap="none" strike="noStrike">
              <a:solidFill>
                <a:srgbClr val="FFFFFF"/>
              </a:solidFill>
              <a:latin typeface="Trebuchet MS"/>
              <a:ea typeface="Trebuchet MS"/>
              <a:cs typeface="Trebuchet MS"/>
              <a:sym typeface="Trebuchet MS"/>
            </a:endParaRPr>
          </a:p>
        </p:txBody>
      </p:sp>
      <p:sp>
        <p:nvSpPr>
          <p:cNvPr id="1543" name="Google Shape;1543;p73"/>
          <p:cNvSpPr/>
          <p:nvPr/>
        </p:nvSpPr>
        <p:spPr>
          <a:xfrm>
            <a:off x="5468825" y="5874975"/>
            <a:ext cx="2287500" cy="860400"/>
          </a:xfrm>
          <a:prstGeom prst="rect">
            <a:avLst/>
          </a:prstGeom>
          <a:solidFill>
            <a:srgbClr val="A764F9"/>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1" lang="en-US" sz="2400" u="none" cap="none" strike="noStrike">
                <a:solidFill>
                  <a:srgbClr val="FFFFFF"/>
                </a:solidFill>
                <a:latin typeface="Trebuchet MS"/>
                <a:ea typeface="Trebuchet MS"/>
                <a:cs typeface="Trebuchet MS"/>
                <a:sym typeface="Trebuchet MS"/>
              </a:rPr>
              <a:t>cuGraphBLAS</a:t>
            </a:r>
            <a:r>
              <a:rPr b="0" baseline="30000" i="1" lang="en-US" sz="2400" u="none" cap="none" strike="noStrike">
                <a:solidFill>
                  <a:srgbClr val="FFFFFF"/>
                </a:solidFill>
                <a:latin typeface="Trebuchet MS"/>
                <a:ea typeface="Trebuchet MS"/>
                <a:cs typeface="Trebuchet MS"/>
                <a:sym typeface="Trebuchet MS"/>
              </a:rPr>
              <a:t>+</a:t>
            </a:r>
            <a:endParaRPr b="0" baseline="30000" i="1" sz="2400" u="none" cap="none" strike="noStrike">
              <a:solidFill>
                <a:srgbClr val="FFFFFF"/>
              </a:solidFill>
              <a:latin typeface="Trebuchet MS"/>
              <a:ea typeface="Trebuchet MS"/>
              <a:cs typeface="Trebuchet MS"/>
              <a:sym typeface="Trebuchet MS"/>
            </a:endParaRPr>
          </a:p>
        </p:txBody>
      </p:sp>
      <p:sp>
        <p:nvSpPr>
          <p:cNvPr id="1544" name="Google Shape;1544;p73"/>
          <p:cNvSpPr/>
          <p:nvPr/>
        </p:nvSpPr>
        <p:spPr>
          <a:xfrm>
            <a:off x="7832490" y="5874964"/>
            <a:ext cx="2167976" cy="860500"/>
          </a:xfrm>
          <a:prstGeom prst="rect">
            <a:avLst/>
          </a:prstGeom>
          <a:solidFill>
            <a:srgbClr val="A764F9"/>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cuHornet</a:t>
            </a:r>
            <a:endParaRPr b="0" i="0" sz="2400" u="none" cap="none" strike="noStrike">
              <a:solidFill>
                <a:srgbClr val="FFFFFF"/>
              </a:solidFill>
              <a:latin typeface="Trebuchet MS"/>
              <a:ea typeface="Trebuchet MS"/>
              <a:cs typeface="Trebuchet MS"/>
              <a:sym typeface="Trebuchet MS"/>
            </a:endParaRPr>
          </a:p>
        </p:txBody>
      </p:sp>
      <p:sp>
        <p:nvSpPr>
          <p:cNvPr id="1545" name="Google Shape;1545;p73"/>
          <p:cNvSpPr/>
          <p:nvPr/>
        </p:nvSpPr>
        <p:spPr>
          <a:xfrm>
            <a:off x="3257550" y="6921185"/>
            <a:ext cx="6742916" cy="860500"/>
          </a:xfrm>
          <a:prstGeom prst="rect">
            <a:avLst/>
          </a:prstGeom>
          <a:solidFill>
            <a:srgbClr val="8B8B8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CUDA Libraries</a:t>
            </a:r>
            <a:endParaRPr b="0" i="0" sz="2400" u="none" cap="none" strike="noStrike">
              <a:solidFill>
                <a:srgbClr val="FFFFFF"/>
              </a:solidFill>
              <a:latin typeface="Trebuchet MS"/>
              <a:ea typeface="Trebuchet MS"/>
              <a:cs typeface="Trebuchet MS"/>
              <a:sym typeface="Trebuchet MS"/>
            </a:endParaRPr>
          </a:p>
        </p:txBody>
      </p:sp>
      <p:sp>
        <p:nvSpPr>
          <p:cNvPr id="1546" name="Google Shape;1546;p73"/>
          <p:cNvSpPr txBox="1"/>
          <p:nvPr/>
        </p:nvSpPr>
        <p:spPr>
          <a:xfrm>
            <a:off x="12572992" y="9471206"/>
            <a:ext cx="5715000" cy="529500"/>
          </a:xfrm>
          <a:prstGeom prst="rect">
            <a:avLst/>
          </a:prstGeom>
          <a:noFill/>
          <a:ln>
            <a:noFill/>
          </a:ln>
        </p:spPr>
        <p:txBody>
          <a:bodyPr anchorCtr="0" anchor="ctr" bIns="152375" lIns="152375" spcFirstLastPara="1" rIns="152375" wrap="square" tIns="152375">
            <a:noAutofit/>
          </a:bodyPr>
          <a:lstStyle/>
          <a:p>
            <a:pPr indent="0" lvl="0" marL="0" marR="0" rtl="0" algn="r">
              <a:lnSpc>
                <a:spcPct val="100000"/>
              </a:lnSpc>
              <a:spcBef>
                <a:spcPts val="0"/>
              </a:spcBef>
              <a:spcAft>
                <a:spcPts val="0"/>
              </a:spcAft>
              <a:buNone/>
            </a:pPr>
            <a:r>
              <a:rPr b="0" i="1" lang="en-US" sz="1400" u="none" cap="none" strike="noStrike">
                <a:solidFill>
                  <a:schemeClr val="accent4"/>
                </a:solidFill>
                <a:latin typeface="Trebuchet MS"/>
                <a:ea typeface="Trebuchet MS"/>
                <a:cs typeface="Trebuchet MS"/>
                <a:sym typeface="Trebuchet MS"/>
              </a:rPr>
              <a:t>* </a:t>
            </a:r>
            <a:r>
              <a:rPr b="0" i="1" lang="en-US" sz="1400" u="none" cap="none" strike="noStrike">
                <a:solidFill>
                  <a:schemeClr val="accent4"/>
                </a:solidFill>
                <a:latin typeface="Trebuchet MS"/>
                <a:ea typeface="Trebuchet MS"/>
                <a:cs typeface="Trebuchet MS"/>
                <a:sym typeface="Trebuchet MS"/>
              </a:rPr>
              <a:t>Gunrock is from UC Davis</a:t>
            </a:r>
            <a:endParaRPr b="0" i="1" sz="1400" u="none" cap="none" strike="noStrike">
              <a:solidFill>
                <a:schemeClr val="accent4"/>
              </a:solidFill>
              <a:latin typeface="Trebuchet MS"/>
              <a:ea typeface="Trebuchet MS"/>
              <a:cs typeface="Trebuchet MS"/>
              <a:sym typeface="Trebuchet MS"/>
            </a:endParaRPr>
          </a:p>
        </p:txBody>
      </p:sp>
      <p:sp>
        <p:nvSpPr>
          <p:cNvPr id="1547" name="Google Shape;1547;p73"/>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Graph Technology Stack</a:t>
            </a:r>
            <a:endParaRPr/>
          </a:p>
        </p:txBody>
      </p:sp>
      <p:sp>
        <p:nvSpPr>
          <p:cNvPr id="1548" name="Google Shape;1548;p73"/>
          <p:cNvSpPr txBox="1"/>
          <p:nvPr/>
        </p:nvSpPr>
        <p:spPr>
          <a:xfrm>
            <a:off x="0" y="9452700"/>
            <a:ext cx="5939700" cy="529500"/>
          </a:xfrm>
          <a:prstGeom prst="rect">
            <a:avLst/>
          </a:prstGeom>
          <a:no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rPr i="1" lang="en-US">
                <a:solidFill>
                  <a:schemeClr val="accent4"/>
                </a:solidFill>
                <a:latin typeface="Trebuchet MS"/>
                <a:ea typeface="Trebuchet MS"/>
                <a:cs typeface="Trebuchet MS"/>
                <a:sym typeface="Trebuchet MS"/>
              </a:rPr>
              <a:t>+</a:t>
            </a:r>
            <a:r>
              <a:rPr i="1" lang="en-US">
                <a:solidFill>
                  <a:schemeClr val="accent4"/>
                </a:solidFill>
                <a:latin typeface="Trebuchet MS"/>
                <a:ea typeface="Trebuchet MS"/>
                <a:cs typeface="Trebuchet MS"/>
                <a:sym typeface="Trebuchet MS"/>
              </a:rPr>
              <a:t>cuGraphBLAS is still in development and will be ready late 2020</a:t>
            </a:r>
            <a:endParaRPr b="0" i="1" sz="1400" u="none" cap="none" strike="noStrike">
              <a:solidFill>
                <a:schemeClr val="accent4"/>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74"/>
          <p:cNvSpPr txBox="1"/>
          <p:nvPr/>
        </p:nvSpPr>
        <p:spPr>
          <a:xfrm>
            <a:off x="11395775" y="2842075"/>
            <a:ext cx="6298200" cy="17733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Spectral Clustering - </a:t>
            </a:r>
            <a:r>
              <a:rPr lang="en-US" sz="1800">
                <a:solidFill>
                  <a:schemeClr val="accent4"/>
                </a:solidFill>
                <a:latin typeface="Trebuchet MS"/>
                <a:ea typeface="Trebuchet MS"/>
                <a:cs typeface="Trebuchet MS"/>
                <a:sym typeface="Trebuchet MS"/>
              </a:rPr>
              <a:t>Balanced</a:t>
            </a:r>
            <a:r>
              <a:rPr lang="en-US" sz="1800">
                <a:solidFill>
                  <a:schemeClr val="accent4"/>
                </a:solidFill>
                <a:latin typeface="Trebuchet MS"/>
                <a:ea typeface="Trebuchet MS"/>
                <a:cs typeface="Trebuchet MS"/>
                <a:sym typeface="Trebuchet MS"/>
              </a:rPr>
              <a:t> Cu and Modularity Maxim</a:t>
            </a:r>
            <a:endParaRPr sz="1800">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Louvain and </a:t>
            </a:r>
            <a:r>
              <a:rPr b="1" i="1" lang="en-US" sz="1800">
                <a:solidFill>
                  <a:schemeClr val="accent4"/>
                </a:solidFill>
                <a:latin typeface="Trebuchet MS"/>
                <a:ea typeface="Trebuchet MS"/>
                <a:cs typeface="Trebuchet MS"/>
                <a:sym typeface="Trebuchet MS"/>
              </a:rPr>
              <a:t>Leiden</a:t>
            </a:r>
            <a:endParaRPr b="1" i="1" sz="1800">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Ensemble Clustering for Graphs</a:t>
            </a:r>
            <a:endParaRPr sz="1800">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KCore and KCore Number</a:t>
            </a:r>
            <a:endParaRPr sz="1800">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Triangle Counting</a:t>
            </a:r>
            <a:endParaRPr sz="1800">
              <a:solidFill>
                <a:schemeClr val="dk2"/>
              </a:solidFill>
              <a:latin typeface="Trebuchet MS"/>
              <a:ea typeface="Trebuchet MS"/>
              <a:cs typeface="Trebuchet MS"/>
              <a:sym typeface="Trebuchet MS"/>
            </a:endParaRPr>
          </a:p>
          <a:p>
            <a:pPr indent="0" lvl="0" marL="0" marR="0" rtl="0" algn="l">
              <a:lnSpc>
                <a:spcPct val="90000"/>
              </a:lnSpc>
              <a:spcBef>
                <a:spcPts val="0"/>
              </a:spcBef>
              <a:spcAft>
                <a:spcPts val="0"/>
              </a:spcAft>
              <a:buClr>
                <a:srgbClr val="000000"/>
              </a:buClr>
              <a:buFont typeface="Arial"/>
              <a:buNone/>
            </a:pPr>
            <a:r>
              <a:rPr lang="en-US" sz="1800">
                <a:solidFill>
                  <a:srgbClr val="666666"/>
                </a:solidFill>
                <a:latin typeface="Trebuchet MS"/>
                <a:ea typeface="Trebuchet MS"/>
                <a:cs typeface="Trebuchet MS"/>
                <a:sym typeface="Trebuchet MS"/>
              </a:rPr>
              <a:t>K-Truss</a:t>
            </a:r>
            <a:endParaRPr sz="1800">
              <a:solidFill>
                <a:srgbClr val="666666"/>
              </a:solidFill>
              <a:latin typeface="Trebuchet MS"/>
              <a:ea typeface="Trebuchet MS"/>
              <a:cs typeface="Trebuchet MS"/>
              <a:sym typeface="Trebuchet MS"/>
            </a:endParaRPr>
          </a:p>
        </p:txBody>
      </p:sp>
      <p:sp>
        <p:nvSpPr>
          <p:cNvPr id="1555" name="Google Shape;1555;p74"/>
          <p:cNvSpPr txBox="1"/>
          <p:nvPr/>
        </p:nvSpPr>
        <p:spPr>
          <a:xfrm>
            <a:off x="11395775" y="6328105"/>
            <a:ext cx="4272600" cy="876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Jaccard</a:t>
            </a:r>
            <a:endParaRPr b="0" i="0" sz="1800" u="none" cap="none" strike="noStrike">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Weighted Jaccard</a:t>
            </a:r>
            <a:endParaRPr b="0" i="0" sz="1800" u="none" cap="none" strike="noStrike">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Overlap Coefficient</a:t>
            </a:r>
            <a:endParaRPr b="0" i="0" sz="1800" u="none" cap="none" strike="noStrike">
              <a:solidFill>
                <a:schemeClr val="accent4"/>
              </a:solidFill>
              <a:latin typeface="Trebuchet MS"/>
              <a:ea typeface="Trebuchet MS"/>
              <a:cs typeface="Trebuchet MS"/>
              <a:sym typeface="Trebuchet MS"/>
            </a:endParaRPr>
          </a:p>
        </p:txBody>
      </p:sp>
      <p:sp>
        <p:nvSpPr>
          <p:cNvPr id="1556" name="Google Shape;1556;p74"/>
          <p:cNvSpPr txBox="1"/>
          <p:nvPr/>
        </p:nvSpPr>
        <p:spPr>
          <a:xfrm>
            <a:off x="11395775" y="7353032"/>
            <a:ext cx="4686600" cy="708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Single Source Shortest Path (SSSP)</a:t>
            </a:r>
            <a:endParaRPr b="0" i="0" sz="1800" u="none" cap="none" strike="noStrike">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Breadth First Search (BFS)</a:t>
            </a:r>
            <a:endParaRPr b="0" i="0" sz="1800" u="none" cap="none" strike="noStrike">
              <a:solidFill>
                <a:schemeClr val="accent4"/>
              </a:solidFill>
              <a:latin typeface="Trebuchet MS"/>
              <a:ea typeface="Trebuchet MS"/>
              <a:cs typeface="Trebuchet MS"/>
              <a:sym typeface="Trebuchet MS"/>
            </a:endParaRPr>
          </a:p>
        </p:txBody>
      </p:sp>
      <p:sp>
        <p:nvSpPr>
          <p:cNvPr id="1557" name="Google Shape;1557;p74"/>
          <p:cNvSpPr txBox="1"/>
          <p:nvPr/>
        </p:nvSpPr>
        <p:spPr>
          <a:xfrm>
            <a:off x="11395775" y="8218050"/>
            <a:ext cx="5026500" cy="8760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Katz</a:t>
            </a:r>
            <a:endParaRPr sz="1800">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1" i="1" lang="en-US" sz="1800">
                <a:solidFill>
                  <a:schemeClr val="accent4"/>
                </a:solidFill>
                <a:latin typeface="Trebuchet MS"/>
                <a:ea typeface="Trebuchet MS"/>
                <a:cs typeface="Trebuchet MS"/>
                <a:sym typeface="Trebuchet MS"/>
              </a:rPr>
              <a:t>Betweenness Centrality (Vertex and Edge)</a:t>
            </a:r>
            <a:endParaRPr b="1" i="1" sz="1800">
              <a:solidFill>
                <a:schemeClr val="accent4"/>
              </a:solidFill>
              <a:latin typeface="Trebuchet MS"/>
              <a:ea typeface="Trebuchet MS"/>
              <a:cs typeface="Trebuchet MS"/>
              <a:sym typeface="Trebuchet MS"/>
            </a:endParaRPr>
          </a:p>
        </p:txBody>
      </p:sp>
      <p:sp>
        <p:nvSpPr>
          <p:cNvPr id="1558" name="Google Shape;1558;p74"/>
          <p:cNvSpPr txBox="1"/>
          <p:nvPr/>
        </p:nvSpPr>
        <p:spPr>
          <a:xfrm>
            <a:off x="11395775" y="4676136"/>
            <a:ext cx="4272600" cy="7209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Weakly Connected Components</a:t>
            </a:r>
            <a:endParaRPr b="0" i="0" sz="1800" u="none" cap="none" strike="noStrike">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Strongly Connected Components</a:t>
            </a:r>
            <a:endParaRPr b="0" i="0" sz="1800" u="none" cap="none" strike="noStrike">
              <a:solidFill>
                <a:schemeClr val="accent4"/>
              </a:solidFill>
              <a:latin typeface="Trebuchet MS"/>
              <a:ea typeface="Trebuchet MS"/>
              <a:cs typeface="Trebuchet MS"/>
              <a:sym typeface="Trebuchet MS"/>
            </a:endParaRPr>
          </a:p>
        </p:txBody>
      </p:sp>
      <p:sp>
        <p:nvSpPr>
          <p:cNvPr id="1559" name="Google Shape;1559;p74"/>
          <p:cNvSpPr txBox="1"/>
          <p:nvPr/>
        </p:nvSpPr>
        <p:spPr>
          <a:xfrm>
            <a:off x="11395775" y="5502111"/>
            <a:ext cx="4272600" cy="7209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Page Rank (Multi-GPU)</a:t>
            </a:r>
            <a:endParaRPr b="0" i="0" sz="1800" u="none" cap="none" strike="noStrike">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Personal Page Rank</a:t>
            </a:r>
            <a:endParaRPr b="0" i="0" sz="1800" u="none" cap="none" strike="noStrike">
              <a:solidFill>
                <a:schemeClr val="accent4"/>
              </a:solidFill>
              <a:latin typeface="Trebuchet MS"/>
              <a:ea typeface="Trebuchet MS"/>
              <a:cs typeface="Trebuchet MS"/>
              <a:sym typeface="Trebuchet MS"/>
            </a:endParaRPr>
          </a:p>
          <a:p>
            <a:pPr indent="0" lvl="0" marL="0" marR="0" rtl="0" algn="l">
              <a:lnSpc>
                <a:spcPct val="90000"/>
              </a:lnSpc>
              <a:spcBef>
                <a:spcPts val="0"/>
              </a:spcBef>
              <a:spcAft>
                <a:spcPts val="0"/>
              </a:spcAft>
              <a:buNone/>
            </a:pPr>
            <a:r>
              <a:rPr b="1" i="1" lang="en-US" sz="1800">
                <a:solidFill>
                  <a:schemeClr val="accent4"/>
                </a:solidFill>
                <a:latin typeface="Trebuchet MS"/>
                <a:ea typeface="Trebuchet MS"/>
                <a:cs typeface="Trebuchet MS"/>
                <a:sym typeface="Trebuchet MS"/>
              </a:rPr>
              <a:t>HITS</a:t>
            </a:r>
            <a:endParaRPr b="1" i="1" sz="1800">
              <a:solidFill>
                <a:schemeClr val="accent4"/>
              </a:solidFill>
              <a:latin typeface="Trebuchet MS"/>
              <a:ea typeface="Trebuchet MS"/>
              <a:cs typeface="Trebuchet MS"/>
              <a:sym typeface="Trebuchet MS"/>
            </a:endParaRPr>
          </a:p>
        </p:txBody>
      </p:sp>
      <p:pic>
        <p:nvPicPr>
          <p:cNvPr id="1560" name="Google Shape;1560;p74"/>
          <p:cNvPicPr preferRelativeResize="0"/>
          <p:nvPr/>
        </p:nvPicPr>
        <p:blipFill rotWithShape="1">
          <a:blip r:embed="rId3">
            <a:alphaModFix/>
          </a:blip>
          <a:srcRect b="0" l="0" r="0" t="0"/>
          <a:stretch/>
        </p:blipFill>
        <p:spPr>
          <a:xfrm>
            <a:off x="1846722" y="1573365"/>
            <a:ext cx="3711400" cy="3711437"/>
          </a:xfrm>
          <a:prstGeom prst="rect">
            <a:avLst/>
          </a:prstGeom>
          <a:noFill/>
          <a:ln>
            <a:noFill/>
          </a:ln>
        </p:spPr>
      </p:pic>
      <p:sp>
        <p:nvSpPr>
          <p:cNvPr id="1561" name="Google Shape;1561;p74"/>
          <p:cNvSpPr txBox="1"/>
          <p:nvPr/>
        </p:nvSpPr>
        <p:spPr>
          <a:xfrm>
            <a:off x="461903" y="7342275"/>
            <a:ext cx="2942100" cy="1648800"/>
          </a:xfrm>
          <a:prstGeom prst="rect">
            <a:avLst/>
          </a:prstGeom>
          <a:no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1800" u="none" cap="none" strike="noStrike">
                <a:solidFill>
                  <a:schemeClr val="accent4"/>
                </a:solidFill>
                <a:latin typeface="Trebuchet MS"/>
                <a:ea typeface="Trebuchet MS"/>
                <a:cs typeface="Trebuchet MS"/>
                <a:sym typeface="Trebuchet MS"/>
              </a:rPr>
              <a:t>Renumbering</a:t>
            </a:r>
            <a:endParaRPr b="0" i="0" sz="1800" u="none" cap="none" strike="noStrike">
              <a:solidFill>
                <a:schemeClr val="accent4"/>
              </a:solidFill>
              <a:latin typeface="Trebuchet MS"/>
              <a:ea typeface="Trebuchet MS"/>
              <a:cs typeface="Trebuchet MS"/>
              <a:sym typeface="Trebuchet MS"/>
            </a:endParaRPr>
          </a:p>
          <a:p>
            <a:pPr indent="0" lvl="0" marL="0" marR="0" rtl="0" algn="r">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Auto-Renumbering</a:t>
            </a:r>
            <a:endParaRPr sz="1800">
              <a:solidFill>
                <a:schemeClr val="accent4"/>
              </a:solidFill>
              <a:latin typeface="Trebuchet MS"/>
              <a:ea typeface="Trebuchet MS"/>
              <a:cs typeface="Trebuchet MS"/>
              <a:sym typeface="Trebuchet MS"/>
            </a:endParaRPr>
          </a:p>
          <a:p>
            <a:pPr indent="0" lvl="0" marL="0" marR="0" rtl="0" algn="r">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Force Atlas 2</a:t>
            </a:r>
            <a:endParaRPr sz="1800">
              <a:solidFill>
                <a:schemeClr val="accent4"/>
              </a:solidFill>
              <a:latin typeface="Trebuchet MS"/>
              <a:ea typeface="Trebuchet MS"/>
              <a:cs typeface="Trebuchet MS"/>
              <a:sym typeface="Trebuchet MS"/>
            </a:endParaRPr>
          </a:p>
        </p:txBody>
      </p:sp>
      <p:sp>
        <p:nvSpPr>
          <p:cNvPr id="1562" name="Google Shape;1562;p74"/>
          <p:cNvSpPr/>
          <p:nvPr/>
        </p:nvSpPr>
        <p:spPr>
          <a:xfrm>
            <a:off x="7734222" y="8286087"/>
            <a:ext cx="3582865" cy="723747"/>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Centrality</a:t>
            </a:r>
            <a:endParaRPr b="0" i="0" sz="2000" u="none" cap="none" strike="noStrike">
              <a:solidFill>
                <a:srgbClr val="FFFFFF"/>
              </a:solidFill>
              <a:latin typeface="Trebuchet MS"/>
              <a:ea typeface="Trebuchet MS"/>
              <a:cs typeface="Trebuchet MS"/>
              <a:sym typeface="Trebuchet MS"/>
            </a:endParaRPr>
          </a:p>
        </p:txBody>
      </p:sp>
      <p:sp>
        <p:nvSpPr>
          <p:cNvPr id="1563" name="Google Shape;1563;p74"/>
          <p:cNvSpPr/>
          <p:nvPr/>
        </p:nvSpPr>
        <p:spPr>
          <a:xfrm>
            <a:off x="7734222" y="7345159"/>
            <a:ext cx="3582865" cy="723747"/>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Traversal</a:t>
            </a:r>
            <a:endParaRPr b="0" i="0" sz="2000" u="none" cap="none" strike="noStrike">
              <a:solidFill>
                <a:srgbClr val="FFFFFF"/>
              </a:solidFill>
              <a:latin typeface="Trebuchet MS"/>
              <a:ea typeface="Trebuchet MS"/>
              <a:cs typeface="Trebuchet MS"/>
              <a:sym typeface="Trebuchet MS"/>
            </a:endParaRPr>
          </a:p>
        </p:txBody>
      </p:sp>
      <p:sp>
        <p:nvSpPr>
          <p:cNvPr id="1564" name="Google Shape;1564;p74"/>
          <p:cNvSpPr/>
          <p:nvPr/>
        </p:nvSpPr>
        <p:spPr>
          <a:xfrm>
            <a:off x="7734222" y="6404232"/>
            <a:ext cx="3582865" cy="723747"/>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Link Prediction</a:t>
            </a:r>
            <a:endParaRPr b="0" i="0" sz="2000" u="none" cap="none" strike="noStrike">
              <a:solidFill>
                <a:srgbClr val="FFFFFF"/>
              </a:solidFill>
              <a:latin typeface="Trebuchet MS"/>
              <a:ea typeface="Trebuchet MS"/>
              <a:cs typeface="Trebuchet MS"/>
              <a:sym typeface="Trebuchet MS"/>
            </a:endParaRPr>
          </a:p>
        </p:txBody>
      </p:sp>
      <p:sp>
        <p:nvSpPr>
          <p:cNvPr id="1565" name="Google Shape;1565;p74"/>
          <p:cNvSpPr/>
          <p:nvPr/>
        </p:nvSpPr>
        <p:spPr>
          <a:xfrm>
            <a:off x="7734222" y="5539505"/>
            <a:ext cx="3582900" cy="7236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Link Analysis</a:t>
            </a:r>
            <a:endParaRPr b="0" i="0" sz="2000" u="none" cap="none" strike="noStrike">
              <a:solidFill>
                <a:srgbClr val="FFFFFF"/>
              </a:solidFill>
              <a:latin typeface="Trebuchet MS"/>
              <a:ea typeface="Trebuchet MS"/>
              <a:cs typeface="Trebuchet MS"/>
              <a:sym typeface="Trebuchet MS"/>
            </a:endParaRPr>
          </a:p>
        </p:txBody>
      </p:sp>
      <p:sp>
        <p:nvSpPr>
          <p:cNvPr id="1566" name="Google Shape;1566;p74"/>
          <p:cNvSpPr/>
          <p:nvPr/>
        </p:nvSpPr>
        <p:spPr>
          <a:xfrm>
            <a:off x="7734222" y="4674778"/>
            <a:ext cx="3582900" cy="7236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Components</a:t>
            </a:r>
            <a:endParaRPr b="0" i="0" sz="2000" u="none" cap="none" strike="noStrike">
              <a:solidFill>
                <a:srgbClr val="FFFFFF"/>
              </a:solidFill>
              <a:latin typeface="Trebuchet MS"/>
              <a:ea typeface="Trebuchet MS"/>
              <a:cs typeface="Trebuchet MS"/>
              <a:sym typeface="Trebuchet MS"/>
            </a:endParaRPr>
          </a:p>
        </p:txBody>
      </p:sp>
      <p:sp>
        <p:nvSpPr>
          <p:cNvPr id="1567" name="Google Shape;1567;p74"/>
          <p:cNvSpPr/>
          <p:nvPr/>
        </p:nvSpPr>
        <p:spPr>
          <a:xfrm>
            <a:off x="7734225" y="2885575"/>
            <a:ext cx="3582900" cy="16863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Community</a:t>
            </a:r>
            <a:endParaRPr b="0" i="0" sz="2000" u="none" cap="none" strike="noStrike">
              <a:solidFill>
                <a:srgbClr val="FFFFFF"/>
              </a:solidFill>
              <a:latin typeface="Trebuchet MS"/>
              <a:ea typeface="Trebuchet MS"/>
              <a:cs typeface="Trebuchet MS"/>
              <a:sym typeface="Trebuchet MS"/>
            </a:endParaRPr>
          </a:p>
        </p:txBody>
      </p:sp>
      <p:sp>
        <p:nvSpPr>
          <p:cNvPr id="1568" name="Google Shape;1568;p74"/>
          <p:cNvSpPr/>
          <p:nvPr/>
        </p:nvSpPr>
        <p:spPr>
          <a:xfrm>
            <a:off x="3524725" y="7323514"/>
            <a:ext cx="3582900" cy="16863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Trebuchet MS"/>
                <a:ea typeface="Trebuchet MS"/>
                <a:cs typeface="Trebuchet MS"/>
                <a:sym typeface="Trebuchet MS"/>
              </a:rPr>
              <a:t>Utilities</a:t>
            </a:r>
            <a:endParaRPr b="0" i="0" sz="2000" u="none" cap="none" strike="noStrike">
              <a:solidFill>
                <a:srgbClr val="FFFFFF"/>
              </a:solidFill>
              <a:latin typeface="Trebuchet MS"/>
              <a:ea typeface="Trebuchet MS"/>
              <a:cs typeface="Trebuchet MS"/>
              <a:sym typeface="Trebuchet MS"/>
            </a:endParaRPr>
          </a:p>
        </p:txBody>
      </p:sp>
      <p:sp>
        <p:nvSpPr>
          <p:cNvPr id="1569" name="Google Shape;1569;p74"/>
          <p:cNvSpPr/>
          <p:nvPr/>
        </p:nvSpPr>
        <p:spPr>
          <a:xfrm>
            <a:off x="3524725" y="6404223"/>
            <a:ext cx="3582900" cy="7239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Structure</a:t>
            </a:r>
            <a:endParaRPr b="0" i="0" sz="2000" u="none" cap="none" strike="noStrike">
              <a:solidFill>
                <a:srgbClr val="FFFFFF"/>
              </a:solidFill>
              <a:latin typeface="Trebuchet MS"/>
              <a:ea typeface="Trebuchet MS"/>
              <a:cs typeface="Trebuchet MS"/>
              <a:sym typeface="Trebuchet MS"/>
            </a:endParaRPr>
          </a:p>
        </p:txBody>
      </p:sp>
      <p:sp>
        <p:nvSpPr>
          <p:cNvPr id="1570" name="Google Shape;1570;p74"/>
          <p:cNvSpPr txBox="1"/>
          <p:nvPr>
            <p:ph idx="2" type="body"/>
          </p:nvPr>
        </p:nvSpPr>
        <p:spPr>
          <a:xfrm>
            <a:off x="830555" y="202317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3000"/>
              <a:buFont typeface="Trebuchet MS"/>
              <a:buNone/>
            </a:pPr>
            <a:r>
              <a:rPr lang="en-US"/>
              <a:t>GPU-accelerated NetworkX</a:t>
            </a:r>
            <a:endParaRPr/>
          </a:p>
        </p:txBody>
      </p:sp>
      <p:sp>
        <p:nvSpPr>
          <p:cNvPr id="1571" name="Google Shape;1571;p74"/>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Algorithms</a:t>
            </a:r>
            <a:endParaRPr/>
          </a:p>
        </p:txBody>
      </p:sp>
      <p:sp>
        <p:nvSpPr>
          <p:cNvPr id="1572" name="Google Shape;1572;p74"/>
          <p:cNvSpPr txBox="1"/>
          <p:nvPr/>
        </p:nvSpPr>
        <p:spPr>
          <a:xfrm>
            <a:off x="461903" y="6412100"/>
            <a:ext cx="2942100" cy="708000"/>
          </a:xfrm>
          <a:prstGeom prst="rect">
            <a:avLst/>
          </a:prstGeom>
          <a:no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Graph Classes</a:t>
            </a:r>
            <a:endParaRPr sz="1800">
              <a:solidFill>
                <a:schemeClr val="accent4"/>
              </a:solidFill>
              <a:latin typeface="Trebuchet MS"/>
              <a:ea typeface="Trebuchet MS"/>
              <a:cs typeface="Trebuchet MS"/>
              <a:sym typeface="Trebuchet MS"/>
            </a:endParaRPr>
          </a:p>
          <a:p>
            <a:pPr indent="0" lvl="0" marL="0" rtl="0" algn="r">
              <a:lnSpc>
                <a:spcPct val="90000"/>
              </a:lnSpc>
              <a:spcBef>
                <a:spcPts val="0"/>
              </a:spcBef>
              <a:spcAft>
                <a:spcPts val="0"/>
              </a:spcAft>
              <a:buClr>
                <a:schemeClr val="dk2"/>
              </a:buClr>
              <a:buFont typeface="Arial"/>
              <a:buNone/>
            </a:pPr>
            <a:r>
              <a:rPr lang="en-US" sz="1800">
                <a:solidFill>
                  <a:schemeClr val="accent4"/>
                </a:solidFill>
                <a:latin typeface="Trebuchet MS"/>
                <a:ea typeface="Trebuchet MS"/>
                <a:cs typeface="Trebuchet MS"/>
                <a:sym typeface="Trebuchet MS"/>
              </a:rPr>
              <a:t>Subgraph Extraction</a:t>
            </a:r>
            <a:endParaRPr sz="1800">
              <a:solidFill>
                <a:schemeClr val="accent4"/>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pic>
        <p:nvPicPr>
          <p:cNvPr id="1577" name="Google Shape;1577;p75" title="Chart"/>
          <p:cNvPicPr preferRelativeResize="0"/>
          <p:nvPr/>
        </p:nvPicPr>
        <p:blipFill>
          <a:blip r:embed="rId3">
            <a:alphaModFix/>
          </a:blip>
          <a:stretch>
            <a:fillRect/>
          </a:stretch>
        </p:blipFill>
        <p:spPr>
          <a:xfrm>
            <a:off x="471500" y="2255975"/>
            <a:ext cx="11343270" cy="7023900"/>
          </a:xfrm>
          <a:prstGeom prst="rect">
            <a:avLst/>
          </a:prstGeom>
          <a:noFill/>
          <a:ln>
            <a:noFill/>
          </a:ln>
        </p:spPr>
      </p:pic>
      <p:sp>
        <p:nvSpPr>
          <p:cNvPr id="1578" name="Google Shape;1578;p75"/>
          <p:cNvSpPr txBox="1"/>
          <p:nvPr>
            <p:ph type="title"/>
          </p:nvPr>
        </p:nvSpPr>
        <p:spPr>
          <a:xfrm>
            <a:off x="830580" y="929819"/>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Benchmarks: Single-GPU cuGraph vs NetworkX</a:t>
            </a:r>
            <a:endParaRPr/>
          </a:p>
        </p:txBody>
      </p:sp>
      <p:graphicFrame>
        <p:nvGraphicFramePr>
          <p:cNvPr id="1579" name="Google Shape;1579;p75"/>
          <p:cNvGraphicFramePr/>
          <p:nvPr/>
        </p:nvGraphicFramePr>
        <p:xfrm>
          <a:off x="12105670" y="4739234"/>
          <a:ext cx="3000000" cy="3000000"/>
        </p:xfrm>
        <a:graphic>
          <a:graphicData uri="http://schemas.openxmlformats.org/drawingml/2006/table">
            <a:tbl>
              <a:tblPr bandRow="1" firstRow="1">
                <a:noFill/>
                <a:tableStyleId>{88E7699E-6B94-4D30-A617-851FC9060C1A}</a:tableStyleId>
              </a:tblPr>
              <a:tblGrid>
                <a:gridCol w="2852925"/>
                <a:gridCol w="1481325"/>
                <a:gridCol w="1481325"/>
              </a:tblGrid>
              <a:tr h="436550">
                <a:tc>
                  <a:txBody>
                    <a:bodyPr/>
                    <a:lstStyle/>
                    <a:p>
                      <a:pPr indent="0" lvl="0" marL="0" marR="0" rtl="0" algn="l">
                        <a:spcBef>
                          <a:spcPts val="0"/>
                        </a:spcBef>
                        <a:spcAft>
                          <a:spcPts val="0"/>
                        </a:spcAft>
                        <a:buNone/>
                      </a:pPr>
                      <a:r>
                        <a:rPr b="0" lang="en-US" sz="2000">
                          <a:solidFill>
                            <a:schemeClr val="lt1"/>
                          </a:solidFill>
                        </a:rPr>
                        <a:t>Dataset</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Nodes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Edges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370200">
                <a:tc>
                  <a:txBody>
                    <a:bodyPr/>
                    <a:lstStyle/>
                    <a:p>
                      <a:pPr indent="0" lvl="0" marL="0" marR="0" rtl="0" algn="l">
                        <a:spcBef>
                          <a:spcPts val="0"/>
                        </a:spcBef>
                        <a:spcAft>
                          <a:spcPts val="0"/>
                        </a:spcAft>
                        <a:buNone/>
                      </a:pPr>
                      <a:r>
                        <a:rPr b="1" lang="en-US" sz="1600">
                          <a:solidFill>
                            <a:srgbClr val="868686"/>
                          </a:solidFill>
                        </a:rPr>
                        <a:t>preferentialAttachment</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rgbClr val="868686"/>
                          </a:solidFill>
                        </a:rPr>
                        <a:t>100,000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600">
                          <a:solidFill>
                            <a:srgbClr val="868686"/>
                          </a:solidFill>
                        </a:rPr>
                        <a:t>999,970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Dblp-2010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rgbClr val="868686"/>
                          </a:solidFill>
                        </a:rPr>
                        <a:t>326,186</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600">
                          <a:solidFill>
                            <a:srgbClr val="868686"/>
                          </a:solidFill>
                        </a:rPr>
                        <a:t>1,615,400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coPapersCiteseer</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rgbClr val="868686"/>
                          </a:solidFill>
                        </a:rPr>
                        <a:t>434,102</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600">
                          <a:solidFill>
                            <a:srgbClr val="868686"/>
                          </a:solidFill>
                        </a:rPr>
                        <a:t>32,073,440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As-Skitter</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600">
                          <a:solidFill>
                            <a:srgbClr val="868686"/>
                          </a:solidFill>
                        </a:rPr>
                        <a:t>1,696,415</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lang="en-US" sz="1600">
                          <a:solidFill>
                            <a:srgbClr val="868686"/>
                          </a:solidFill>
                        </a:rPr>
                        <a:t>22,190,596</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bl>
          </a:graphicData>
        </a:graphic>
      </p:graphicFrame>
      <p:sp>
        <p:nvSpPr>
          <p:cNvPr id="1580" name="Google Shape;1580;p75"/>
          <p:cNvSpPr txBox="1"/>
          <p:nvPr/>
        </p:nvSpPr>
        <p:spPr>
          <a:xfrm>
            <a:off x="3360175" y="2327700"/>
            <a:ext cx="5406300" cy="630600"/>
          </a:xfrm>
          <a:prstGeom prst="rect">
            <a:avLst/>
          </a:prstGeom>
          <a:solidFill>
            <a:srgbClr val="FFFFF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800">
                <a:solidFill>
                  <a:srgbClr val="868686"/>
                </a:solidFill>
                <a:latin typeface="Trebuchet MS"/>
                <a:ea typeface="Trebuchet MS"/>
                <a:cs typeface="Trebuchet MS"/>
                <a:sym typeface="Trebuchet MS"/>
              </a:rPr>
              <a:t>Performance Speedup: cuGraph vs NetworkX</a:t>
            </a:r>
            <a:endParaRPr sz="1800">
              <a:solidFill>
                <a:srgbClr val="868686"/>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2"/>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Data Movement and Transformation</a:t>
            </a:r>
            <a:endParaRPr/>
          </a:p>
        </p:txBody>
      </p:sp>
      <p:sp>
        <p:nvSpPr>
          <p:cNvPr id="371" name="Google Shape;371;p22"/>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What if We Could Keep Data on the GPU?</a:t>
            </a:r>
            <a:endParaRPr/>
          </a:p>
        </p:txBody>
      </p:sp>
      <p:sp>
        <p:nvSpPr>
          <p:cNvPr id="372" name="Google Shape;372;p22"/>
          <p:cNvSpPr/>
          <p:nvPr/>
        </p:nvSpPr>
        <p:spPr>
          <a:xfrm>
            <a:off x="12427156" y="4375933"/>
            <a:ext cx="1380779" cy="3668138"/>
          </a:xfrm>
          <a:prstGeom prst="rect">
            <a:avLst/>
          </a:prstGeom>
          <a:solidFill>
            <a:srgbClr val="76B900"/>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t/>
            </a:r>
            <a:endParaRPr b="0" i="0" sz="1800" u="none" cap="none" strike="noStrike">
              <a:solidFill>
                <a:schemeClr val="lt1"/>
              </a:solidFill>
              <a:latin typeface="Trebuchet MS"/>
              <a:ea typeface="Trebuchet MS"/>
              <a:cs typeface="Trebuchet MS"/>
              <a:sym typeface="Trebuchet MS"/>
            </a:endParaRPr>
          </a:p>
        </p:txBody>
      </p:sp>
      <p:sp>
        <p:nvSpPr>
          <p:cNvPr id="373" name="Google Shape;373;p22"/>
          <p:cNvSpPr/>
          <p:nvPr/>
        </p:nvSpPr>
        <p:spPr>
          <a:xfrm>
            <a:off x="12287196" y="4729655"/>
            <a:ext cx="1150241" cy="12086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374" name="Google Shape;374;p22"/>
          <p:cNvSpPr/>
          <p:nvPr/>
        </p:nvSpPr>
        <p:spPr>
          <a:xfrm>
            <a:off x="12287196" y="6495393"/>
            <a:ext cx="1150241" cy="12086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nvGrpSpPr>
          <p:cNvPr id="375" name="Google Shape;375;p22"/>
          <p:cNvGrpSpPr/>
          <p:nvPr/>
        </p:nvGrpSpPr>
        <p:grpSpPr>
          <a:xfrm>
            <a:off x="4457564" y="4507686"/>
            <a:ext cx="3387118" cy="3385062"/>
            <a:chOff x="41147" y="4310438"/>
            <a:chExt cx="3387118" cy="3385062"/>
          </a:xfrm>
        </p:grpSpPr>
        <p:sp>
          <p:nvSpPr>
            <p:cNvPr id="376" name="Google Shape;376;p22"/>
            <p:cNvSpPr/>
            <p:nvPr/>
          </p:nvSpPr>
          <p:spPr>
            <a:xfrm>
              <a:off x="42251" y="4310995"/>
              <a:ext cx="3372012" cy="3372012"/>
            </a:xfrm>
            <a:custGeom>
              <a:rect b="b" l="l" r="r" t="t"/>
              <a:pathLst>
                <a:path extrusionOk="0" h="3372011" w="3372011">
                  <a:moveTo>
                    <a:pt x="3384348" y="3384348"/>
                  </a:moveTo>
                  <a:lnTo>
                    <a:pt x="0" y="3384348"/>
                  </a:lnTo>
                  <a:lnTo>
                    <a:pt x="0" y="0"/>
                  </a:lnTo>
                  <a:lnTo>
                    <a:pt x="3384348" y="0"/>
                  </a:lnTo>
                  <a:close/>
                </a:path>
              </a:pathLst>
            </a:custGeom>
            <a:noFill/>
            <a:ln cap="flat" cmpd="sng" w="104775">
              <a:solidFill>
                <a:srgbClr val="86868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77" name="Google Shape;377;p22"/>
            <p:cNvSpPr/>
            <p:nvPr/>
          </p:nvSpPr>
          <p:spPr>
            <a:xfrm>
              <a:off x="1118128" y="7387084"/>
              <a:ext cx="1213102" cy="308416"/>
            </a:xfrm>
            <a:custGeom>
              <a:rect b="b" l="l" r="r" t="t"/>
              <a:pathLst>
                <a:path extrusionOk="0" h="308415" w="1213101">
                  <a:moveTo>
                    <a:pt x="1231607" y="0"/>
                  </a:moveTo>
                  <a:lnTo>
                    <a:pt x="1231607" y="308416"/>
                  </a:lnTo>
                  <a:lnTo>
                    <a:pt x="0" y="308416"/>
                  </a:lnTo>
                  <a:lnTo>
                    <a:pt x="0"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78" name="Google Shape;378;p22"/>
            <p:cNvSpPr/>
            <p:nvPr/>
          </p:nvSpPr>
          <p:spPr>
            <a:xfrm>
              <a:off x="41147" y="5386338"/>
              <a:ext cx="308416" cy="1213102"/>
            </a:xfrm>
            <a:custGeom>
              <a:rect b="b" l="l" r="r" t="t"/>
              <a:pathLst>
                <a:path extrusionOk="0" h="1213101" w="308415">
                  <a:moveTo>
                    <a:pt x="308416" y="1231607"/>
                  </a:moveTo>
                  <a:lnTo>
                    <a:pt x="0" y="1231607"/>
                  </a:lnTo>
                  <a:lnTo>
                    <a:pt x="0" y="0"/>
                  </a:lnTo>
                  <a:lnTo>
                    <a:pt x="308416"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79" name="Google Shape;379;p22"/>
            <p:cNvSpPr/>
            <p:nvPr/>
          </p:nvSpPr>
          <p:spPr>
            <a:xfrm>
              <a:off x="1119806" y="4310438"/>
              <a:ext cx="1213102" cy="308416"/>
            </a:xfrm>
            <a:custGeom>
              <a:rect b="b" l="l" r="r" t="t"/>
              <a:pathLst>
                <a:path extrusionOk="0" h="308415" w="1213101">
                  <a:moveTo>
                    <a:pt x="0" y="308416"/>
                  </a:moveTo>
                  <a:lnTo>
                    <a:pt x="0" y="0"/>
                  </a:lnTo>
                  <a:lnTo>
                    <a:pt x="1231607" y="0"/>
                  </a:lnTo>
                  <a:lnTo>
                    <a:pt x="1231607" y="308416"/>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80" name="Google Shape;380;p22"/>
            <p:cNvSpPr/>
            <p:nvPr/>
          </p:nvSpPr>
          <p:spPr>
            <a:xfrm>
              <a:off x="3119849" y="5388003"/>
              <a:ext cx="308416" cy="1213102"/>
            </a:xfrm>
            <a:custGeom>
              <a:rect b="b" l="l" r="r" t="t"/>
              <a:pathLst>
                <a:path extrusionOk="0" h="1213101" w="308415">
                  <a:moveTo>
                    <a:pt x="0" y="0"/>
                  </a:moveTo>
                  <a:lnTo>
                    <a:pt x="308416" y="0"/>
                  </a:lnTo>
                  <a:lnTo>
                    <a:pt x="308416" y="1231607"/>
                  </a:lnTo>
                  <a:lnTo>
                    <a:pt x="0" y="1231607"/>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81" name="Google Shape;381;p22"/>
            <p:cNvSpPr/>
            <p:nvPr/>
          </p:nvSpPr>
          <p:spPr>
            <a:xfrm>
              <a:off x="1887831" y="4926551"/>
              <a:ext cx="904686" cy="904686"/>
            </a:xfrm>
            <a:custGeom>
              <a:rect b="b" l="l" r="r" t="t"/>
              <a:pathLst>
                <a:path extrusionOk="0" h="904686" w="904686">
                  <a:moveTo>
                    <a:pt x="923191" y="923191"/>
                  </a:moveTo>
                  <a:lnTo>
                    <a:pt x="0" y="923191"/>
                  </a:lnTo>
                  <a:lnTo>
                    <a:pt x="0" y="0"/>
                  </a:lnTo>
                  <a:lnTo>
                    <a:pt x="923191"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82" name="Google Shape;382;p22"/>
            <p:cNvSpPr/>
            <p:nvPr/>
          </p:nvSpPr>
          <p:spPr>
            <a:xfrm>
              <a:off x="657807" y="4926551"/>
              <a:ext cx="904686" cy="904686"/>
            </a:xfrm>
            <a:custGeom>
              <a:rect b="b" l="l" r="r" t="t"/>
              <a:pathLst>
                <a:path extrusionOk="0" h="904686" w="904686">
                  <a:moveTo>
                    <a:pt x="923191" y="923191"/>
                  </a:moveTo>
                  <a:lnTo>
                    <a:pt x="0" y="923191"/>
                  </a:lnTo>
                  <a:lnTo>
                    <a:pt x="0" y="0"/>
                  </a:lnTo>
                  <a:lnTo>
                    <a:pt x="923191"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83" name="Google Shape;383;p22"/>
            <p:cNvSpPr/>
            <p:nvPr/>
          </p:nvSpPr>
          <p:spPr>
            <a:xfrm>
              <a:off x="1887831" y="6156575"/>
              <a:ext cx="904686" cy="904686"/>
            </a:xfrm>
            <a:custGeom>
              <a:rect b="b" l="l" r="r" t="t"/>
              <a:pathLst>
                <a:path extrusionOk="0" h="904686" w="904686">
                  <a:moveTo>
                    <a:pt x="923191" y="923191"/>
                  </a:moveTo>
                  <a:lnTo>
                    <a:pt x="0" y="923191"/>
                  </a:lnTo>
                  <a:lnTo>
                    <a:pt x="0" y="0"/>
                  </a:lnTo>
                  <a:lnTo>
                    <a:pt x="923191"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384" name="Google Shape;384;p22"/>
            <p:cNvSpPr/>
            <p:nvPr/>
          </p:nvSpPr>
          <p:spPr>
            <a:xfrm>
              <a:off x="657807" y="6156575"/>
              <a:ext cx="904686" cy="904686"/>
            </a:xfrm>
            <a:custGeom>
              <a:rect b="b" l="l" r="r" t="t"/>
              <a:pathLst>
                <a:path extrusionOk="0" h="904686" w="904686">
                  <a:moveTo>
                    <a:pt x="923191" y="923191"/>
                  </a:moveTo>
                  <a:lnTo>
                    <a:pt x="0" y="923191"/>
                  </a:lnTo>
                  <a:lnTo>
                    <a:pt x="0" y="0"/>
                  </a:lnTo>
                  <a:lnTo>
                    <a:pt x="923191" y="0"/>
                  </a:lnTo>
                  <a:close/>
                </a:path>
              </a:pathLst>
            </a:custGeom>
            <a:solidFill>
              <a:srgbClr val="86868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grpSp>
      <p:sp>
        <p:nvSpPr>
          <p:cNvPr id="385" name="Google Shape;385;p22"/>
          <p:cNvSpPr/>
          <p:nvPr/>
        </p:nvSpPr>
        <p:spPr>
          <a:xfrm>
            <a:off x="7601240" y="5264776"/>
            <a:ext cx="486883" cy="1185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386" name="Google Shape;386;p22"/>
          <p:cNvSpPr/>
          <p:nvPr/>
        </p:nvSpPr>
        <p:spPr>
          <a:xfrm>
            <a:off x="7601240" y="7026100"/>
            <a:ext cx="486883" cy="1185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387" name="Google Shape;387;p22"/>
          <p:cNvSpPr txBox="1"/>
          <p:nvPr/>
        </p:nvSpPr>
        <p:spPr>
          <a:xfrm>
            <a:off x="3370324" y="5970056"/>
            <a:ext cx="1001338" cy="441043"/>
          </a:xfrm>
          <a:prstGeom prst="rect">
            <a:avLst/>
          </a:prstGeom>
          <a:solidFill>
            <a:srgbClr val="FFFFFF"/>
          </a:solid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CPU</a:t>
            </a:r>
            <a:endParaRPr b="0" i="0" sz="1100" u="none" cap="none" strike="noStrike">
              <a:solidFill>
                <a:schemeClr val="accent4"/>
              </a:solidFill>
              <a:latin typeface="Arial"/>
              <a:ea typeface="Arial"/>
              <a:cs typeface="Arial"/>
              <a:sym typeface="Arial"/>
            </a:endParaRPr>
          </a:p>
        </p:txBody>
      </p:sp>
      <p:sp>
        <p:nvSpPr>
          <p:cNvPr id="388" name="Google Shape;388;p22"/>
          <p:cNvSpPr/>
          <p:nvPr/>
        </p:nvSpPr>
        <p:spPr>
          <a:xfrm>
            <a:off x="8844251" y="5428344"/>
            <a:ext cx="2147908" cy="336530"/>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rgbClr val="000000"/>
                </a:solidFill>
                <a:latin typeface="Trebuchet MS"/>
                <a:ea typeface="Trebuchet MS"/>
                <a:cs typeface="Trebuchet MS"/>
                <a:sym typeface="Trebuchet MS"/>
              </a:rPr>
              <a:t>Copy </a:t>
            </a:r>
            <a:r>
              <a:rPr b="0" i="0" lang="en-US" sz="1600" u="none" cap="none" strike="noStrike">
                <a:solidFill>
                  <a:srgbClr val="000000"/>
                </a:solidFill>
                <a:latin typeface="Arial"/>
                <a:ea typeface="Arial"/>
                <a:cs typeface="Arial"/>
                <a:sym typeface="Arial"/>
              </a:rPr>
              <a:t>&amp;</a:t>
            </a:r>
            <a:r>
              <a:rPr b="0" i="0" lang="en-US" sz="1600" u="none" cap="none" strike="noStrike">
                <a:solidFill>
                  <a:srgbClr val="000000"/>
                </a:solidFill>
                <a:latin typeface="Trebuchet MS"/>
                <a:ea typeface="Trebuchet MS"/>
                <a:cs typeface="Trebuchet MS"/>
                <a:sym typeface="Trebuchet MS"/>
              </a:rPr>
              <a:t> Convert</a:t>
            </a:r>
            <a:endParaRPr b="0" i="0" sz="1600" u="none" cap="none" strike="noStrike">
              <a:solidFill>
                <a:srgbClr val="000000"/>
              </a:solidFill>
              <a:latin typeface="Arial"/>
              <a:ea typeface="Arial"/>
              <a:cs typeface="Arial"/>
              <a:sym typeface="Arial"/>
            </a:endParaRPr>
          </a:p>
        </p:txBody>
      </p:sp>
      <p:sp>
        <p:nvSpPr>
          <p:cNvPr id="389" name="Google Shape;389;p22"/>
          <p:cNvSpPr/>
          <p:nvPr/>
        </p:nvSpPr>
        <p:spPr>
          <a:xfrm>
            <a:off x="8636291" y="6641924"/>
            <a:ext cx="2563828" cy="343020"/>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accent4"/>
                </a:solidFill>
                <a:latin typeface="Trebuchet MS"/>
                <a:ea typeface="Trebuchet MS"/>
                <a:cs typeface="Trebuchet MS"/>
                <a:sym typeface="Trebuchet MS"/>
              </a:rPr>
              <a:t>Copy </a:t>
            </a:r>
            <a:r>
              <a:rPr b="0" i="0" lang="en-US" sz="1600" u="none" cap="none" strike="noStrike">
                <a:solidFill>
                  <a:schemeClr val="accent4"/>
                </a:solidFill>
                <a:latin typeface="Arial"/>
                <a:ea typeface="Arial"/>
                <a:cs typeface="Arial"/>
                <a:sym typeface="Arial"/>
              </a:rPr>
              <a:t>&amp;</a:t>
            </a:r>
            <a:r>
              <a:rPr b="0" i="0" lang="en-US" sz="1600" u="none" cap="none" strike="noStrike">
                <a:solidFill>
                  <a:schemeClr val="accent4"/>
                </a:solidFill>
                <a:latin typeface="Trebuchet MS"/>
                <a:ea typeface="Trebuchet MS"/>
                <a:cs typeface="Trebuchet MS"/>
                <a:sym typeface="Trebuchet MS"/>
              </a:rPr>
              <a:t> Convert</a:t>
            </a:r>
            <a:endParaRPr b="0" i="0" sz="1600" u="none" cap="none" strike="noStrike">
              <a:solidFill>
                <a:schemeClr val="accent4"/>
              </a:solidFill>
              <a:latin typeface="Arial"/>
              <a:ea typeface="Arial"/>
              <a:cs typeface="Arial"/>
              <a:sym typeface="Arial"/>
            </a:endParaRPr>
          </a:p>
        </p:txBody>
      </p:sp>
      <p:cxnSp>
        <p:nvCxnSpPr>
          <p:cNvPr id="390" name="Google Shape;390;p22"/>
          <p:cNvCxnSpPr/>
          <p:nvPr/>
        </p:nvCxnSpPr>
        <p:spPr>
          <a:xfrm rot="10800000">
            <a:off x="6128530" y="5903497"/>
            <a:ext cx="0" cy="1006265"/>
          </a:xfrm>
          <a:prstGeom prst="straightConnector1">
            <a:avLst/>
          </a:prstGeom>
          <a:noFill/>
          <a:ln cap="flat" cmpd="sng" w="38100">
            <a:solidFill>
              <a:srgbClr val="868686"/>
            </a:solidFill>
            <a:prstDash val="solid"/>
            <a:round/>
            <a:headEnd len="sm" w="sm" type="none"/>
            <a:tailEnd len="lg" w="lg" type="triangle"/>
          </a:ln>
        </p:spPr>
      </p:cxnSp>
      <p:sp>
        <p:nvSpPr>
          <p:cNvPr id="391" name="Google Shape;391;p22"/>
          <p:cNvSpPr/>
          <p:nvPr/>
        </p:nvSpPr>
        <p:spPr>
          <a:xfrm>
            <a:off x="5108073" y="6107320"/>
            <a:ext cx="2100862" cy="171737"/>
          </a:xfrm>
          <a:prstGeom prst="rect">
            <a:avLst/>
          </a:prstGeom>
          <a:solidFill>
            <a:schemeClr val="lt1"/>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dk2"/>
                </a:solidFill>
                <a:latin typeface="Trebuchet MS"/>
                <a:ea typeface="Trebuchet MS"/>
                <a:cs typeface="Trebuchet MS"/>
                <a:sym typeface="Trebuchet MS"/>
              </a:rPr>
              <a:t>Copy </a:t>
            </a:r>
            <a:r>
              <a:rPr b="0" i="0" lang="en-US" sz="1600" u="none" cap="none" strike="noStrike">
                <a:solidFill>
                  <a:schemeClr val="dk2"/>
                </a:solidFill>
                <a:latin typeface="Arial"/>
                <a:ea typeface="Arial"/>
                <a:cs typeface="Arial"/>
                <a:sym typeface="Arial"/>
              </a:rPr>
              <a:t>&amp;</a:t>
            </a:r>
            <a:r>
              <a:rPr b="0" i="0" lang="en-US" sz="1600" u="none" cap="none" strike="noStrike">
                <a:solidFill>
                  <a:schemeClr val="dk2"/>
                </a:solidFill>
                <a:latin typeface="Trebuchet MS"/>
                <a:ea typeface="Trebuchet MS"/>
                <a:cs typeface="Trebuchet MS"/>
                <a:sym typeface="Trebuchet MS"/>
              </a:rPr>
              <a:t> Convert</a:t>
            </a:r>
            <a:endParaRPr b="0" i="0" sz="1600" u="none" cap="none" strike="noStrike">
              <a:solidFill>
                <a:schemeClr val="dk2"/>
              </a:solidFill>
              <a:latin typeface="Arial"/>
              <a:ea typeface="Arial"/>
              <a:cs typeface="Arial"/>
              <a:sym typeface="Arial"/>
            </a:endParaRPr>
          </a:p>
        </p:txBody>
      </p:sp>
      <p:sp>
        <p:nvSpPr>
          <p:cNvPr id="392" name="Google Shape;392;p22"/>
          <p:cNvSpPr/>
          <p:nvPr/>
        </p:nvSpPr>
        <p:spPr>
          <a:xfrm>
            <a:off x="5251138" y="6525089"/>
            <a:ext cx="1778888" cy="560308"/>
          </a:xfrm>
          <a:prstGeom prst="rect">
            <a:avLst/>
          </a:prstGeom>
          <a:solidFill>
            <a:srgbClr val="76B900"/>
          </a:solidFill>
          <a:ln cap="flat" cmpd="sng" w="31750">
            <a:solidFill>
              <a:schemeClr val="lt1"/>
            </a:solidFill>
            <a:prstDash val="solid"/>
            <a:round/>
            <a:headEnd len="sm" w="sm" type="none"/>
            <a:tailEnd len="sm" w="sm" type="none"/>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A</a:t>
            </a:r>
            <a:endParaRPr b="0" i="0" sz="1600" u="none" cap="none" strike="noStrike">
              <a:solidFill>
                <a:schemeClr val="lt1"/>
              </a:solidFill>
              <a:latin typeface="Arial"/>
              <a:ea typeface="Arial"/>
              <a:cs typeface="Arial"/>
              <a:sym typeface="Arial"/>
            </a:endParaRPr>
          </a:p>
        </p:txBody>
      </p:sp>
      <p:cxnSp>
        <p:nvCxnSpPr>
          <p:cNvPr id="393" name="Google Shape;393;p22"/>
          <p:cNvCxnSpPr/>
          <p:nvPr/>
        </p:nvCxnSpPr>
        <p:spPr>
          <a:xfrm flipH="1" rot="10800000">
            <a:off x="7311077" y="8134482"/>
            <a:ext cx="5483400" cy="457200"/>
          </a:xfrm>
          <a:prstGeom prst="bentConnector3">
            <a:avLst>
              <a:gd fmla="val 99835" name="adj1"/>
            </a:avLst>
          </a:prstGeom>
          <a:noFill/>
          <a:ln cap="flat" cmpd="sng" w="38100">
            <a:solidFill>
              <a:srgbClr val="434343"/>
            </a:solidFill>
            <a:prstDash val="solid"/>
            <a:round/>
            <a:headEnd len="sm" w="sm" type="none"/>
            <a:tailEnd len="lg" w="lg" type="triangle"/>
          </a:ln>
        </p:spPr>
      </p:cxnSp>
      <p:sp>
        <p:nvSpPr>
          <p:cNvPr id="394" name="Google Shape;394;p22"/>
          <p:cNvSpPr/>
          <p:nvPr/>
        </p:nvSpPr>
        <p:spPr>
          <a:xfrm>
            <a:off x="5248861" y="5317742"/>
            <a:ext cx="1778888" cy="560308"/>
          </a:xfrm>
          <a:prstGeom prst="rect">
            <a:avLst/>
          </a:prstGeom>
          <a:solidFill>
            <a:srgbClr val="76B900"/>
          </a:solidFill>
          <a:ln cap="flat" cmpd="sng" w="31750">
            <a:solidFill>
              <a:schemeClr val="lt1"/>
            </a:solidFill>
            <a:prstDash val="solid"/>
            <a:round/>
            <a:headEnd len="sm" w="sm" type="none"/>
            <a:tailEnd len="sm" w="sm" type="none"/>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B</a:t>
            </a:r>
            <a:endParaRPr b="0" i="0" sz="1600" u="none" cap="none" strike="noStrike">
              <a:solidFill>
                <a:schemeClr val="lt1"/>
              </a:solidFill>
              <a:latin typeface="Arial"/>
              <a:ea typeface="Arial"/>
              <a:cs typeface="Arial"/>
              <a:sym typeface="Arial"/>
            </a:endParaRPr>
          </a:p>
        </p:txBody>
      </p:sp>
      <p:cxnSp>
        <p:nvCxnSpPr>
          <p:cNvPr id="395" name="Google Shape;395;p22"/>
          <p:cNvCxnSpPr/>
          <p:nvPr/>
        </p:nvCxnSpPr>
        <p:spPr>
          <a:xfrm>
            <a:off x="7311077" y="3830603"/>
            <a:ext cx="5486400" cy="365700"/>
          </a:xfrm>
          <a:prstGeom prst="bentConnector3">
            <a:avLst>
              <a:gd fmla="val 99783" name="adj1"/>
            </a:avLst>
          </a:prstGeom>
          <a:noFill/>
          <a:ln cap="flat" cmpd="sng" w="38100">
            <a:solidFill>
              <a:srgbClr val="434343"/>
            </a:solidFill>
            <a:prstDash val="solid"/>
            <a:round/>
            <a:headEnd len="lg" w="lg" type="triangle"/>
            <a:tailEnd len="sm" w="sm" type="none"/>
          </a:ln>
        </p:spPr>
      </p:cxnSp>
      <p:sp>
        <p:nvSpPr>
          <p:cNvPr id="396" name="Google Shape;396;p22"/>
          <p:cNvSpPr/>
          <p:nvPr/>
        </p:nvSpPr>
        <p:spPr>
          <a:xfrm>
            <a:off x="9029729" y="3451109"/>
            <a:ext cx="1776953" cy="287317"/>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accent4"/>
                </a:solidFill>
                <a:latin typeface="Trebuchet MS"/>
                <a:ea typeface="Trebuchet MS"/>
                <a:cs typeface="Trebuchet MS"/>
                <a:sym typeface="Trebuchet MS"/>
              </a:rPr>
              <a:t>Read Data</a:t>
            </a:r>
            <a:endParaRPr b="0" i="0" sz="1600" u="none" cap="none" strike="noStrike">
              <a:solidFill>
                <a:schemeClr val="accent4"/>
              </a:solidFill>
              <a:latin typeface="Arial"/>
              <a:ea typeface="Arial"/>
              <a:cs typeface="Arial"/>
              <a:sym typeface="Arial"/>
            </a:endParaRPr>
          </a:p>
        </p:txBody>
      </p:sp>
      <p:sp>
        <p:nvSpPr>
          <p:cNvPr id="397" name="Google Shape;397;p22"/>
          <p:cNvSpPr/>
          <p:nvPr/>
        </p:nvSpPr>
        <p:spPr>
          <a:xfrm>
            <a:off x="9029729" y="8674063"/>
            <a:ext cx="1776953" cy="287317"/>
          </a:xfrm>
          <a:prstGeom prst="rect">
            <a:avLst/>
          </a:prstGeom>
          <a:noFill/>
          <a:ln cap="flat" cmpd="sng" w="9525">
            <a:solidFill>
              <a:srgbClr val="434343"/>
            </a:solidFill>
            <a:prstDash val="solid"/>
            <a:round/>
            <a:headEnd len="sm" w="sm" type="none"/>
            <a:tailEnd len="sm" w="sm" type="none"/>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accent4"/>
                </a:solidFill>
                <a:latin typeface="Trebuchet MS"/>
                <a:ea typeface="Trebuchet MS"/>
                <a:cs typeface="Trebuchet MS"/>
                <a:sym typeface="Trebuchet MS"/>
              </a:rPr>
              <a:t>Load Data</a:t>
            </a:r>
            <a:endParaRPr b="0" i="0" sz="1600" u="none" cap="none" strike="noStrike">
              <a:solidFill>
                <a:schemeClr val="accent4"/>
              </a:solidFill>
              <a:latin typeface="Arial"/>
              <a:ea typeface="Arial"/>
              <a:cs typeface="Arial"/>
              <a:sym typeface="Arial"/>
            </a:endParaRPr>
          </a:p>
        </p:txBody>
      </p:sp>
      <p:sp>
        <p:nvSpPr>
          <p:cNvPr id="398" name="Google Shape;398;p22"/>
          <p:cNvSpPr/>
          <p:nvPr/>
        </p:nvSpPr>
        <p:spPr>
          <a:xfrm>
            <a:off x="5248861" y="3546371"/>
            <a:ext cx="1778888" cy="560308"/>
          </a:xfrm>
          <a:prstGeom prst="rect">
            <a:avLst/>
          </a:prstGeom>
          <a:solidFill>
            <a:srgbClr val="76B900"/>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B</a:t>
            </a:r>
            <a:endParaRPr b="0" i="0" sz="1600" u="none" cap="none" strike="noStrike">
              <a:solidFill>
                <a:schemeClr val="lt1"/>
              </a:solidFill>
              <a:latin typeface="Arial"/>
              <a:ea typeface="Arial"/>
              <a:cs typeface="Arial"/>
              <a:sym typeface="Arial"/>
            </a:endParaRPr>
          </a:p>
        </p:txBody>
      </p:sp>
      <p:sp>
        <p:nvSpPr>
          <p:cNvPr id="399" name="Google Shape;399;p22"/>
          <p:cNvSpPr/>
          <p:nvPr/>
        </p:nvSpPr>
        <p:spPr>
          <a:xfrm>
            <a:off x="5248861" y="8293755"/>
            <a:ext cx="1778888" cy="560308"/>
          </a:xfrm>
          <a:prstGeom prst="rect">
            <a:avLst/>
          </a:prstGeom>
          <a:solidFill>
            <a:srgbClr val="76B900"/>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A</a:t>
            </a:r>
            <a:endParaRPr b="0" i="0" sz="1600" u="none" cap="none" strike="noStrike">
              <a:solidFill>
                <a:schemeClr val="lt1"/>
              </a:solidFill>
              <a:latin typeface="Arial"/>
              <a:ea typeface="Arial"/>
              <a:cs typeface="Arial"/>
              <a:sym typeface="Arial"/>
            </a:endParaRPr>
          </a:p>
        </p:txBody>
      </p:sp>
      <p:sp>
        <p:nvSpPr>
          <p:cNvPr id="400" name="Google Shape;400;p22"/>
          <p:cNvSpPr txBox="1"/>
          <p:nvPr/>
        </p:nvSpPr>
        <p:spPr>
          <a:xfrm>
            <a:off x="13867720" y="5970056"/>
            <a:ext cx="1049955" cy="441043"/>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GPU</a:t>
            </a:r>
            <a:endParaRPr b="0" i="0" sz="2000" u="none" cap="none" strike="noStrike">
              <a:solidFill>
                <a:schemeClr val="accent4"/>
              </a:solidFill>
              <a:latin typeface="Trebuchet MS"/>
              <a:ea typeface="Trebuchet MS"/>
              <a:cs typeface="Trebuchet MS"/>
              <a:sym typeface="Trebuchet MS"/>
            </a:endParaRPr>
          </a:p>
        </p:txBody>
      </p:sp>
      <p:cxnSp>
        <p:nvCxnSpPr>
          <p:cNvPr id="401" name="Google Shape;401;p22"/>
          <p:cNvCxnSpPr/>
          <p:nvPr/>
        </p:nvCxnSpPr>
        <p:spPr>
          <a:xfrm>
            <a:off x="7443261" y="5329317"/>
            <a:ext cx="4702811" cy="0"/>
          </a:xfrm>
          <a:prstGeom prst="straightConnector1">
            <a:avLst/>
          </a:prstGeom>
          <a:noFill/>
          <a:ln cap="flat" cmpd="sng" w="38100">
            <a:solidFill>
              <a:srgbClr val="868686"/>
            </a:solidFill>
            <a:prstDash val="solid"/>
            <a:round/>
            <a:headEnd len="lg" w="lg" type="none"/>
            <a:tailEnd len="lg" w="lg" type="triangle"/>
          </a:ln>
        </p:spPr>
      </p:cxnSp>
      <p:grpSp>
        <p:nvGrpSpPr>
          <p:cNvPr id="402" name="Google Shape;402;p22"/>
          <p:cNvGrpSpPr/>
          <p:nvPr/>
        </p:nvGrpSpPr>
        <p:grpSpPr>
          <a:xfrm>
            <a:off x="12278144" y="4781002"/>
            <a:ext cx="1102936" cy="1108006"/>
            <a:chOff x="15478450" y="3449957"/>
            <a:chExt cx="1657350" cy="1664968"/>
          </a:xfrm>
        </p:grpSpPr>
        <p:sp>
          <p:nvSpPr>
            <p:cNvPr id="403" name="Google Shape;403;p22"/>
            <p:cNvSpPr/>
            <p:nvPr/>
          </p:nvSpPr>
          <p:spPr>
            <a:xfrm>
              <a:off x="15478450" y="3457575"/>
              <a:ext cx="1657350" cy="1657350"/>
            </a:xfrm>
            <a:custGeom>
              <a:rect b="b" l="l" r="r" t="t"/>
              <a:pathLst>
                <a:path extrusionOk="0" h="1657350" w="1657350">
                  <a:moveTo>
                    <a:pt x="1657350" y="1657350"/>
                  </a:moveTo>
                  <a:lnTo>
                    <a:pt x="0" y="1657350"/>
                  </a:lnTo>
                  <a:lnTo>
                    <a:pt x="0" y="0"/>
                  </a:lnTo>
                  <a:lnTo>
                    <a:pt x="1657350" y="0"/>
                  </a:lnTo>
                  <a:lnTo>
                    <a:pt x="1657350" y="1657350"/>
                  </a:lnTo>
                  <a:close/>
                </a:path>
              </a:pathLst>
            </a:custGeom>
            <a:solidFill>
              <a:schemeClr val="lt1"/>
            </a:solidFill>
            <a:ln cap="flat" cmpd="sng" w="44450">
              <a:solidFill>
                <a:srgbClr val="76B9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04" name="Google Shape;404;p22"/>
            <p:cNvSpPr/>
            <p:nvPr/>
          </p:nvSpPr>
          <p:spPr>
            <a:xfrm>
              <a:off x="15716575"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05" name="Google Shape;405;p22"/>
            <p:cNvSpPr/>
            <p:nvPr/>
          </p:nvSpPr>
          <p:spPr>
            <a:xfrm>
              <a:off x="15852783"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06" name="Google Shape;406;p22"/>
            <p:cNvSpPr/>
            <p:nvPr/>
          </p:nvSpPr>
          <p:spPr>
            <a:xfrm>
              <a:off x="15716575"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07" name="Google Shape;407;p22"/>
            <p:cNvSpPr/>
            <p:nvPr/>
          </p:nvSpPr>
          <p:spPr>
            <a:xfrm>
              <a:off x="15852783"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08" name="Google Shape;408;p22"/>
            <p:cNvSpPr/>
            <p:nvPr/>
          </p:nvSpPr>
          <p:spPr>
            <a:xfrm>
              <a:off x="15716575"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09" name="Google Shape;409;p22"/>
            <p:cNvSpPr/>
            <p:nvPr/>
          </p:nvSpPr>
          <p:spPr>
            <a:xfrm>
              <a:off x="15852783"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0" name="Google Shape;410;p22"/>
            <p:cNvSpPr/>
            <p:nvPr/>
          </p:nvSpPr>
          <p:spPr>
            <a:xfrm>
              <a:off x="15716575"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1" name="Google Shape;411;p22"/>
            <p:cNvSpPr/>
            <p:nvPr/>
          </p:nvSpPr>
          <p:spPr>
            <a:xfrm>
              <a:off x="15716575"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2" name="Google Shape;412;p22"/>
            <p:cNvSpPr/>
            <p:nvPr/>
          </p:nvSpPr>
          <p:spPr>
            <a:xfrm>
              <a:off x="15716575"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3" name="Google Shape;413;p22"/>
            <p:cNvSpPr/>
            <p:nvPr/>
          </p:nvSpPr>
          <p:spPr>
            <a:xfrm>
              <a:off x="15716575"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4" name="Google Shape;414;p22"/>
            <p:cNvSpPr/>
            <p:nvPr/>
          </p:nvSpPr>
          <p:spPr>
            <a:xfrm>
              <a:off x="15852783"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5" name="Google Shape;415;p22"/>
            <p:cNvSpPr/>
            <p:nvPr/>
          </p:nvSpPr>
          <p:spPr>
            <a:xfrm>
              <a:off x="15716575"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6" name="Google Shape;416;p22"/>
            <p:cNvSpPr/>
            <p:nvPr/>
          </p:nvSpPr>
          <p:spPr>
            <a:xfrm>
              <a:off x="15852783"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7" name="Google Shape;417;p22"/>
            <p:cNvSpPr/>
            <p:nvPr/>
          </p:nvSpPr>
          <p:spPr>
            <a:xfrm>
              <a:off x="15716575"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8" name="Google Shape;418;p22"/>
            <p:cNvSpPr/>
            <p:nvPr/>
          </p:nvSpPr>
          <p:spPr>
            <a:xfrm>
              <a:off x="15852783"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19" name="Google Shape;419;p22"/>
            <p:cNvSpPr/>
            <p:nvPr/>
          </p:nvSpPr>
          <p:spPr>
            <a:xfrm>
              <a:off x="15988991"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0" name="Google Shape;420;p22"/>
            <p:cNvSpPr/>
            <p:nvPr/>
          </p:nvSpPr>
          <p:spPr>
            <a:xfrm>
              <a:off x="1612519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1" name="Google Shape;421;p22"/>
            <p:cNvSpPr/>
            <p:nvPr/>
          </p:nvSpPr>
          <p:spPr>
            <a:xfrm>
              <a:off x="15988991"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2" name="Google Shape;422;p22"/>
            <p:cNvSpPr/>
            <p:nvPr/>
          </p:nvSpPr>
          <p:spPr>
            <a:xfrm>
              <a:off x="1612519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3" name="Google Shape;423;p22"/>
            <p:cNvSpPr/>
            <p:nvPr/>
          </p:nvSpPr>
          <p:spPr>
            <a:xfrm>
              <a:off x="15988991"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4" name="Google Shape;424;p22"/>
            <p:cNvSpPr/>
            <p:nvPr/>
          </p:nvSpPr>
          <p:spPr>
            <a:xfrm>
              <a:off x="1612519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5" name="Google Shape;425;p22"/>
            <p:cNvSpPr/>
            <p:nvPr/>
          </p:nvSpPr>
          <p:spPr>
            <a:xfrm>
              <a:off x="15988991"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6" name="Google Shape;426;p22"/>
            <p:cNvSpPr/>
            <p:nvPr/>
          </p:nvSpPr>
          <p:spPr>
            <a:xfrm>
              <a:off x="1612519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7" name="Google Shape;427;p22"/>
            <p:cNvSpPr/>
            <p:nvPr/>
          </p:nvSpPr>
          <p:spPr>
            <a:xfrm>
              <a:off x="15988991"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8" name="Google Shape;428;p22"/>
            <p:cNvSpPr/>
            <p:nvPr/>
          </p:nvSpPr>
          <p:spPr>
            <a:xfrm>
              <a:off x="1612519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29" name="Google Shape;429;p22"/>
            <p:cNvSpPr/>
            <p:nvPr/>
          </p:nvSpPr>
          <p:spPr>
            <a:xfrm>
              <a:off x="15988991"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0" name="Google Shape;430;p22"/>
            <p:cNvSpPr/>
            <p:nvPr/>
          </p:nvSpPr>
          <p:spPr>
            <a:xfrm>
              <a:off x="1612519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1" name="Google Shape;431;p22"/>
            <p:cNvSpPr/>
            <p:nvPr/>
          </p:nvSpPr>
          <p:spPr>
            <a:xfrm>
              <a:off x="16261405"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2" name="Google Shape;432;p22"/>
            <p:cNvSpPr/>
            <p:nvPr/>
          </p:nvSpPr>
          <p:spPr>
            <a:xfrm>
              <a:off x="16397613"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3" name="Google Shape;433;p22"/>
            <p:cNvSpPr/>
            <p:nvPr/>
          </p:nvSpPr>
          <p:spPr>
            <a:xfrm>
              <a:off x="16261405"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4" name="Google Shape;434;p22"/>
            <p:cNvSpPr/>
            <p:nvPr/>
          </p:nvSpPr>
          <p:spPr>
            <a:xfrm>
              <a:off x="16397613"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5" name="Google Shape;435;p22"/>
            <p:cNvSpPr/>
            <p:nvPr/>
          </p:nvSpPr>
          <p:spPr>
            <a:xfrm>
              <a:off x="16261405"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6" name="Google Shape;436;p22"/>
            <p:cNvSpPr/>
            <p:nvPr/>
          </p:nvSpPr>
          <p:spPr>
            <a:xfrm>
              <a:off x="16397613"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7" name="Google Shape;437;p22"/>
            <p:cNvSpPr/>
            <p:nvPr/>
          </p:nvSpPr>
          <p:spPr>
            <a:xfrm>
              <a:off x="16261405"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8" name="Google Shape;438;p22"/>
            <p:cNvSpPr/>
            <p:nvPr/>
          </p:nvSpPr>
          <p:spPr>
            <a:xfrm>
              <a:off x="16397613"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39" name="Google Shape;439;p22"/>
            <p:cNvSpPr/>
            <p:nvPr/>
          </p:nvSpPr>
          <p:spPr>
            <a:xfrm>
              <a:off x="16261405"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0" name="Google Shape;440;p22"/>
            <p:cNvSpPr/>
            <p:nvPr/>
          </p:nvSpPr>
          <p:spPr>
            <a:xfrm>
              <a:off x="16397613"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1" name="Google Shape;441;p22"/>
            <p:cNvSpPr/>
            <p:nvPr/>
          </p:nvSpPr>
          <p:spPr>
            <a:xfrm>
              <a:off x="16261405"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2" name="Google Shape;442;p22"/>
            <p:cNvSpPr/>
            <p:nvPr/>
          </p:nvSpPr>
          <p:spPr>
            <a:xfrm>
              <a:off x="16397613"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3" name="Google Shape;443;p22"/>
            <p:cNvSpPr/>
            <p:nvPr/>
          </p:nvSpPr>
          <p:spPr>
            <a:xfrm>
              <a:off x="16533820"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4" name="Google Shape;444;p22"/>
            <p:cNvSpPr/>
            <p:nvPr/>
          </p:nvSpPr>
          <p:spPr>
            <a:xfrm>
              <a:off x="1667002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5" name="Google Shape;445;p22"/>
            <p:cNvSpPr/>
            <p:nvPr/>
          </p:nvSpPr>
          <p:spPr>
            <a:xfrm>
              <a:off x="16533820"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6" name="Google Shape;446;p22"/>
            <p:cNvSpPr/>
            <p:nvPr/>
          </p:nvSpPr>
          <p:spPr>
            <a:xfrm>
              <a:off x="1667002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7" name="Google Shape;447;p22"/>
            <p:cNvSpPr/>
            <p:nvPr/>
          </p:nvSpPr>
          <p:spPr>
            <a:xfrm>
              <a:off x="16533820"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8" name="Google Shape;448;p22"/>
            <p:cNvSpPr/>
            <p:nvPr/>
          </p:nvSpPr>
          <p:spPr>
            <a:xfrm>
              <a:off x="1667002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49" name="Google Shape;449;p22"/>
            <p:cNvSpPr/>
            <p:nvPr/>
          </p:nvSpPr>
          <p:spPr>
            <a:xfrm>
              <a:off x="15852783"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0" name="Google Shape;450;p22"/>
            <p:cNvSpPr/>
            <p:nvPr/>
          </p:nvSpPr>
          <p:spPr>
            <a:xfrm>
              <a:off x="15852783"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1" name="Google Shape;451;p22"/>
            <p:cNvSpPr/>
            <p:nvPr/>
          </p:nvSpPr>
          <p:spPr>
            <a:xfrm>
              <a:off x="15852783"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2" name="Google Shape;452;p22"/>
            <p:cNvSpPr/>
            <p:nvPr/>
          </p:nvSpPr>
          <p:spPr>
            <a:xfrm>
              <a:off x="15988991"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3" name="Google Shape;453;p22"/>
            <p:cNvSpPr/>
            <p:nvPr/>
          </p:nvSpPr>
          <p:spPr>
            <a:xfrm>
              <a:off x="1612519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4" name="Google Shape;454;p22"/>
            <p:cNvSpPr/>
            <p:nvPr/>
          </p:nvSpPr>
          <p:spPr>
            <a:xfrm>
              <a:off x="15988991"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5" name="Google Shape;455;p22"/>
            <p:cNvSpPr/>
            <p:nvPr/>
          </p:nvSpPr>
          <p:spPr>
            <a:xfrm>
              <a:off x="1612519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6" name="Google Shape;456;p22"/>
            <p:cNvSpPr/>
            <p:nvPr/>
          </p:nvSpPr>
          <p:spPr>
            <a:xfrm>
              <a:off x="15988991"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7" name="Google Shape;457;p22"/>
            <p:cNvSpPr/>
            <p:nvPr/>
          </p:nvSpPr>
          <p:spPr>
            <a:xfrm>
              <a:off x="1612519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8" name="Google Shape;458;p22"/>
            <p:cNvSpPr/>
            <p:nvPr/>
          </p:nvSpPr>
          <p:spPr>
            <a:xfrm>
              <a:off x="16261405"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59" name="Google Shape;459;p22"/>
            <p:cNvSpPr/>
            <p:nvPr/>
          </p:nvSpPr>
          <p:spPr>
            <a:xfrm>
              <a:off x="16397613"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0" name="Google Shape;460;p22"/>
            <p:cNvSpPr/>
            <p:nvPr/>
          </p:nvSpPr>
          <p:spPr>
            <a:xfrm>
              <a:off x="16261405"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1" name="Google Shape;461;p22"/>
            <p:cNvSpPr/>
            <p:nvPr/>
          </p:nvSpPr>
          <p:spPr>
            <a:xfrm>
              <a:off x="16397613"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2" name="Google Shape;462;p22"/>
            <p:cNvSpPr/>
            <p:nvPr/>
          </p:nvSpPr>
          <p:spPr>
            <a:xfrm>
              <a:off x="16261405"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3" name="Google Shape;463;p22"/>
            <p:cNvSpPr/>
            <p:nvPr/>
          </p:nvSpPr>
          <p:spPr>
            <a:xfrm>
              <a:off x="16397613"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4" name="Google Shape;464;p22"/>
            <p:cNvSpPr/>
            <p:nvPr/>
          </p:nvSpPr>
          <p:spPr>
            <a:xfrm>
              <a:off x="16533820"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5" name="Google Shape;465;p22"/>
            <p:cNvSpPr/>
            <p:nvPr/>
          </p:nvSpPr>
          <p:spPr>
            <a:xfrm>
              <a:off x="1667002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6" name="Google Shape;466;p22"/>
            <p:cNvSpPr/>
            <p:nvPr/>
          </p:nvSpPr>
          <p:spPr>
            <a:xfrm>
              <a:off x="16533820"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7" name="Google Shape;467;p22"/>
            <p:cNvSpPr/>
            <p:nvPr/>
          </p:nvSpPr>
          <p:spPr>
            <a:xfrm>
              <a:off x="1667002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8" name="Google Shape;468;p22"/>
            <p:cNvSpPr/>
            <p:nvPr/>
          </p:nvSpPr>
          <p:spPr>
            <a:xfrm>
              <a:off x="16533820"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69" name="Google Shape;469;p22"/>
            <p:cNvSpPr/>
            <p:nvPr/>
          </p:nvSpPr>
          <p:spPr>
            <a:xfrm>
              <a:off x="1667002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0" name="Google Shape;470;p22"/>
            <p:cNvSpPr/>
            <p:nvPr/>
          </p:nvSpPr>
          <p:spPr>
            <a:xfrm>
              <a:off x="16533820"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1" name="Google Shape;471;p22"/>
            <p:cNvSpPr/>
            <p:nvPr/>
          </p:nvSpPr>
          <p:spPr>
            <a:xfrm>
              <a:off x="1667002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2" name="Google Shape;472;p22"/>
            <p:cNvSpPr/>
            <p:nvPr/>
          </p:nvSpPr>
          <p:spPr>
            <a:xfrm>
              <a:off x="16533820"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3" name="Google Shape;473;p22"/>
            <p:cNvSpPr/>
            <p:nvPr/>
          </p:nvSpPr>
          <p:spPr>
            <a:xfrm>
              <a:off x="1667002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4" name="Google Shape;474;p22"/>
            <p:cNvSpPr/>
            <p:nvPr/>
          </p:nvSpPr>
          <p:spPr>
            <a:xfrm>
              <a:off x="16533820"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5" name="Google Shape;475;p22"/>
            <p:cNvSpPr/>
            <p:nvPr/>
          </p:nvSpPr>
          <p:spPr>
            <a:xfrm>
              <a:off x="1680718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6" name="Google Shape;476;p22"/>
            <p:cNvSpPr/>
            <p:nvPr/>
          </p:nvSpPr>
          <p:spPr>
            <a:xfrm>
              <a:off x="1680718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7" name="Google Shape;477;p22"/>
            <p:cNvSpPr/>
            <p:nvPr/>
          </p:nvSpPr>
          <p:spPr>
            <a:xfrm>
              <a:off x="1680718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8" name="Google Shape;478;p22"/>
            <p:cNvSpPr/>
            <p:nvPr/>
          </p:nvSpPr>
          <p:spPr>
            <a:xfrm>
              <a:off x="1680718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79" name="Google Shape;479;p22"/>
            <p:cNvSpPr/>
            <p:nvPr/>
          </p:nvSpPr>
          <p:spPr>
            <a:xfrm>
              <a:off x="1680718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0" name="Google Shape;480;p22"/>
            <p:cNvSpPr/>
            <p:nvPr/>
          </p:nvSpPr>
          <p:spPr>
            <a:xfrm>
              <a:off x="1680718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1" name="Google Shape;481;p22"/>
            <p:cNvSpPr/>
            <p:nvPr/>
          </p:nvSpPr>
          <p:spPr>
            <a:xfrm>
              <a:off x="1680718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2" name="Google Shape;482;p22"/>
            <p:cNvSpPr/>
            <p:nvPr/>
          </p:nvSpPr>
          <p:spPr>
            <a:xfrm>
              <a:off x="1680718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3" name="Google Shape;483;p22"/>
            <p:cNvSpPr/>
            <p:nvPr/>
          </p:nvSpPr>
          <p:spPr>
            <a:xfrm>
              <a:off x="1680718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4" name="Google Shape;484;p22"/>
            <p:cNvSpPr/>
            <p:nvPr/>
          </p:nvSpPr>
          <p:spPr>
            <a:xfrm>
              <a:off x="1667002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5" name="Google Shape;485;p22"/>
            <p:cNvSpPr/>
            <p:nvPr/>
          </p:nvSpPr>
          <p:spPr>
            <a:xfrm>
              <a:off x="15479403" y="4104323"/>
              <a:ext cx="85725" cy="361950"/>
            </a:xfrm>
            <a:custGeom>
              <a:rect b="b" l="l" r="r" t="t"/>
              <a:pathLst>
                <a:path extrusionOk="0" h="361950" w="85725">
                  <a:moveTo>
                    <a:pt x="0" y="0"/>
                  </a:moveTo>
                  <a:lnTo>
                    <a:pt x="90488" y="0"/>
                  </a:lnTo>
                  <a:lnTo>
                    <a:pt x="90488" y="362903"/>
                  </a:lnTo>
                  <a:lnTo>
                    <a:pt x="0" y="362903"/>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6" name="Google Shape;486;p22"/>
            <p:cNvSpPr/>
            <p:nvPr/>
          </p:nvSpPr>
          <p:spPr>
            <a:xfrm>
              <a:off x="17046266" y="4104323"/>
              <a:ext cx="85725" cy="361950"/>
            </a:xfrm>
            <a:custGeom>
              <a:rect b="b" l="l" r="r" t="t"/>
              <a:pathLst>
                <a:path extrusionOk="0" h="361950" w="85725">
                  <a:moveTo>
                    <a:pt x="0" y="0"/>
                  </a:moveTo>
                  <a:lnTo>
                    <a:pt x="90488" y="0"/>
                  </a:lnTo>
                  <a:lnTo>
                    <a:pt x="90488" y="362903"/>
                  </a:lnTo>
                  <a:lnTo>
                    <a:pt x="0" y="362903"/>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7" name="Google Shape;487;p22"/>
            <p:cNvSpPr/>
            <p:nvPr/>
          </p:nvSpPr>
          <p:spPr>
            <a:xfrm>
              <a:off x="16126175" y="3449957"/>
              <a:ext cx="361950" cy="85725"/>
            </a:xfrm>
            <a:custGeom>
              <a:rect b="b" l="l" r="r" t="t"/>
              <a:pathLst>
                <a:path extrusionOk="0" h="85725" w="361950">
                  <a:moveTo>
                    <a:pt x="362903" y="0"/>
                  </a:moveTo>
                  <a:lnTo>
                    <a:pt x="362903" y="90487"/>
                  </a:lnTo>
                  <a:lnTo>
                    <a:pt x="0" y="90487"/>
                  </a:lnTo>
                  <a:lnTo>
                    <a:pt x="0" y="0"/>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88" name="Google Shape;488;p22"/>
            <p:cNvSpPr/>
            <p:nvPr/>
          </p:nvSpPr>
          <p:spPr>
            <a:xfrm>
              <a:off x="16125827" y="5025992"/>
              <a:ext cx="361950" cy="85725"/>
            </a:xfrm>
            <a:custGeom>
              <a:rect b="b" l="l" r="r" t="t"/>
              <a:pathLst>
                <a:path extrusionOk="0" h="85725" w="361950">
                  <a:moveTo>
                    <a:pt x="362903" y="0"/>
                  </a:moveTo>
                  <a:lnTo>
                    <a:pt x="362903" y="90487"/>
                  </a:lnTo>
                  <a:lnTo>
                    <a:pt x="0" y="90487"/>
                  </a:lnTo>
                  <a:lnTo>
                    <a:pt x="0" y="0"/>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grpSp>
      <p:grpSp>
        <p:nvGrpSpPr>
          <p:cNvPr id="489" name="Google Shape;489;p22"/>
          <p:cNvGrpSpPr/>
          <p:nvPr/>
        </p:nvGrpSpPr>
        <p:grpSpPr>
          <a:xfrm>
            <a:off x="12278144" y="6544715"/>
            <a:ext cx="1102936" cy="1108006"/>
            <a:chOff x="15478450" y="3449957"/>
            <a:chExt cx="1657350" cy="1664968"/>
          </a:xfrm>
        </p:grpSpPr>
        <p:sp>
          <p:nvSpPr>
            <p:cNvPr id="490" name="Google Shape;490;p22"/>
            <p:cNvSpPr/>
            <p:nvPr/>
          </p:nvSpPr>
          <p:spPr>
            <a:xfrm>
              <a:off x="15478450" y="3457575"/>
              <a:ext cx="1657350" cy="1657350"/>
            </a:xfrm>
            <a:custGeom>
              <a:rect b="b" l="l" r="r" t="t"/>
              <a:pathLst>
                <a:path extrusionOk="0" h="1657350" w="1657350">
                  <a:moveTo>
                    <a:pt x="1657350" y="1657350"/>
                  </a:moveTo>
                  <a:lnTo>
                    <a:pt x="0" y="1657350"/>
                  </a:lnTo>
                  <a:lnTo>
                    <a:pt x="0" y="0"/>
                  </a:lnTo>
                  <a:lnTo>
                    <a:pt x="1657350" y="0"/>
                  </a:lnTo>
                  <a:lnTo>
                    <a:pt x="1657350" y="1657350"/>
                  </a:lnTo>
                  <a:close/>
                </a:path>
              </a:pathLst>
            </a:custGeom>
            <a:solidFill>
              <a:schemeClr val="lt1"/>
            </a:solidFill>
            <a:ln cap="flat" cmpd="sng" w="44450">
              <a:solidFill>
                <a:srgbClr val="76B90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1" name="Google Shape;491;p22"/>
            <p:cNvSpPr/>
            <p:nvPr/>
          </p:nvSpPr>
          <p:spPr>
            <a:xfrm>
              <a:off x="15716575"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2" name="Google Shape;492;p22"/>
            <p:cNvSpPr/>
            <p:nvPr/>
          </p:nvSpPr>
          <p:spPr>
            <a:xfrm>
              <a:off x="15852783"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3" name="Google Shape;493;p22"/>
            <p:cNvSpPr/>
            <p:nvPr/>
          </p:nvSpPr>
          <p:spPr>
            <a:xfrm>
              <a:off x="15716575"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4" name="Google Shape;494;p22"/>
            <p:cNvSpPr/>
            <p:nvPr/>
          </p:nvSpPr>
          <p:spPr>
            <a:xfrm>
              <a:off x="15852783"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5" name="Google Shape;495;p22"/>
            <p:cNvSpPr/>
            <p:nvPr/>
          </p:nvSpPr>
          <p:spPr>
            <a:xfrm>
              <a:off x="15716575"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6" name="Google Shape;496;p22"/>
            <p:cNvSpPr/>
            <p:nvPr/>
          </p:nvSpPr>
          <p:spPr>
            <a:xfrm>
              <a:off x="15852783"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7" name="Google Shape;497;p22"/>
            <p:cNvSpPr/>
            <p:nvPr/>
          </p:nvSpPr>
          <p:spPr>
            <a:xfrm>
              <a:off x="15716575"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8" name="Google Shape;498;p22"/>
            <p:cNvSpPr/>
            <p:nvPr/>
          </p:nvSpPr>
          <p:spPr>
            <a:xfrm>
              <a:off x="15716575"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499" name="Google Shape;499;p22"/>
            <p:cNvSpPr/>
            <p:nvPr/>
          </p:nvSpPr>
          <p:spPr>
            <a:xfrm>
              <a:off x="15716575"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0" name="Google Shape;500;p22"/>
            <p:cNvSpPr/>
            <p:nvPr/>
          </p:nvSpPr>
          <p:spPr>
            <a:xfrm>
              <a:off x="15716575"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1" name="Google Shape;501;p22"/>
            <p:cNvSpPr/>
            <p:nvPr/>
          </p:nvSpPr>
          <p:spPr>
            <a:xfrm>
              <a:off x="15852783"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2" name="Google Shape;502;p22"/>
            <p:cNvSpPr/>
            <p:nvPr/>
          </p:nvSpPr>
          <p:spPr>
            <a:xfrm>
              <a:off x="15716575"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3" name="Google Shape;503;p22"/>
            <p:cNvSpPr/>
            <p:nvPr/>
          </p:nvSpPr>
          <p:spPr>
            <a:xfrm>
              <a:off x="15852783"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4" name="Google Shape;504;p22"/>
            <p:cNvSpPr/>
            <p:nvPr/>
          </p:nvSpPr>
          <p:spPr>
            <a:xfrm>
              <a:off x="15716575"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5" name="Google Shape;505;p22"/>
            <p:cNvSpPr/>
            <p:nvPr/>
          </p:nvSpPr>
          <p:spPr>
            <a:xfrm>
              <a:off x="15852783"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6" name="Google Shape;506;p22"/>
            <p:cNvSpPr/>
            <p:nvPr/>
          </p:nvSpPr>
          <p:spPr>
            <a:xfrm>
              <a:off x="15988991"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7" name="Google Shape;507;p22"/>
            <p:cNvSpPr/>
            <p:nvPr/>
          </p:nvSpPr>
          <p:spPr>
            <a:xfrm>
              <a:off x="1612519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8" name="Google Shape;508;p22"/>
            <p:cNvSpPr/>
            <p:nvPr/>
          </p:nvSpPr>
          <p:spPr>
            <a:xfrm>
              <a:off x="15988991"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09" name="Google Shape;509;p22"/>
            <p:cNvSpPr/>
            <p:nvPr/>
          </p:nvSpPr>
          <p:spPr>
            <a:xfrm>
              <a:off x="1612519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0" name="Google Shape;510;p22"/>
            <p:cNvSpPr/>
            <p:nvPr/>
          </p:nvSpPr>
          <p:spPr>
            <a:xfrm>
              <a:off x="15988991"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1" name="Google Shape;511;p22"/>
            <p:cNvSpPr/>
            <p:nvPr/>
          </p:nvSpPr>
          <p:spPr>
            <a:xfrm>
              <a:off x="1612519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2" name="Google Shape;512;p22"/>
            <p:cNvSpPr/>
            <p:nvPr/>
          </p:nvSpPr>
          <p:spPr>
            <a:xfrm>
              <a:off x="15988991"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3" name="Google Shape;513;p22"/>
            <p:cNvSpPr/>
            <p:nvPr/>
          </p:nvSpPr>
          <p:spPr>
            <a:xfrm>
              <a:off x="1612519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4" name="Google Shape;514;p22"/>
            <p:cNvSpPr/>
            <p:nvPr/>
          </p:nvSpPr>
          <p:spPr>
            <a:xfrm>
              <a:off x="15988991"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5" name="Google Shape;515;p22"/>
            <p:cNvSpPr/>
            <p:nvPr/>
          </p:nvSpPr>
          <p:spPr>
            <a:xfrm>
              <a:off x="1612519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6" name="Google Shape;516;p22"/>
            <p:cNvSpPr/>
            <p:nvPr/>
          </p:nvSpPr>
          <p:spPr>
            <a:xfrm>
              <a:off x="15988991"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7" name="Google Shape;517;p22"/>
            <p:cNvSpPr/>
            <p:nvPr/>
          </p:nvSpPr>
          <p:spPr>
            <a:xfrm>
              <a:off x="1612519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8" name="Google Shape;518;p22"/>
            <p:cNvSpPr/>
            <p:nvPr/>
          </p:nvSpPr>
          <p:spPr>
            <a:xfrm>
              <a:off x="16261405" y="3695700"/>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19" name="Google Shape;519;p22"/>
            <p:cNvSpPr/>
            <p:nvPr/>
          </p:nvSpPr>
          <p:spPr>
            <a:xfrm>
              <a:off x="16397613"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0" name="Google Shape;520;p22"/>
            <p:cNvSpPr/>
            <p:nvPr/>
          </p:nvSpPr>
          <p:spPr>
            <a:xfrm>
              <a:off x="16261405" y="3831908"/>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1" name="Google Shape;521;p22"/>
            <p:cNvSpPr/>
            <p:nvPr/>
          </p:nvSpPr>
          <p:spPr>
            <a:xfrm>
              <a:off x="16397613"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2" name="Google Shape;522;p22"/>
            <p:cNvSpPr/>
            <p:nvPr/>
          </p:nvSpPr>
          <p:spPr>
            <a:xfrm>
              <a:off x="16261405" y="3968115"/>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3" name="Google Shape;523;p22"/>
            <p:cNvSpPr/>
            <p:nvPr/>
          </p:nvSpPr>
          <p:spPr>
            <a:xfrm>
              <a:off x="16397613"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4" name="Google Shape;524;p22"/>
            <p:cNvSpPr/>
            <p:nvPr/>
          </p:nvSpPr>
          <p:spPr>
            <a:xfrm>
              <a:off x="16261405" y="4512945"/>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5" name="Google Shape;525;p22"/>
            <p:cNvSpPr/>
            <p:nvPr/>
          </p:nvSpPr>
          <p:spPr>
            <a:xfrm>
              <a:off x="16397613"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6" name="Google Shape;526;p22"/>
            <p:cNvSpPr/>
            <p:nvPr/>
          </p:nvSpPr>
          <p:spPr>
            <a:xfrm>
              <a:off x="16261405" y="464915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7" name="Google Shape;527;p22"/>
            <p:cNvSpPr/>
            <p:nvPr/>
          </p:nvSpPr>
          <p:spPr>
            <a:xfrm>
              <a:off x="16397613"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8" name="Google Shape;528;p22"/>
            <p:cNvSpPr/>
            <p:nvPr/>
          </p:nvSpPr>
          <p:spPr>
            <a:xfrm>
              <a:off x="16261405" y="478631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29" name="Google Shape;529;p22"/>
            <p:cNvSpPr/>
            <p:nvPr/>
          </p:nvSpPr>
          <p:spPr>
            <a:xfrm>
              <a:off x="16397613"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0" name="Google Shape;530;p22"/>
            <p:cNvSpPr/>
            <p:nvPr/>
          </p:nvSpPr>
          <p:spPr>
            <a:xfrm>
              <a:off x="16533820"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1" name="Google Shape;531;p22"/>
            <p:cNvSpPr/>
            <p:nvPr/>
          </p:nvSpPr>
          <p:spPr>
            <a:xfrm>
              <a:off x="1667002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2" name="Google Shape;532;p22"/>
            <p:cNvSpPr/>
            <p:nvPr/>
          </p:nvSpPr>
          <p:spPr>
            <a:xfrm>
              <a:off x="16533820"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3" name="Google Shape;533;p22"/>
            <p:cNvSpPr/>
            <p:nvPr/>
          </p:nvSpPr>
          <p:spPr>
            <a:xfrm>
              <a:off x="1667002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4" name="Google Shape;534;p22"/>
            <p:cNvSpPr/>
            <p:nvPr/>
          </p:nvSpPr>
          <p:spPr>
            <a:xfrm>
              <a:off x="16533820"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5" name="Google Shape;535;p22"/>
            <p:cNvSpPr/>
            <p:nvPr/>
          </p:nvSpPr>
          <p:spPr>
            <a:xfrm>
              <a:off x="1667002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6" name="Google Shape;536;p22"/>
            <p:cNvSpPr/>
            <p:nvPr/>
          </p:nvSpPr>
          <p:spPr>
            <a:xfrm>
              <a:off x="15852783"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7" name="Google Shape;537;p22"/>
            <p:cNvSpPr/>
            <p:nvPr/>
          </p:nvSpPr>
          <p:spPr>
            <a:xfrm>
              <a:off x="15852783"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8" name="Google Shape;538;p22"/>
            <p:cNvSpPr/>
            <p:nvPr/>
          </p:nvSpPr>
          <p:spPr>
            <a:xfrm>
              <a:off x="15852783"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39" name="Google Shape;539;p22"/>
            <p:cNvSpPr/>
            <p:nvPr/>
          </p:nvSpPr>
          <p:spPr>
            <a:xfrm>
              <a:off x="15988991"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0" name="Google Shape;540;p22"/>
            <p:cNvSpPr/>
            <p:nvPr/>
          </p:nvSpPr>
          <p:spPr>
            <a:xfrm>
              <a:off x="1612519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1" name="Google Shape;541;p22"/>
            <p:cNvSpPr/>
            <p:nvPr/>
          </p:nvSpPr>
          <p:spPr>
            <a:xfrm>
              <a:off x="15988991"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2" name="Google Shape;542;p22"/>
            <p:cNvSpPr/>
            <p:nvPr/>
          </p:nvSpPr>
          <p:spPr>
            <a:xfrm>
              <a:off x="1612519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3" name="Google Shape;543;p22"/>
            <p:cNvSpPr/>
            <p:nvPr/>
          </p:nvSpPr>
          <p:spPr>
            <a:xfrm>
              <a:off x="15988991"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4" name="Google Shape;544;p22"/>
            <p:cNvSpPr/>
            <p:nvPr/>
          </p:nvSpPr>
          <p:spPr>
            <a:xfrm>
              <a:off x="1612519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5" name="Google Shape;545;p22"/>
            <p:cNvSpPr/>
            <p:nvPr/>
          </p:nvSpPr>
          <p:spPr>
            <a:xfrm>
              <a:off x="16261405" y="4104323"/>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6" name="Google Shape;546;p22"/>
            <p:cNvSpPr/>
            <p:nvPr/>
          </p:nvSpPr>
          <p:spPr>
            <a:xfrm>
              <a:off x="16397613"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7" name="Google Shape;547;p22"/>
            <p:cNvSpPr/>
            <p:nvPr/>
          </p:nvSpPr>
          <p:spPr>
            <a:xfrm>
              <a:off x="16261405" y="4240530"/>
              <a:ext cx="85725" cy="85725"/>
            </a:xfrm>
            <a:custGeom>
              <a:rect b="b" l="l" r="r" t="t"/>
              <a:pathLst>
                <a:path extrusionOk="0" h="85725" w="85725">
                  <a:moveTo>
                    <a:pt x="0" y="0"/>
                  </a:moveTo>
                  <a:lnTo>
                    <a:pt x="90487" y="0"/>
                  </a:lnTo>
                  <a:lnTo>
                    <a:pt x="90487"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8" name="Google Shape;548;p22"/>
            <p:cNvSpPr/>
            <p:nvPr/>
          </p:nvSpPr>
          <p:spPr>
            <a:xfrm>
              <a:off x="16397613"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49" name="Google Shape;549;p22"/>
            <p:cNvSpPr/>
            <p:nvPr/>
          </p:nvSpPr>
          <p:spPr>
            <a:xfrm>
              <a:off x="16261405" y="4376738"/>
              <a:ext cx="85725" cy="85725"/>
            </a:xfrm>
            <a:custGeom>
              <a:rect b="b" l="l" r="r" t="t"/>
              <a:pathLst>
                <a:path extrusionOk="0" h="85725" w="85725">
                  <a:moveTo>
                    <a:pt x="0" y="0"/>
                  </a:moveTo>
                  <a:lnTo>
                    <a:pt x="90487" y="0"/>
                  </a:lnTo>
                  <a:lnTo>
                    <a:pt x="90487"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0" name="Google Shape;550;p22"/>
            <p:cNvSpPr/>
            <p:nvPr/>
          </p:nvSpPr>
          <p:spPr>
            <a:xfrm>
              <a:off x="16397613"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1" name="Google Shape;551;p22"/>
            <p:cNvSpPr/>
            <p:nvPr/>
          </p:nvSpPr>
          <p:spPr>
            <a:xfrm>
              <a:off x="16533820"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2" name="Google Shape;552;p22"/>
            <p:cNvSpPr/>
            <p:nvPr/>
          </p:nvSpPr>
          <p:spPr>
            <a:xfrm>
              <a:off x="1667002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3" name="Google Shape;553;p22"/>
            <p:cNvSpPr/>
            <p:nvPr/>
          </p:nvSpPr>
          <p:spPr>
            <a:xfrm>
              <a:off x="16533820"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4" name="Google Shape;554;p22"/>
            <p:cNvSpPr/>
            <p:nvPr/>
          </p:nvSpPr>
          <p:spPr>
            <a:xfrm>
              <a:off x="1667002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5" name="Google Shape;555;p22"/>
            <p:cNvSpPr/>
            <p:nvPr/>
          </p:nvSpPr>
          <p:spPr>
            <a:xfrm>
              <a:off x="16533820"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6" name="Google Shape;556;p22"/>
            <p:cNvSpPr/>
            <p:nvPr/>
          </p:nvSpPr>
          <p:spPr>
            <a:xfrm>
              <a:off x="1667002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7" name="Google Shape;557;p22"/>
            <p:cNvSpPr/>
            <p:nvPr/>
          </p:nvSpPr>
          <p:spPr>
            <a:xfrm>
              <a:off x="16533820"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8" name="Google Shape;558;p22"/>
            <p:cNvSpPr/>
            <p:nvPr/>
          </p:nvSpPr>
          <p:spPr>
            <a:xfrm>
              <a:off x="1667002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59" name="Google Shape;559;p22"/>
            <p:cNvSpPr/>
            <p:nvPr/>
          </p:nvSpPr>
          <p:spPr>
            <a:xfrm>
              <a:off x="16533820"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60" name="Google Shape;560;p22"/>
            <p:cNvSpPr/>
            <p:nvPr/>
          </p:nvSpPr>
          <p:spPr>
            <a:xfrm>
              <a:off x="1667002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61" name="Google Shape;561;p22"/>
            <p:cNvSpPr/>
            <p:nvPr/>
          </p:nvSpPr>
          <p:spPr>
            <a:xfrm>
              <a:off x="16533820"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62" name="Google Shape;562;p22"/>
            <p:cNvSpPr/>
            <p:nvPr/>
          </p:nvSpPr>
          <p:spPr>
            <a:xfrm>
              <a:off x="16807188" y="3695700"/>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63" name="Google Shape;563;p22"/>
            <p:cNvSpPr/>
            <p:nvPr/>
          </p:nvSpPr>
          <p:spPr>
            <a:xfrm>
              <a:off x="16807188" y="3831908"/>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64" name="Google Shape;564;p22"/>
            <p:cNvSpPr/>
            <p:nvPr/>
          </p:nvSpPr>
          <p:spPr>
            <a:xfrm>
              <a:off x="16807188" y="3968115"/>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65" name="Google Shape;565;p22"/>
            <p:cNvSpPr/>
            <p:nvPr/>
          </p:nvSpPr>
          <p:spPr>
            <a:xfrm>
              <a:off x="16807188" y="410432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66" name="Google Shape;566;p22"/>
            <p:cNvSpPr/>
            <p:nvPr/>
          </p:nvSpPr>
          <p:spPr>
            <a:xfrm>
              <a:off x="16807188" y="4240530"/>
              <a:ext cx="85725" cy="85725"/>
            </a:xfrm>
            <a:custGeom>
              <a:rect b="b" l="l" r="r" t="t"/>
              <a:pathLst>
                <a:path extrusionOk="0" h="85725" w="85725">
                  <a:moveTo>
                    <a:pt x="0" y="0"/>
                  </a:moveTo>
                  <a:lnTo>
                    <a:pt x="90488" y="0"/>
                  </a:lnTo>
                  <a:lnTo>
                    <a:pt x="90488" y="90487"/>
                  </a:lnTo>
                  <a:lnTo>
                    <a:pt x="0" y="90487"/>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67" name="Google Shape;567;p22"/>
            <p:cNvSpPr/>
            <p:nvPr/>
          </p:nvSpPr>
          <p:spPr>
            <a:xfrm>
              <a:off x="16807188" y="4376738"/>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68" name="Google Shape;568;p22"/>
            <p:cNvSpPr/>
            <p:nvPr/>
          </p:nvSpPr>
          <p:spPr>
            <a:xfrm>
              <a:off x="16807188" y="4512945"/>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69" name="Google Shape;569;p22"/>
            <p:cNvSpPr/>
            <p:nvPr/>
          </p:nvSpPr>
          <p:spPr>
            <a:xfrm>
              <a:off x="16807188" y="464915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70" name="Google Shape;570;p22"/>
            <p:cNvSpPr/>
            <p:nvPr/>
          </p:nvSpPr>
          <p:spPr>
            <a:xfrm>
              <a:off x="1680718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71" name="Google Shape;571;p22"/>
            <p:cNvSpPr/>
            <p:nvPr/>
          </p:nvSpPr>
          <p:spPr>
            <a:xfrm>
              <a:off x="16670028" y="4786313"/>
              <a:ext cx="85725" cy="85725"/>
            </a:xfrm>
            <a:custGeom>
              <a:rect b="b" l="l" r="r" t="t"/>
              <a:pathLst>
                <a:path extrusionOk="0" h="85725" w="85725">
                  <a:moveTo>
                    <a:pt x="0" y="0"/>
                  </a:moveTo>
                  <a:lnTo>
                    <a:pt x="90488" y="0"/>
                  </a:lnTo>
                  <a:lnTo>
                    <a:pt x="90488" y="90488"/>
                  </a:lnTo>
                  <a:lnTo>
                    <a:pt x="0" y="90488"/>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72" name="Google Shape;572;p22"/>
            <p:cNvSpPr/>
            <p:nvPr/>
          </p:nvSpPr>
          <p:spPr>
            <a:xfrm>
              <a:off x="15479403" y="4104323"/>
              <a:ext cx="85725" cy="361950"/>
            </a:xfrm>
            <a:custGeom>
              <a:rect b="b" l="l" r="r" t="t"/>
              <a:pathLst>
                <a:path extrusionOk="0" h="361950" w="85725">
                  <a:moveTo>
                    <a:pt x="0" y="0"/>
                  </a:moveTo>
                  <a:lnTo>
                    <a:pt x="90488" y="0"/>
                  </a:lnTo>
                  <a:lnTo>
                    <a:pt x="90488" y="362903"/>
                  </a:lnTo>
                  <a:lnTo>
                    <a:pt x="0" y="362903"/>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73" name="Google Shape;573;p22"/>
            <p:cNvSpPr/>
            <p:nvPr/>
          </p:nvSpPr>
          <p:spPr>
            <a:xfrm>
              <a:off x="17046266" y="4104323"/>
              <a:ext cx="85725" cy="361950"/>
            </a:xfrm>
            <a:custGeom>
              <a:rect b="b" l="l" r="r" t="t"/>
              <a:pathLst>
                <a:path extrusionOk="0" h="361950" w="85725">
                  <a:moveTo>
                    <a:pt x="0" y="0"/>
                  </a:moveTo>
                  <a:lnTo>
                    <a:pt x="90488" y="0"/>
                  </a:lnTo>
                  <a:lnTo>
                    <a:pt x="90488" y="362903"/>
                  </a:lnTo>
                  <a:lnTo>
                    <a:pt x="0" y="362903"/>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74" name="Google Shape;574;p22"/>
            <p:cNvSpPr/>
            <p:nvPr/>
          </p:nvSpPr>
          <p:spPr>
            <a:xfrm>
              <a:off x="16126175" y="3449957"/>
              <a:ext cx="361950" cy="85725"/>
            </a:xfrm>
            <a:custGeom>
              <a:rect b="b" l="l" r="r" t="t"/>
              <a:pathLst>
                <a:path extrusionOk="0" h="85725" w="361950">
                  <a:moveTo>
                    <a:pt x="362903" y="0"/>
                  </a:moveTo>
                  <a:lnTo>
                    <a:pt x="362903" y="90487"/>
                  </a:lnTo>
                  <a:lnTo>
                    <a:pt x="0" y="90487"/>
                  </a:lnTo>
                  <a:lnTo>
                    <a:pt x="0" y="0"/>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sp>
          <p:nvSpPr>
            <p:cNvPr id="575" name="Google Shape;575;p22"/>
            <p:cNvSpPr/>
            <p:nvPr/>
          </p:nvSpPr>
          <p:spPr>
            <a:xfrm>
              <a:off x="16125827" y="5025992"/>
              <a:ext cx="361950" cy="85725"/>
            </a:xfrm>
            <a:custGeom>
              <a:rect b="b" l="l" r="r" t="t"/>
              <a:pathLst>
                <a:path extrusionOk="0" h="85725" w="361950">
                  <a:moveTo>
                    <a:pt x="362903" y="0"/>
                  </a:moveTo>
                  <a:lnTo>
                    <a:pt x="362903" y="90487"/>
                  </a:lnTo>
                  <a:lnTo>
                    <a:pt x="0" y="90487"/>
                  </a:lnTo>
                  <a:lnTo>
                    <a:pt x="0" y="0"/>
                  </a:lnTo>
                  <a:close/>
                </a:path>
              </a:pathLst>
            </a:custGeom>
            <a:solidFill>
              <a:srgbClr val="76B9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333" u="none" cap="none" strike="noStrike">
                <a:solidFill>
                  <a:srgbClr val="000000"/>
                </a:solidFill>
                <a:latin typeface="Arial"/>
                <a:ea typeface="Arial"/>
                <a:cs typeface="Arial"/>
                <a:sym typeface="Arial"/>
              </a:endParaRPr>
            </a:p>
          </p:txBody>
        </p:sp>
      </p:grpSp>
      <p:sp>
        <p:nvSpPr>
          <p:cNvPr id="576" name="Google Shape;576;p22"/>
          <p:cNvSpPr/>
          <p:nvPr/>
        </p:nvSpPr>
        <p:spPr>
          <a:xfrm>
            <a:off x="12417763" y="5108916"/>
            <a:ext cx="807068" cy="454463"/>
          </a:xfrm>
          <a:prstGeom prst="rect">
            <a:avLst/>
          </a:prstGeom>
          <a:solidFill>
            <a:schemeClr val="lt1"/>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rgbClr val="76B900"/>
                </a:solidFill>
                <a:latin typeface="Trebuchet MS"/>
                <a:ea typeface="Trebuchet MS"/>
                <a:cs typeface="Trebuchet MS"/>
                <a:sym typeface="Trebuchet MS"/>
              </a:rPr>
              <a:t>GPU DATA</a:t>
            </a:r>
            <a:endParaRPr b="0" i="0" sz="1600" u="none" cap="none" strike="noStrike">
              <a:solidFill>
                <a:srgbClr val="76B900"/>
              </a:solidFill>
              <a:latin typeface="Arial"/>
              <a:ea typeface="Arial"/>
              <a:cs typeface="Arial"/>
              <a:sym typeface="Arial"/>
            </a:endParaRPr>
          </a:p>
        </p:txBody>
      </p:sp>
      <p:sp>
        <p:nvSpPr>
          <p:cNvPr id="577" name="Google Shape;577;p22"/>
          <p:cNvSpPr/>
          <p:nvPr/>
        </p:nvSpPr>
        <p:spPr>
          <a:xfrm>
            <a:off x="12417763" y="6874450"/>
            <a:ext cx="807068" cy="454463"/>
          </a:xfrm>
          <a:prstGeom prst="rect">
            <a:avLst/>
          </a:prstGeom>
          <a:solidFill>
            <a:schemeClr val="lt1"/>
          </a:solid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none" cap="none" strike="noStrike">
                <a:solidFill>
                  <a:srgbClr val="76B900"/>
                </a:solidFill>
                <a:latin typeface="Trebuchet MS"/>
                <a:ea typeface="Trebuchet MS"/>
                <a:cs typeface="Trebuchet MS"/>
                <a:sym typeface="Trebuchet MS"/>
              </a:rPr>
              <a:t>GPU DATA</a:t>
            </a:r>
            <a:endParaRPr b="0" i="0" sz="1600" u="none" cap="none" strike="noStrike">
              <a:solidFill>
                <a:srgbClr val="76B900"/>
              </a:solidFill>
              <a:latin typeface="Arial"/>
              <a:ea typeface="Arial"/>
              <a:cs typeface="Arial"/>
              <a:sym typeface="Arial"/>
            </a:endParaRPr>
          </a:p>
        </p:txBody>
      </p:sp>
      <p:cxnSp>
        <p:nvCxnSpPr>
          <p:cNvPr id="578" name="Google Shape;578;p22"/>
          <p:cNvCxnSpPr/>
          <p:nvPr/>
        </p:nvCxnSpPr>
        <p:spPr>
          <a:xfrm>
            <a:off x="7443261" y="7083720"/>
            <a:ext cx="4702811" cy="0"/>
          </a:xfrm>
          <a:prstGeom prst="straightConnector1">
            <a:avLst/>
          </a:prstGeom>
          <a:noFill/>
          <a:ln cap="flat" cmpd="sng" w="38100">
            <a:solidFill>
              <a:srgbClr val="868686"/>
            </a:solidFill>
            <a:prstDash val="solid"/>
            <a:round/>
            <a:headEnd len="lg" w="lg" type="triangle"/>
            <a:tailEnd len="sm" w="sm" type="none"/>
          </a:ln>
        </p:spPr>
      </p:cxnSp>
      <p:sp>
        <p:nvSpPr>
          <p:cNvPr id="579" name="Google Shape;579;p22"/>
          <p:cNvSpPr txBox="1"/>
          <p:nvPr/>
        </p:nvSpPr>
        <p:spPr>
          <a:xfrm>
            <a:off x="12731182" y="7698415"/>
            <a:ext cx="1049955" cy="441043"/>
          </a:xfrm>
          <a:prstGeom prst="rect">
            <a:avLst/>
          </a:prstGeom>
          <a:no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A</a:t>
            </a:r>
            <a:endParaRPr b="0" i="0" sz="1600" u="none" cap="none" strike="noStrike">
              <a:solidFill>
                <a:schemeClr val="lt1"/>
              </a:solidFill>
              <a:latin typeface="Trebuchet MS"/>
              <a:ea typeface="Trebuchet MS"/>
              <a:cs typeface="Trebuchet MS"/>
              <a:sym typeface="Trebuchet MS"/>
            </a:endParaRPr>
          </a:p>
        </p:txBody>
      </p:sp>
      <p:sp>
        <p:nvSpPr>
          <p:cNvPr id="580" name="Google Shape;580;p22"/>
          <p:cNvSpPr txBox="1"/>
          <p:nvPr/>
        </p:nvSpPr>
        <p:spPr>
          <a:xfrm>
            <a:off x="12731182" y="4359013"/>
            <a:ext cx="1049955" cy="441043"/>
          </a:xfrm>
          <a:prstGeom prst="rect">
            <a:avLst/>
          </a:prstGeom>
          <a:no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1600" u="none" cap="none" strike="noStrike">
                <a:solidFill>
                  <a:schemeClr val="lt1"/>
                </a:solidFill>
                <a:latin typeface="Trebuchet MS"/>
                <a:ea typeface="Trebuchet MS"/>
                <a:cs typeface="Trebuchet MS"/>
                <a:sym typeface="Trebuchet MS"/>
              </a:rPr>
              <a:t>APP B</a:t>
            </a:r>
            <a:endParaRPr b="0" i="0" sz="1600" u="none" cap="none" strike="noStrike">
              <a:solidFill>
                <a:schemeClr val="lt1"/>
              </a:solidFill>
              <a:latin typeface="Trebuchet MS"/>
              <a:ea typeface="Trebuchet MS"/>
              <a:cs typeface="Trebuchet MS"/>
              <a:sym typeface="Trebuchet MS"/>
            </a:endParaRPr>
          </a:p>
        </p:txBody>
      </p:sp>
      <p:sp>
        <p:nvSpPr>
          <p:cNvPr id="581" name="Google Shape;581;p22"/>
          <p:cNvSpPr txBox="1"/>
          <p:nvPr/>
        </p:nvSpPr>
        <p:spPr>
          <a:xfrm>
            <a:off x="9258857" y="5415786"/>
            <a:ext cx="1049955" cy="441043"/>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4000" u="none" cap="none" strike="noStrike">
                <a:solidFill>
                  <a:srgbClr val="FF0000"/>
                </a:solidFill>
                <a:latin typeface="Trebuchet MS"/>
                <a:ea typeface="Trebuchet MS"/>
                <a:cs typeface="Trebuchet MS"/>
                <a:sym typeface="Trebuchet MS"/>
              </a:rPr>
              <a:t>X</a:t>
            </a:r>
            <a:endParaRPr b="0" i="0" sz="4000" u="none" cap="none" strike="noStrike">
              <a:solidFill>
                <a:srgbClr val="FF0000"/>
              </a:solidFill>
              <a:latin typeface="Trebuchet MS"/>
              <a:ea typeface="Trebuchet MS"/>
              <a:cs typeface="Trebuchet MS"/>
              <a:sym typeface="Trebuchet MS"/>
            </a:endParaRPr>
          </a:p>
        </p:txBody>
      </p:sp>
      <p:sp>
        <p:nvSpPr>
          <p:cNvPr id="582" name="Google Shape;582;p22"/>
          <p:cNvSpPr txBox="1"/>
          <p:nvPr/>
        </p:nvSpPr>
        <p:spPr>
          <a:xfrm>
            <a:off x="9258857" y="6645444"/>
            <a:ext cx="1049955" cy="441043"/>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4000" u="none" cap="none" strike="noStrike">
                <a:solidFill>
                  <a:srgbClr val="FF0000"/>
                </a:solidFill>
                <a:latin typeface="Trebuchet MS"/>
                <a:ea typeface="Trebuchet MS"/>
                <a:cs typeface="Trebuchet MS"/>
                <a:sym typeface="Trebuchet MS"/>
              </a:rPr>
              <a:t>X</a:t>
            </a:r>
            <a:endParaRPr b="0" i="0" sz="4000" u="none" cap="none" strike="noStrike">
              <a:solidFill>
                <a:srgbClr val="FF0000"/>
              </a:solidFill>
              <a:latin typeface="Trebuchet MS"/>
              <a:ea typeface="Trebuchet MS"/>
              <a:cs typeface="Trebuchet MS"/>
              <a:sym typeface="Trebuchet MS"/>
            </a:endParaRPr>
          </a:p>
        </p:txBody>
      </p:sp>
      <p:sp>
        <p:nvSpPr>
          <p:cNvPr id="583" name="Google Shape;583;p22"/>
          <p:cNvSpPr txBox="1"/>
          <p:nvPr/>
        </p:nvSpPr>
        <p:spPr>
          <a:xfrm>
            <a:off x="5619696" y="6068195"/>
            <a:ext cx="1049955" cy="441043"/>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4000" u="none" cap="none" strike="noStrike">
                <a:solidFill>
                  <a:srgbClr val="FF0000"/>
                </a:solidFill>
                <a:latin typeface="Trebuchet MS"/>
                <a:ea typeface="Trebuchet MS"/>
                <a:cs typeface="Trebuchet MS"/>
                <a:sym typeface="Trebuchet MS"/>
              </a:rPr>
              <a:t>X</a:t>
            </a:r>
            <a:endParaRPr b="0" i="0" sz="4000" u="none" cap="none" strike="noStrike">
              <a:solidFill>
                <a:srgbClr val="FF0000"/>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76"/>
          <p:cNvSpPr/>
          <p:nvPr/>
        </p:nvSpPr>
        <p:spPr>
          <a:xfrm>
            <a:off x="864225" y="9057956"/>
            <a:ext cx="16593196" cy="41357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0" i="1" lang="en-US" sz="1400" u="none" cap="none" strike="noStrike">
                <a:solidFill>
                  <a:srgbClr val="595959"/>
                </a:solidFill>
                <a:latin typeface="Trebuchet MS"/>
                <a:ea typeface="Trebuchet MS"/>
                <a:cs typeface="Trebuchet MS"/>
                <a:sym typeface="Trebuchet MS"/>
              </a:rPr>
              <a:t>*BigData x8, 100x 8-vCPU nodes, Apache Spark GraphX ⇒ 96 mins!</a:t>
            </a:r>
            <a:endParaRPr/>
          </a:p>
        </p:txBody>
      </p:sp>
      <p:graphicFrame>
        <p:nvGraphicFramePr>
          <p:cNvPr id="1586" name="Google Shape;1586;p76"/>
          <p:cNvGraphicFramePr/>
          <p:nvPr/>
        </p:nvGraphicFramePr>
        <p:xfrm>
          <a:off x="1863937" y="3455893"/>
          <a:ext cx="3000000" cy="3000000"/>
        </p:xfrm>
        <a:graphic>
          <a:graphicData uri="http://schemas.openxmlformats.org/drawingml/2006/table">
            <a:tbl>
              <a:tblPr bandRow="1" firstRow="1">
                <a:noFill/>
                <a:tableStyleId>{88E7699E-6B94-4D30-A617-851FC9060C1A}</a:tableStyleId>
              </a:tblPr>
              <a:tblGrid>
                <a:gridCol w="1976675"/>
                <a:gridCol w="2132025"/>
                <a:gridCol w="2544775"/>
                <a:gridCol w="1976675"/>
                <a:gridCol w="1976675"/>
                <a:gridCol w="1976675"/>
                <a:gridCol w="1976675"/>
              </a:tblGrid>
              <a:tr h="1023550">
                <a:tc>
                  <a:txBody>
                    <a:bodyPr/>
                    <a:lstStyle/>
                    <a:p>
                      <a:pPr indent="0" lvl="0" marL="0" marR="0" rtl="0" algn="l">
                        <a:spcBef>
                          <a:spcPts val="0"/>
                        </a:spcBef>
                        <a:spcAft>
                          <a:spcPts val="0"/>
                        </a:spcAft>
                        <a:buNone/>
                      </a:pPr>
                      <a:r>
                        <a:rPr b="0" lang="en-US" sz="2000">
                          <a:solidFill>
                            <a:schemeClr val="lt1"/>
                          </a:solidFill>
                        </a:rPr>
                        <a:t>HiBench Scale</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Vertices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Edges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CSV File (GB)</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 of GPUs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 of CPU Threads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Pagerank for 3 Iterations (secs)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712350">
                <a:tc>
                  <a:txBody>
                    <a:bodyPr/>
                    <a:lstStyle/>
                    <a:p>
                      <a:pPr indent="0" lvl="0" marL="0" marR="0" rtl="0" algn="l">
                        <a:spcBef>
                          <a:spcPts val="0"/>
                        </a:spcBef>
                        <a:spcAft>
                          <a:spcPts val="0"/>
                        </a:spcAft>
                        <a:buNone/>
                      </a:pPr>
                      <a:r>
                        <a:rPr b="1" lang="en-US" sz="2000">
                          <a:solidFill>
                            <a:srgbClr val="868686"/>
                          </a:solidFill>
                        </a:rPr>
                        <a:t>Huge</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5,000,000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198,000,000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3</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1.1</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spcBef>
                          <a:spcPts val="0"/>
                        </a:spcBef>
                        <a:spcAft>
                          <a:spcPts val="0"/>
                        </a:spcAft>
                        <a:buNone/>
                      </a:pPr>
                      <a:r>
                        <a:rPr b="1" lang="en-US" sz="2000">
                          <a:solidFill>
                            <a:srgbClr val="868686"/>
                          </a:solidFill>
                        </a:rPr>
                        <a:t>BigData</a:t>
                      </a:r>
                      <a:endParaRPr b="1" sz="20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50,000,000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1,980,000,000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34</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3</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5.1</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lnSpc>
                          <a:spcPct val="100000"/>
                        </a:lnSpc>
                        <a:spcBef>
                          <a:spcPts val="0"/>
                        </a:spcBef>
                        <a:spcAft>
                          <a:spcPts val="0"/>
                        </a:spcAft>
                        <a:buClr>
                          <a:srgbClr val="868686"/>
                        </a:buClr>
                        <a:buSzPts val="2000"/>
                        <a:buFont typeface="Trebuchet MS"/>
                        <a:buNone/>
                      </a:pPr>
                      <a:r>
                        <a:rPr b="1" lang="en-US" sz="2000">
                          <a:solidFill>
                            <a:srgbClr val="868686"/>
                          </a:solidFill>
                        </a:rPr>
                        <a:t>BigData x2</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100,000,000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4,000,000,000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69</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6</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9.0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lnSpc>
                          <a:spcPct val="100000"/>
                        </a:lnSpc>
                        <a:spcBef>
                          <a:spcPts val="0"/>
                        </a:spcBef>
                        <a:spcAft>
                          <a:spcPts val="0"/>
                        </a:spcAft>
                        <a:buClr>
                          <a:srgbClr val="868686"/>
                        </a:buClr>
                        <a:buSzPts val="2000"/>
                        <a:buFont typeface="Trebuchet MS"/>
                        <a:buNone/>
                      </a:pPr>
                      <a:r>
                        <a:rPr b="1" lang="en-US" sz="2000">
                          <a:solidFill>
                            <a:srgbClr val="868686"/>
                          </a:solidFill>
                        </a:rPr>
                        <a:t>BigData x4</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200,000,000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8,000,000,000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146</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12</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18.2</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lnSpc>
                          <a:spcPct val="100000"/>
                        </a:lnSpc>
                        <a:spcBef>
                          <a:spcPts val="0"/>
                        </a:spcBef>
                        <a:spcAft>
                          <a:spcPts val="0"/>
                        </a:spcAft>
                        <a:buClr>
                          <a:srgbClr val="868686"/>
                        </a:buClr>
                        <a:buSzPts val="2000"/>
                        <a:buFont typeface="Trebuchet MS"/>
                        <a:buNone/>
                      </a:pPr>
                      <a:r>
                        <a:rPr b="1" lang="en-US" sz="2000">
                          <a:solidFill>
                            <a:srgbClr val="868686"/>
                          </a:solidFill>
                        </a:rPr>
                        <a:t>BigData x8</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400,000,000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16,000,000,000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300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16</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31.8</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lnSpc>
                          <a:spcPct val="100000"/>
                        </a:lnSpc>
                        <a:spcBef>
                          <a:spcPts val="0"/>
                        </a:spcBef>
                        <a:spcAft>
                          <a:spcPts val="0"/>
                        </a:spcAft>
                        <a:buClr>
                          <a:srgbClr val="868686"/>
                        </a:buClr>
                        <a:buSzPts val="2000"/>
                        <a:buFont typeface="Trebuchet MS"/>
                        <a:buNone/>
                      </a:pPr>
                      <a:r>
                        <a:rPr b="1" lang="en-US" sz="2000">
                          <a:solidFill>
                            <a:srgbClr val="868686"/>
                          </a:solidFill>
                        </a:rPr>
                        <a:t>BigData x8</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400,000,000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16,000,000,000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300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20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800*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2000">
                          <a:solidFill>
                            <a:srgbClr val="868686"/>
                          </a:solidFill>
                        </a:rPr>
                        <a:t>5760*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587" name="Google Shape;1587;p76"/>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Multi-GPU PageRank Performance </a:t>
            </a:r>
            <a:endParaRPr/>
          </a:p>
        </p:txBody>
      </p:sp>
      <p:sp>
        <p:nvSpPr>
          <p:cNvPr id="1588" name="Google Shape;1588;p76"/>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PageRank Portion of the HiBench Benchmark Suite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graphicFrame>
        <p:nvGraphicFramePr>
          <p:cNvPr id="1593" name="Google Shape;1593;p77"/>
          <p:cNvGraphicFramePr/>
          <p:nvPr/>
        </p:nvGraphicFramePr>
        <p:xfrm>
          <a:off x="5480868" y="2845547"/>
          <a:ext cx="3000000" cy="3000000"/>
        </p:xfrm>
        <a:graphic>
          <a:graphicData uri="http://schemas.openxmlformats.org/drawingml/2006/table">
            <a:tbl>
              <a:tblPr bandRow="1" firstRow="1">
                <a:noFill/>
                <a:tableStyleId>{88E7699E-6B94-4D30-A617-851FC9060C1A}</a:tableStyleId>
              </a:tblPr>
              <a:tblGrid>
                <a:gridCol w="4856050"/>
                <a:gridCol w="2470200"/>
              </a:tblGrid>
              <a:tr h="436550">
                <a:tc>
                  <a:txBody>
                    <a:bodyPr/>
                    <a:lstStyle/>
                    <a:p>
                      <a:pPr indent="0" lvl="0" marL="0" marR="0" rtl="0" algn="l">
                        <a:spcBef>
                          <a:spcPts val="0"/>
                        </a:spcBef>
                        <a:spcAft>
                          <a:spcPts val="0"/>
                        </a:spcAft>
                        <a:buNone/>
                      </a:pPr>
                      <a:r>
                        <a:rPr b="0" lang="en-US" sz="2000">
                          <a:solidFill>
                            <a:schemeClr val="lt1"/>
                          </a:solidFill>
                        </a:rPr>
                        <a:t>cuGRAPH</a:t>
                      </a:r>
                      <a:endParaRPr b="0" sz="2000">
                        <a:solidFill>
                          <a:schemeClr val="lt1"/>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Single-GPU</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370200">
                <a:tc>
                  <a:txBody>
                    <a:bodyPr/>
                    <a:lstStyle/>
                    <a:p>
                      <a:pPr indent="0" lvl="0" marL="0" marR="0" rtl="0" algn="l">
                        <a:spcBef>
                          <a:spcPts val="0"/>
                        </a:spcBef>
                        <a:spcAft>
                          <a:spcPts val="0"/>
                        </a:spcAft>
                        <a:buNone/>
                      </a:pPr>
                      <a:r>
                        <a:rPr b="1" lang="en-US" sz="1600">
                          <a:solidFill>
                            <a:srgbClr val="868686"/>
                          </a:solidFill>
                        </a:rPr>
                        <a:t>Page Rank</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Personal Page Rank</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None/>
                      </a:pPr>
                      <a:r>
                        <a:rPr b="1" lang="en-US" sz="1600">
                          <a:solidFill>
                            <a:srgbClr val="868686"/>
                          </a:solidFill>
                        </a:rPr>
                        <a:t>Katz</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None/>
                      </a:pPr>
                      <a:r>
                        <a:rPr b="1" lang="en-US" sz="1600">
                          <a:solidFill>
                            <a:srgbClr val="868686"/>
                          </a:solidFill>
                        </a:rPr>
                        <a:t>Betweenness Centrality</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Spectral Clustering</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Louvain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Ensemble Clustering for Graphs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K-Truss &amp; K-Core</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rtl="0" algn="l">
                        <a:spcBef>
                          <a:spcPts val="0"/>
                        </a:spcBef>
                        <a:spcAft>
                          <a:spcPts val="0"/>
                        </a:spcAft>
                        <a:buClr>
                          <a:srgbClr val="868686"/>
                        </a:buClr>
                        <a:buSzPts val="1600"/>
                        <a:buFont typeface="Trebuchet MS"/>
                        <a:buNone/>
                      </a:pPr>
                      <a:r>
                        <a:rPr b="1" lang="en-US" sz="1600">
                          <a:solidFill>
                            <a:srgbClr val="868686"/>
                          </a:solidFill>
                        </a:rPr>
                        <a:t>Connected Components (Weak &amp; Strong)</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Triangle Counting</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Single Source Shortest Path (SSSP)</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Breadth-First Search (BFS)</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rtl="0" algn="l">
                        <a:spcBef>
                          <a:spcPts val="0"/>
                        </a:spcBef>
                        <a:spcAft>
                          <a:spcPts val="0"/>
                        </a:spcAft>
                        <a:buClr>
                          <a:schemeClr val="dk2"/>
                        </a:buClr>
                        <a:buSzPts val="1100"/>
                        <a:buFont typeface="Arial"/>
                        <a:buNone/>
                      </a:pPr>
                      <a:r>
                        <a:rPr b="1" lang="en-US" sz="1600">
                          <a:solidFill>
                            <a:srgbClr val="868686"/>
                          </a:solidFill>
                        </a:rPr>
                        <a:t>Jaccard &amp; Overlap Coefficient</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rtl="0" algn="l">
                        <a:spcBef>
                          <a:spcPts val="0"/>
                        </a:spcBef>
                        <a:spcAft>
                          <a:spcPts val="0"/>
                        </a:spcAft>
                        <a:buClr>
                          <a:srgbClr val="868686"/>
                        </a:buClr>
                        <a:buSzPts val="1600"/>
                        <a:buFont typeface="Trebuchet MS"/>
                        <a:buNone/>
                      </a:pPr>
                      <a:r>
                        <a:rPr b="1" lang="en-US" sz="1600">
                          <a:solidFill>
                            <a:srgbClr val="868686"/>
                          </a:solidFill>
                        </a:rPr>
                        <a:t>Force Atlas 2</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203200">
                <a:tc>
                  <a:txBody>
                    <a:bodyPr/>
                    <a:lstStyle/>
                    <a:p>
                      <a:pPr indent="0" lvl="0" marL="0" rtl="0" algn="l">
                        <a:spcBef>
                          <a:spcPts val="0"/>
                        </a:spcBef>
                        <a:spcAft>
                          <a:spcPts val="0"/>
                        </a:spcAft>
                        <a:buNone/>
                      </a:pPr>
                      <a:r>
                        <a:rPr b="1" lang="en-US" sz="1600">
                          <a:solidFill>
                            <a:srgbClr val="868686"/>
                          </a:solidFill>
                        </a:rPr>
                        <a:t>Leiden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bl>
          </a:graphicData>
        </a:graphic>
      </p:graphicFrame>
      <p:sp>
        <p:nvSpPr>
          <p:cNvPr id="1594" name="Google Shape;1594;p77"/>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Road to 1.0 </a:t>
            </a:r>
            <a:endParaRPr/>
          </a:p>
        </p:txBody>
      </p:sp>
      <p:sp>
        <p:nvSpPr>
          <p:cNvPr id="1595" name="Google Shape;1595;p77"/>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December</a:t>
            </a:r>
            <a:r>
              <a:rPr lang="en-US"/>
              <a:t> 20</a:t>
            </a:r>
            <a:r>
              <a:rPr lang="en-US"/>
              <a:t>19</a:t>
            </a:r>
            <a:r>
              <a:rPr lang="en-US"/>
              <a:t> - RAPIDS 0.15</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graphicFrame>
        <p:nvGraphicFramePr>
          <p:cNvPr id="1600" name="Google Shape;1600;p78"/>
          <p:cNvGraphicFramePr/>
          <p:nvPr/>
        </p:nvGraphicFramePr>
        <p:xfrm>
          <a:off x="3703613" y="2845547"/>
          <a:ext cx="3000000" cy="3000000"/>
        </p:xfrm>
        <a:graphic>
          <a:graphicData uri="http://schemas.openxmlformats.org/drawingml/2006/table">
            <a:tbl>
              <a:tblPr bandRow="1" firstRow="1">
                <a:noFill/>
                <a:tableStyleId>{88E7699E-6B94-4D30-A617-851FC9060C1A}</a:tableStyleId>
              </a:tblPr>
              <a:tblGrid>
                <a:gridCol w="4823350"/>
                <a:gridCol w="2718875"/>
                <a:gridCol w="3035650"/>
              </a:tblGrid>
              <a:tr h="436550">
                <a:tc>
                  <a:txBody>
                    <a:bodyPr/>
                    <a:lstStyle/>
                    <a:p>
                      <a:pPr indent="0" lvl="0" marL="0" marR="0" rtl="0" algn="l">
                        <a:spcBef>
                          <a:spcPts val="0"/>
                        </a:spcBef>
                        <a:spcAft>
                          <a:spcPts val="0"/>
                        </a:spcAft>
                        <a:buNone/>
                      </a:pPr>
                      <a:r>
                        <a:rPr b="0" lang="en-US" sz="2000">
                          <a:solidFill>
                            <a:schemeClr val="lt1"/>
                          </a:solidFill>
                        </a:rPr>
                        <a:t>cuGRAPH</a:t>
                      </a:r>
                      <a:endParaRPr b="0" sz="2000">
                        <a:solidFill>
                          <a:schemeClr val="lt1"/>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Single-GPU</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Multi-Node-Multi-GPU</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370200">
                <a:tc>
                  <a:txBody>
                    <a:bodyPr/>
                    <a:lstStyle/>
                    <a:p>
                      <a:pPr indent="0" lvl="0" marL="0" marR="0" rtl="0" algn="l">
                        <a:spcBef>
                          <a:spcPts val="0"/>
                        </a:spcBef>
                        <a:spcAft>
                          <a:spcPts val="0"/>
                        </a:spcAft>
                        <a:buNone/>
                      </a:pPr>
                      <a:r>
                        <a:rPr b="1" lang="en-US" sz="1600">
                          <a:solidFill>
                            <a:srgbClr val="868686"/>
                          </a:solidFill>
                        </a:rPr>
                        <a:t>Page Rank</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Personal Page Rank</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None/>
                      </a:pPr>
                      <a:r>
                        <a:rPr b="1" lang="en-US" sz="1600">
                          <a:solidFill>
                            <a:srgbClr val="868686"/>
                          </a:solidFill>
                        </a:rPr>
                        <a:t>Katz</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None/>
                      </a:pPr>
                      <a:r>
                        <a:rPr b="1" lang="en-US" sz="1600">
                          <a:solidFill>
                            <a:srgbClr val="868686"/>
                          </a:solidFill>
                        </a:rPr>
                        <a:t>Betweenness Centrality</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Spectral Clustering</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Louvain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Ensemble Clustering for Graphs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K-Truss &amp; K-Core</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lt1"/>
                    </a:solidFill>
                  </a:tcPr>
                </a:tc>
              </a:tr>
              <a:tr h="370200">
                <a:tc>
                  <a:txBody>
                    <a:bodyPr/>
                    <a:lstStyle/>
                    <a:p>
                      <a:pPr indent="0" lvl="0" marL="0" rtl="0" algn="l">
                        <a:spcBef>
                          <a:spcPts val="0"/>
                        </a:spcBef>
                        <a:spcAft>
                          <a:spcPts val="0"/>
                        </a:spcAft>
                        <a:buClr>
                          <a:srgbClr val="868686"/>
                        </a:buClr>
                        <a:buSzPts val="1600"/>
                        <a:buFont typeface="Trebuchet MS"/>
                        <a:buNone/>
                      </a:pPr>
                      <a:r>
                        <a:rPr b="1" lang="en-US" sz="1600">
                          <a:solidFill>
                            <a:srgbClr val="868686"/>
                          </a:solidFill>
                        </a:rPr>
                        <a:t>Connected Components (Weak &amp; Strong)</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rtl="0" algn="l">
                        <a:spcBef>
                          <a:spcPts val="0"/>
                        </a:spcBef>
                        <a:spcAft>
                          <a:spcPts val="0"/>
                        </a:spcAft>
                        <a:buNone/>
                      </a:pPr>
                      <a:r>
                        <a:rPr lang="en-US" sz="1600">
                          <a:solidFill>
                            <a:srgbClr val="868686"/>
                          </a:solidFill>
                        </a:rPr>
                        <a:t>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Triangle Counting</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Single Source Shortest Path (SSSP)</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rPr lang="en-US" sz="1600">
                          <a:solidFill>
                            <a:srgbClr val="868686"/>
                          </a:solidFill>
                        </a:rPr>
                        <a:t>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marR="0" rtl="0" algn="l">
                        <a:lnSpc>
                          <a:spcPct val="100000"/>
                        </a:lnSpc>
                        <a:spcBef>
                          <a:spcPts val="0"/>
                        </a:spcBef>
                        <a:spcAft>
                          <a:spcPts val="0"/>
                        </a:spcAft>
                        <a:buClr>
                          <a:srgbClr val="868686"/>
                        </a:buClr>
                        <a:buSzPts val="1600"/>
                        <a:buFont typeface="Trebuchet MS"/>
                        <a:buNone/>
                      </a:pPr>
                      <a:r>
                        <a:rPr b="1" lang="en-US" sz="1600">
                          <a:solidFill>
                            <a:srgbClr val="868686"/>
                          </a:solidFill>
                        </a:rPr>
                        <a:t>Breadth-First Search (BFS)</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Font typeface="Arial"/>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370200">
                <a:tc>
                  <a:txBody>
                    <a:bodyPr/>
                    <a:lstStyle/>
                    <a:p>
                      <a:pPr indent="0" lvl="0" marL="0" rtl="0" algn="l">
                        <a:spcBef>
                          <a:spcPts val="0"/>
                        </a:spcBef>
                        <a:spcAft>
                          <a:spcPts val="0"/>
                        </a:spcAft>
                        <a:buClr>
                          <a:schemeClr val="dk2"/>
                        </a:buClr>
                        <a:buSzPts val="1100"/>
                        <a:buFont typeface="Arial"/>
                        <a:buNone/>
                      </a:pPr>
                      <a:r>
                        <a:rPr b="1" lang="en-US" sz="1600">
                          <a:solidFill>
                            <a:srgbClr val="868686"/>
                          </a:solidFill>
                        </a:rPr>
                        <a:t>Jaccard &amp; Overlap Coefficient</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r>
              <a:tr h="203200">
                <a:tc>
                  <a:txBody>
                    <a:bodyPr/>
                    <a:lstStyle/>
                    <a:p>
                      <a:pPr indent="0" lvl="0" marL="0" rtl="0" algn="l">
                        <a:spcBef>
                          <a:spcPts val="0"/>
                        </a:spcBef>
                        <a:spcAft>
                          <a:spcPts val="0"/>
                        </a:spcAft>
                        <a:buNone/>
                      </a:pPr>
                      <a:r>
                        <a:rPr b="1" lang="en-US" sz="1600">
                          <a:solidFill>
                            <a:srgbClr val="868686"/>
                          </a:solidFill>
                        </a:rPr>
                        <a:t>Force Atlas 2</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000000">
                        <a:alpha val="0"/>
                      </a:srgbClr>
                    </a:solidFill>
                  </a:tcPr>
                </a:tc>
              </a:tr>
              <a:tr h="396250">
                <a:tc>
                  <a:txBody>
                    <a:bodyPr/>
                    <a:lstStyle/>
                    <a:p>
                      <a:pPr indent="0" lvl="0" marL="0" rtl="0" algn="l">
                        <a:spcBef>
                          <a:spcPts val="0"/>
                        </a:spcBef>
                        <a:spcAft>
                          <a:spcPts val="0"/>
                        </a:spcAft>
                        <a:buSzPts val="1100"/>
                        <a:buNone/>
                      </a:pPr>
                      <a:r>
                        <a:rPr b="1" lang="en-US" sz="1600">
                          <a:solidFill>
                            <a:srgbClr val="868686"/>
                          </a:solidFill>
                        </a:rPr>
                        <a:t>Hungarian Algorithm</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Font typeface="Arial"/>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000000">
                        <a:alpha val="0"/>
                      </a:srgbClr>
                    </a:solidFill>
                  </a:tcPr>
                </a:tc>
              </a:tr>
              <a:tr h="396250">
                <a:tc>
                  <a:txBody>
                    <a:bodyPr/>
                    <a:lstStyle/>
                    <a:p>
                      <a:pPr indent="0" lvl="0" marL="0" rtl="0" algn="l">
                        <a:spcBef>
                          <a:spcPts val="0"/>
                        </a:spcBef>
                        <a:spcAft>
                          <a:spcPts val="0"/>
                        </a:spcAft>
                        <a:buNone/>
                      </a:pPr>
                      <a:r>
                        <a:rPr b="1" lang="en-US" sz="1600">
                          <a:solidFill>
                            <a:srgbClr val="868686"/>
                          </a:solidFill>
                        </a:rPr>
                        <a:t>Leiden</a:t>
                      </a:r>
                      <a:endParaRPr b="1"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None/>
                      </a:pPr>
                      <a:r>
                        <a:t/>
                      </a:r>
                      <a:endParaRPr sz="1600">
                        <a:solidFill>
                          <a:srgbClr val="868686"/>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solidFill>
                      <a:srgbClr val="000000">
                        <a:alpha val="0"/>
                      </a:srgbClr>
                    </a:solidFill>
                  </a:tcPr>
                </a:tc>
              </a:tr>
            </a:tbl>
          </a:graphicData>
        </a:graphic>
      </p:graphicFrame>
      <p:sp>
        <p:nvSpPr>
          <p:cNvPr id="1601" name="Google Shape;1601;p78"/>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Road to 1.0 </a:t>
            </a:r>
            <a:endParaRPr/>
          </a:p>
        </p:txBody>
      </p:sp>
      <p:sp>
        <p:nvSpPr>
          <p:cNvPr id="1602" name="Google Shape;1602;p78"/>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2020 EOY Plan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79"/>
          <p:cNvSpPr txBox="1"/>
          <p:nvPr>
            <p:ph type="title"/>
          </p:nvPr>
        </p:nvSpPr>
        <p:spPr>
          <a:xfrm>
            <a:off x="3106785" y="3998553"/>
            <a:ext cx="12074430" cy="2289898"/>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None/>
            </a:pPr>
            <a:r>
              <a:rPr lang="en-US"/>
              <a:t>cuSpatial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80"/>
          <p:cNvSpPr/>
          <p:nvPr/>
        </p:nvSpPr>
        <p:spPr>
          <a:xfrm>
            <a:off x="5772542" y="2989517"/>
            <a:ext cx="6742916" cy="860500"/>
          </a:xfrm>
          <a:prstGeom prst="rect">
            <a:avLst/>
          </a:prstGeom>
          <a:solidFill>
            <a:srgbClr val="40C9D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Python</a:t>
            </a:r>
            <a:endParaRPr b="0" i="0" sz="2400" u="none" cap="none" strike="noStrike">
              <a:solidFill>
                <a:srgbClr val="FFFFFF"/>
              </a:solidFill>
              <a:latin typeface="Trebuchet MS"/>
              <a:ea typeface="Trebuchet MS"/>
              <a:cs typeface="Trebuchet MS"/>
              <a:sym typeface="Trebuchet MS"/>
            </a:endParaRPr>
          </a:p>
        </p:txBody>
      </p:sp>
      <p:sp>
        <p:nvSpPr>
          <p:cNvPr id="1613" name="Google Shape;1613;p80"/>
          <p:cNvSpPr/>
          <p:nvPr/>
        </p:nvSpPr>
        <p:spPr>
          <a:xfrm>
            <a:off x="5772542" y="3993265"/>
            <a:ext cx="6742916" cy="860500"/>
          </a:xfrm>
          <a:prstGeom prst="rect">
            <a:avLst/>
          </a:prstGeom>
          <a:solidFill>
            <a:srgbClr val="21A1B2"/>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Cython</a:t>
            </a:r>
            <a:endParaRPr b="0" i="0" sz="2400" u="none" cap="none" strike="noStrike">
              <a:solidFill>
                <a:srgbClr val="FFFFFF"/>
              </a:solidFill>
              <a:latin typeface="Trebuchet MS"/>
              <a:ea typeface="Trebuchet MS"/>
              <a:cs typeface="Trebuchet MS"/>
              <a:sym typeface="Trebuchet MS"/>
            </a:endParaRPr>
          </a:p>
        </p:txBody>
      </p:sp>
      <p:sp>
        <p:nvSpPr>
          <p:cNvPr id="1614" name="Google Shape;1614;p80"/>
          <p:cNvSpPr/>
          <p:nvPr/>
        </p:nvSpPr>
        <p:spPr>
          <a:xfrm>
            <a:off x="5772542" y="5038293"/>
            <a:ext cx="6742916" cy="860500"/>
          </a:xfrm>
          <a:prstGeom prst="rect">
            <a:avLst/>
          </a:prstGeom>
          <a:solidFill>
            <a:schemeClr val="lt2"/>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cuSpatial</a:t>
            </a:r>
            <a:endParaRPr b="0" i="0" sz="2400" u="none" cap="none" strike="noStrike">
              <a:solidFill>
                <a:srgbClr val="FFFFFF"/>
              </a:solidFill>
              <a:latin typeface="Trebuchet MS"/>
              <a:ea typeface="Trebuchet MS"/>
              <a:cs typeface="Trebuchet MS"/>
              <a:sym typeface="Trebuchet MS"/>
            </a:endParaRPr>
          </a:p>
        </p:txBody>
      </p:sp>
      <p:grpSp>
        <p:nvGrpSpPr>
          <p:cNvPr id="1615" name="Google Shape;1615;p80"/>
          <p:cNvGrpSpPr/>
          <p:nvPr/>
        </p:nvGrpSpPr>
        <p:grpSpPr>
          <a:xfrm>
            <a:off x="5772542" y="6102322"/>
            <a:ext cx="6742916" cy="1689127"/>
            <a:chOff x="3257550" y="6227531"/>
            <a:chExt cx="6896100" cy="860500"/>
          </a:xfrm>
        </p:grpSpPr>
        <p:sp>
          <p:nvSpPr>
            <p:cNvPr id="1616" name="Google Shape;1616;p80"/>
            <p:cNvSpPr/>
            <p:nvPr/>
          </p:nvSpPr>
          <p:spPr>
            <a:xfrm>
              <a:off x="3257550" y="6227531"/>
              <a:ext cx="3352800" cy="860500"/>
            </a:xfrm>
            <a:prstGeom prst="rect">
              <a:avLst/>
            </a:prstGeom>
            <a:solidFill>
              <a:srgbClr val="AA66FF"/>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cuDF C++</a:t>
              </a:r>
              <a:endParaRPr b="0" i="0" sz="2400" u="none" cap="none" strike="noStrike">
                <a:solidFill>
                  <a:srgbClr val="FFFFFF"/>
                </a:solidFill>
                <a:latin typeface="Trebuchet MS"/>
                <a:ea typeface="Trebuchet MS"/>
                <a:cs typeface="Trebuchet MS"/>
                <a:sym typeface="Trebuchet MS"/>
              </a:endParaRPr>
            </a:p>
          </p:txBody>
        </p:sp>
        <p:sp>
          <p:nvSpPr>
            <p:cNvPr id="1617" name="Google Shape;1617;p80"/>
            <p:cNvSpPr/>
            <p:nvPr/>
          </p:nvSpPr>
          <p:spPr>
            <a:xfrm>
              <a:off x="6800850" y="6227531"/>
              <a:ext cx="3352800" cy="860500"/>
            </a:xfrm>
            <a:prstGeom prst="rect">
              <a:avLst/>
            </a:prstGeom>
            <a:solidFill>
              <a:srgbClr val="A3A3A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Thrust</a:t>
              </a:r>
              <a:endParaRPr b="0" i="0" sz="2400" u="none" cap="none" strike="noStrike">
                <a:solidFill>
                  <a:srgbClr val="FFFFFF"/>
                </a:solidFill>
                <a:latin typeface="Trebuchet MS"/>
                <a:ea typeface="Trebuchet MS"/>
                <a:cs typeface="Trebuchet MS"/>
                <a:sym typeface="Trebuchet MS"/>
              </a:endParaRPr>
            </a:p>
          </p:txBody>
        </p:sp>
      </p:grpSp>
      <p:sp>
        <p:nvSpPr>
          <p:cNvPr id="1618" name="Google Shape;1618;p80"/>
          <p:cNvSpPr/>
          <p:nvPr/>
        </p:nvSpPr>
        <p:spPr>
          <a:xfrm>
            <a:off x="5772542" y="7971993"/>
            <a:ext cx="6742916" cy="860500"/>
          </a:xfrm>
          <a:prstGeom prst="rect">
            <a:avLst/>
          </a:prstGeom>
          <a:solidFill>
            <a:schemeClr val="accent4"/>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Trebuchet MS"/>
                <a:ea typeface="Trebuchet MS"/>
                <a:cs typeface="Trebuchet MS"/>
                <a:sym typeface="Trebuchet MS"/>
              </a:rPr>
              <a:t>CUDA</a:t>
            </a:r>
            <a:endParaRPr b="0" i="0" sz="2400" u="none" cap="none" strike="noStrike">
              <a:solidFill>
                <a:srgbClr val="FFFFFF"/>
              </a:solidFill>
              <a:latin typeface="Trebuchet MS"/>
              <a:ea typeface="Trebuchet MS"/>
              <a:cs typeface="Trebuchet MS"/>
              <a:sym typeface="Trebuchet MS"/>
            </a:endParaRPr>
          </a:p>
        </p:txBody>
      </p:sp>
      <p:sp>
        <p:nvSpPr>
          <p:cNvPr id="1619" name="Google Shape;1619;p80"/>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cuSpatial Technology Stack</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8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cuSpatial</a:t>
            </a:r>
            <a:endParaRPr/>
          </a:p>
        </p:txBody>
      </p:sp>
      <p:pic>
        <p:nvPicPr>
          <p:cNvPr id="1625" name="Google Shape;1625;p81"/>
          <p:cNvPicPr preferRelativeResize="0"/>
          <p:nvPr/>
        </p:nvPicPr>
        <p:blipFill rotWithShape="1">
          <a:blip r:embed="rId3">
            <a:alphaModFix/>
          </a:blip>
          <a:srcRect b="0" l="0" r="0" t="0"/>
          <a:stretch/>
        </p:blipFill>
        <p:spPr>
          <a:xfrm>
            <a:off x="10800608" y="2841094"/>
            <a:ext cx="5172624" cy="6216862"/>
          </a:xfrm>
          <a:prstGeom prst="rect">
            <a:avLst/>
          </a:prstGeom>
          <a:noFill/>
          <a:ln>
            <a:noFill/>
          </a:ln>
        </p:spPr>
      </p:pic>
      <p:sp>
        <p:nvSpPr>
          <p:cNvPr id="1626" name="Google Shape;1626;p81"/>
          <p:cNvSpPr txBox="1"/>
          <p:nvPr>
            <p:ph idx="1" type="body"/>
          </p:nvPr>
        </p:nvSpPr>
        <p:spPr>
          <a:xfrm>
            <a:off x="861250" y="3505059"/>
            <a:ext cx="8733900" cy="619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240"/>
              <a:buNone/>
            </a:pPr>
            <a:r>
              <a:rPr lang="en-US" sz="2800">
                <a:solidFill>
                  <a:schemeClr val="lt2"/>
                </a:solidFill>
              </a:rPr>
              <a:t>BREAKTHROUGH PERFORMANCE </a:t>
            </a:r>
            <a:r>
              <a:rPr lang="en-US" sz="2800">
                <a:solidFill>
                  <a:schemeClr val="lt2"/>
                </a:solidFill>
                <a:latin typeface="Arial"/>
                <a:ea typeface="Arial"/>
                <a:cs typeface="Arial"/>
                <a:sym typeface="Arial"/>
              </a:rPr>
              <a:t>&amp;</a:t>
            </a:r>
            <a:r>
              <a:rPr lang="en-US" sz="2800">
                <a:solidFill>
                  <a:schemeClr val="lt2"/>
                </a:solidFill>
              </a:rPr>
              <a:t> EASE OF USE</a:t>
            </a:r>
            <a:endParaRPr/>
          </a:p>
          <a:p>
            <a:pPr indent="-283111" lvl="0" marL="283111" rtl="0" algn="l">
              <a:lnSpc>
                <a:spcPct val="90000"/>
              </a:lnSpc>
              <a:spcBef>
                <a:spcPts val="1000"/>
              </a:spcBef>
              <a:spcAft>
                <a:spcPts val="0"/>
              </a:spcAft>
              <a:buSzPts val="1920"/>
              <a:buChar char="▸"/>
            </a:pPr>
            <a:r>
              <a:rPr lang="en-US"/>
              <a:t>Up to 1000x faster than CPU spatial libraries</a:t>
            </a:r>
            <a:endParaRPr/>
          </a:p>
          <a:p>
            <a:pPr indent="-283111" lvl="0" marL="283111" rtl="0" algn="l">
              <a:lnSpc>
                <a:spcPct val="90000"/>
              </a:lnSpc>
              <a:spcBef>
                <a:spcPts val="1000"/>
              </a:spcBef>
              <a:spcAft>
                <a:spcPts val="0"/>
              </a:spcAft>
              <a:buSzPts val="1920"/>
              <a:buChar char="▸"/>
            </a:pPr>
            <a:r>
              <a:rPr lang="en-US"/>
              <a:t>Python and C++ APIs for maximum usability and integration</a:t>
            </a:r>
            <a:endParaRPr/>
          </a:p>
          <a:p>
            <a:pPr indent="0" lvl="0" marL="0" rtl="0" algn="l">
              <a:lnSpc>
                <a:spcPct val="90000"/>
              </a:lnSpc>
              <a:spcBef>
                <a:spcPts val="2000"/>
              </a:spcBef>
              <a:spcAft>
                <a:spcPts val="0"/>
              </a:spcAft>
              <a:buSzPts val="2240"/>
              <a:buNone/>
            </a:pPr>
            <a:r>
              <a:t/>
            </a:r>
            <a:endParaRPr sz="2800">
              <a:solidFill>
                <a:schemeClr val="lt2"/>
              </a:solidFill>
            </a:endParaRPr>
          </a:p>
          <a:p>
            <a:pPr indent="0" lvl="0" marL="0" rtl="0" algn="l">
              <a:lnSpc>
                <a:spcPct val="90000"/>
              </a:lnSpc>
              <a:spcBef>
                <a:spcPts val="2000"/>
              </a:spcBef>
              <a:spcAft>
                <a:spcPts val="0"/>
              </a:spcAft>
              <a:buSzPts val="2240"/>
              <a:buNone/>
            </a:pPr>
            <a:r>
              <a:rPr lang="en-US" sz="2800">
                <a:solidFill>
                  <a:schemeClr val="lt2"/>
                </a:solidFill>
              </a:rPr>
              <a:t>GROWING FUNCTIONALITY</a:t>
            </a:r>
            <a:endParaRPr/>
          </a:p>
          <a:p>
            <a:pPr indent="-283111" lvl="0" marL="283111" rtl="0" algn="l">
              <a:lnSpc>
                <a:spcPct val="90000"/>
              </a:lnSpc>
              <a:spcBef>
                <a:spcPts val="1000"/>
              </a:spcBef>
              <a:spcAft>
                <a:spcPts val="0"/>
              </a:spcAft>
              <a:buSzPts val="1920"/>
              <a:buChar char="▸"/>
            </a:pPr>
            <a:r>
              <a:rPr lang="en-US"/>
              <a:t>Extensive collection of algorithm, primitive, and utility functions for spatial analytics</a:t>
            </a:r>
            <a:endParaRPr/>
          </a:p>
          <a:p>
            <a:pPr indent="0" lvl="0" marL="0" rtl="0" algn="l">
              <a:lnSpc>
                <a:spcPct val="90000"/>
              </a:lnSpc>
              <a:spcBef>
                <a:spcPts val="2000"/>
              </a:spcBef>
              <a:spcAft>
                <a:spcPts val="0"/>
              </a:spcAft>
              <a:buSzPts val="2240"/>
              <a:buNone/>
            </a:pPr>
            <a:r>
              <a:t/>
            </a:r>
            <a:endParaRPr sz="2800">
              <a:solidFill>
                <a:schemeClr val="lt2"/>
              </a:solidFill>
            </a:endParaRPr>
          </a:p>
          <a:p>
            <a:pPr indent="0" lvl="0" marL="0" rtl="0" algn="l">
              <a:lnSpc>
                <a:spcPct val="90000"/>
              </a:lnSpc>
              <a:spcBef>
                <a:spcPts val="2000"/>
              </a:spcBef>
              <a:spcAft>
                <a:spcPts val="0"/>
              </a:spcAft>
              <a:buSzPts val="2240"/>
              <a:buNone/>
            </a:pPr>
            <a:r>
              <a:rPr lang="en-US" sz="2800">
                <a:solidFill>
                  <a:schemeClr val="lt2"/>
                </a:solidFill>
              </a:rPr>
              <a:t>SEAMLESS INTEGRATION INTO RAPIDS</a:t>
            </a:r>
            <a:endParaRPr/>
          </a:p>
          <a:p>
            <a:pPr indent="-283111" lvl="0" marL="283111" rtl="0" algn="l">
              <a:lnSpc>
                <a:spcPct val="90000"/>
              </a:lnSpc>
              <a:spcBef>
                <a:spcPts val="1000"/>
              </a:spcBef>
              <a:spcAft>
                <a:spcPts val="0"/>
              </a:spcAft>
              <a:buSzPts val="1920"/>
              <a:buChar char="▸"/>
            </a:pPr>
            <a:r>
              <a:rPr lang="en-US"/>
              <a:t>cuDF for data loading, cuGraph for routing optimization, and cuML for clustering are just a few examples</a:t>
            </a:r>
            <a:endParaRPr/>
          </a:p>
          <a:p>
            <a:pPr indent="-161190" lvl="0" marL="283111" rtl="0" algn="l">
              <a:lnSpc>
                <a:spcPct val="90000"/>
              </a:lnSpc>
              <a:spcBef>
                <a:spcPts val="1500"/>
              </a:spcBef>
              <a:spcAft>
                <a:spcPts val="0"/>
              </a:spcAft>
              <a:buClr>
                <a:schemeClr val="lt2"/>
              </a:buClr>
              <a:buSzPts val="1920"/>
              <a:buFont typeface="Noto Sans Symbols"/>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graphicFrame>
        <p:nvGraphicFramePr>
          <p:cNvPr id="1632" name="Google Shape;1632;p82"/>
          <p:cNvGraphicFramePr/>
          <p:nvPr/>
        </p:nvGraphicFramePr>
        <p:xfrm>
          <a:off x="2396863" y="3084107"/>
          <a:ext cx="3000000" cy="3000000"/>
        </p:xfrm>
        <a:graphic>
          <a:graphicData uri="http://schemas.openxmlformats.org/drawingml/2006/table">
            <a:tbl>
              <a:tblPr bandRow="1" firstRow="1">
                <a:noFill/>
                <a:tableStyleId>{88E7699E-6B94-4D30-A617-851FC9060C1A}</a:tableStyleId>
              </a:tblPr>
              <a:tblGrid>
                <a:gridCol w="2677050"/>
                <a:gridCol w="4651525"/>
                <a:gridCol w="6165700"/>
              </a:tblGrid>
              <a:tr h="1023550">
                <a:tc>
                  <a:txBody>
                    <a:bodyPr/>
                    <a:lstStyle/>
                    <a:p>
                      <a:pPr indent="0" lvl="0" marL="0" marR="0" rtl="0" algn="l">
                        <a:spcBef>
                          <a:spcPts val="0"/>
                        </a:spcBef>
                        <a:spcAft>
                          <a:spcPts val="0"/>
                        </a:spcAft>
                        <a:buNone/>
                      </a:pPr>
                      <a:r>
                        <a:rPr b="0" lang="en-US" sz="2000">
                          <a:solidFill>
                            <a:schemeClr val="lt1"/>
                          </a:solidFill>
                        </a:rPr>
                        <a:t>Layer</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0.1</a:t>
                      </a:r>
                      <a:r>
                        <a:rPr lang="en-US" sz="2000">
                          <a:solidFill>
                            <a:schemeClr val="lt1"/>
                          </a:solidFill>
                        </a:rPr>
                        <a:t>5</a:t>
                      </a:r>
                      <a:r>
                        <a:rPr b="0" lang="en-US" sz="2000">
                          <a:solidFill>
                            <a:schemeClr val="lt1"/>
                          </a:solidFill>
                        </a:rPr>
                        <a:t> Functionality</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Functionality Roadmap (</a:t>
                      </a:r>
                      <a:r>
                        <a:rPr lang="en-US" sz="2000">
                          <a:solidFill>
                            <a:schemeClr val="lt1"/>
                          </a:solidFill>
                        </a:rPr>
                        <a:t>0.16</a:t>
                      </a:r>
                      <a:r>
                        <a:rPr b="0" lang="en-US" sz="2000">
                          <a:solidFill>
                            <a:schemeClr val="lt1"/>
                          </a:solidFill>
                        </a:rPr>
                        <a:t>)</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712350">
                <a:tc>
                  <a:txBody>
                    <a:bodyPr/>
                    <a:lstStyle/>
                    <a:p>
                      <a:pPr indent="0" lvl="0" marL="0" marR="0" rtl="0" algn="l">
                        <a:spcBef>
                          <a:spcPts val="0"/>
                        </a:spcBef>
                        <a:spcAft>
                          <a:spcPts val="0"/>
                        </a:spcAft>
                        <a:buNone/>
                      </a:pPr>
                      <a:r>
                        <a:rPr b="1" lang="en-US" sz="1800">
                          <a:solidFill>
                            <a:srgbClr val="21A1B2"/>
                          </a:solidFill>
                        </a:rPr>
                        <a:t>High-level Analytics</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C++ Library w. Python bindings enabling distance, speed, trajectory similarity, trajectory clustering</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Symmetric segment path distance</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spcBef>
                          <a:spcPts val="0"/>
                        </a:spcBef>
                        <a:spcAft>
                          <a:spcPts val="0"/>
                        </a:spcAft>
                        <a:buNone/>
                      </a:pPr>
                      <a:r>
                        <a:rPr b="1" lang="en-US" sz="1800">
                          <a:solidFill>
                            <a:schemeClr val="accent3"/>
                          </a:solidFill>
                        </a:rPr>
                        <a:t>Graph Layer</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cuGraph</a:t>
                      </a:r>
                      <a:endParaRPr sz="1800">
                        <a:solidFill>
                          <a:srgbClr val="595959"/>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rgbClr val="595959"/>
                          </a:solidFill>
                        </a:rPr>
                        <a:t>cuGraph</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lnSpc>
                          <a:spcPct val="100000"/>
                        </a:lnSpc>
                        <a:spcBef>
                          <a:spcPts val="0"/>
                        </a:spcBef>
                        <a:spcAft>
                          <a:spcPts val="0"/>
                        </a:spcAft>
                        <a:buClr>
                          <a:schemeClr val="lt2"/>
                        </a:buClr>
                        <a:buSzPts val="1800"/>
                        <a:buFont typeface="Trebuchet MS"/>
                        <a:buNone/>
                      </a:pPr>
                      <a:r>
                        <a:rPr b="1" lang="en-US" sz="1800">
                          <a:solidFill>
                            <a:schemeClr val="lt2"/>
                          </a:solidFill>
                        </a:rPr>
                        <a:t>Query Layer</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Spatial Window, Nearest polyline</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Nearest Neighbor, Spatiotemporal range search and joins</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lnSpc>
                          <a:spcPct val="100000"/>
                        </a:lnSpc>
                        <a:spcBef>
                          <a:spcPts val="0"/>
                        </a:spcBef>
                        <a:spcAft>
                          <a:spcPts val="0"/>
                        </a:spcAft>
                        <a:buClr>
                          <a:schemeClr val="lt2"/>
                        </a:buClr>
                        <a:buSzPts val="1800"/>
                        <a:buFont typeface="Trebuchet MS"/>
                        <a:buNone/>
                      </a:pPr>
                      <a:r>
                        <a:rPr b="1" lang="en-US" sz="1800">
                          <a:solidFill>
                            <a:schemeClr val="lt2"/>
                          </a:solidFill>
                        </a:rPr>
                        <a:t>Index Layer</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Quadtree</a:t>
                      </a:r>
                      <a:endParaRPr sz="1800">
                        <a:solidFill>
                          <a:srgbClr val="595959"/>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lnSpc>
                          <a:spcPct val="100000"/>
                        </a:lnSpc>
                        <a:spcBef>
                          <a:spcPts val="0"/>
                        </a:spcBef>
                        <a:spcAft>
                          <a:spcPts val="0"/>
                        </a:spcAft>
                        <a:buClr>
                          <a:schemeClr val="lt2"/>
                        </a:buClr>
                        <a:buSzPts val="1800"/>
                        <a:buFont typeface="Trebuchet MS"/>
                        <a:buNone/>
                      </a:pPr>
                      <a:r>
                        <a:rPr b="1" lang="en-US" sz="1800">
                          <a:solidFill>
                            <a:schemeClr val="lt2"/>
                          </a:solidFill>
                        </a:rPr>
                        <a:t>Geo-operations</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Point in polygon (PIP), Haversine distance, Hausdorff distance, lat-lon to xy transformation</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ST_distance and ST_contains</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712350">
                <a:tc>
                  <a:txBody>
                    <a:bodyPr/>
                    <a:lstStyle/>
                    <a:p>
                      <a:pPr indent="0" lvl="0" marL="0" marR="0" rtl="0" algn="l">
                        <a:lnSpc>
                          <a:spcPct val="100000"/>
                        </a:lnSpc>
                        <a:spcBef>
                          <a:spcPts val="0"/>
                        </a:spcBef>
                        <a:spcAft>
                          <a:spcPts val="0"/>
                        </a:spcAft>
                        <a:buClr>
                          <a:schemeClr val="lt2"/>
                        </a:buClr>
                        <a:buSzPts val="1800"/>
                        <a:buFont typeface="Trebuchet MS"/>
                        <a:buNone/>
                      </a:pPr>
                      <a:r>
                        <a:rPr b="1" lang="en-US" sz="1800">
                          <a:solidFill>
                            <a:schemeClr val="lt2"/>
                          </a:solidFill>
                        </a:rPr>
                        <a:t>Geo-Representation</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Shape primitives, points, polylines, polygons</a:t>
                      </a:r>
                      <a:endParaRPr sz="1800">
                        <a:solidFill>
                          <a:srgbClr val="595959"/>
                        </a:solidFill>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595959"/>
                          </a:solidFill>
                        </a:rPr>
                        <a:t>Fiona/Geopandas I/O support and object representations</a:t>
                      </a:r>
                      <a:endParaRPr sz="1400"/>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633" name="Google Shape;1633;p82"/>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cuSpatial</a:t>
            </a:r>
            <a:endParaRPr/>
          </a:p>
        </p:txBody>
      </p:sp>
      <p:sp>
        <p:nvSpPr>
          <p:cNvPr id="1634" name="Google Shape;1634;p82"/>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0.15 and Beyond</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83"/>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cuSpatial</a:t>
            </a:r>
            <a:endParaRPr/>
          </a:p>
        </p:txBody>
      </p:sp>
      <p:sp>
        <p:nvSpPr>
          <p:cNvPr id="1641" name="Google Shape;1641;p83"/>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Performance at a Glance</a:t>
            </a:r>
            <a:endParaRPr/>
          </a:p>
        </p:txBody>
      </p:sp>
      <p:graphicFrame>
        <p:nvGraphicFramePr>
          <p:cNvPr id="1642" name="Google Shape;1642;p83"/>
          <p:cNvGraphicFramePr/>
          <p:nvPr/>
        </p:nvGraphicFramePr>
        <p:xfrm>
          <a:off x="1739209" y="3084107"/>
          <a:ext cx="3000000" cy="3000000"/>
        </p:xfrm>
        <a:graphic>
          <a:graphicData uri="http://schemas.openxmlformats.org/drawingml/2006/table">
            <a:tbl>
              <a:tblPr bandRow="1" firstRow="1">
                <a:noFill/>
                <a:tableStyleId>{88E7699E-6B94-4D30-A617-851FC9060C1A}</a:tableStyleId>
              </a:tblPr>
              <a:tblGrid>
                <a:gridCol w="2761075"/>
                <a:gridCol w="3000450"/>
                <a:gridCol w="2584175"/>
                <a:gridCol w="3949150"/>
                <a:gridCol w="2521100"/>
              </a:tblGrid>
              <a:tr h="1010100">
                <a:tc>
                  <a:txBody>
                    <a:bodyPr/>
                    <a:lstStyle/>
                    <a:p>
                      <a:pPr indent="0" lvl="0" marL="0" marR="0" rtl="0" algn="l">
                        <a:spcBef>
                          <a:spcPts val="0"/>
                        </a:spcBef>
                        <a:spcAft>
                          <a:spcPts val="0"/>
                        </a:spcAft>
                        <a:buNone/>
                      </a:pPr>
                      <a:r>
                        <a:rPr b="0" lang="en-US" sz="2000">
                          <a:solidFill>
                            <a:schemeClr val="lt1"/>
                          </a:solidFill>
                        </a:rPr>
                        <a:t>cuSpatial Operation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Input Data</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cuSpatial Runtime</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Reference Runtime</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rPr b="0" lang="en-US" sz="2000">
                          <a:solidFill>
                            <a:schemeClr val="lt1"/>
                          </a:solidFill>
                        </a:rPr>
                        <a:t>Speedup</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accent5"/>
                      </a:solidFill>
                      <a:prstDash val="solid"/>
                      <a:round/>
                      <a:headEnd len="sm" w="sm" type="none"/>
                      <a:tailEnd len="sm" w="sm" type="none"/>
                    </a:lnB>
                    <a:solidFill>
                      <a:schemeClr val="accent1"/>
                    </a:solidFill>
                  </a:tcPr>
                </a:tc>
              </a:tr>
              <a:tr h="1262625">
                <a:tc>
                  <a:txBody>
                    <a:bodyPr/>
                    <a:lstStyle/>
                    <a:p>
                      <a:pPr indent="0" lvl="0" marL="0" marR="0" rtl="0" algn="l">
                        <a:spcBef>
                          <a:spcPts val="0"/>
                        </a:spcBef>
                        <a:spcAft>
                          <a:spcPts val="0"/>
                        </a:spcAft>
                        <a:buNone/>
                      </a:pPr>
                      <a:r>
                        <a:rPr b="1" lang="en-US" sz="1800">
                          <a:solidFill>
                            <a:srgbClr val="868686"/>
                          </a:solidFill>
                        </a:rPr>
                        <a:t>Point-in-Polygon Test</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1.3+ million vehicle point locations and 27 Region of Interests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1.11 ms (C++)</a:t>
                      </a:r>
                      <a:endParaRPr/>
                    </a:p>
                    <a:p>
                      <a:pPr indent="0" lvl="0" marL="0" marR="0" rtl="0" algn="l">
                        <a:spcBef>
                          <a:spcPts val="0"/>
                        </a:spcBef>
                        <a:spcAft>
                          <a:spcPts val="0"/>
                        </a:spcAft>
                        <a:buNone/>
                      </a:pPr>
                      <a:r>
                        <a:rPr lang="en-US" sz="1800">
                          <a:solidFill>
                            <a:srgbClr val="868686"/>
                          </a:solidFill>
                        </a:rPr>
                        <a:t>1.50 ms (Python)</a:t>
                      </a:r>
                      <a:endParaRPr/>
                    </a:p>
                    <a:p>
                      <a:pPr indent="0" lvl="0" marL="0" marR="0" rtl="0" algn="l">
                        <a:spcBef>
                          <a:spcPts val="0"/>
                        </a:spcBef>
                        <a:spcAft>
                          <a:spcPts val="0"/>
                        </a:spcAft>
                        <a:buNone/>
                      </a:pPr>
                      <a:r>
                        <a:rPr lang="en-US" sz="1800">
                          <a:solidFill>
                            <a:srgbClr val="868686"/>
                          </a:solidFill>
                        </a:rPr>
                        <a:t>[Nvidia Titan V]</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334 ms (C++, optimized serial)</a:t>
                      </a:r>
                      <a:endParaRPr/>
                    </a:p>
                    <a:p>
                      <a:pPr indent="0" lvl="0" marL="0" marR="0" rtl="0" algn="l">
                        <a:spcBef>
                          <a:spcPts val="0"/>
                        </a:spcBef>
                        <a:spcAft>
                          <a:spcPts val="0"/>
                        </a:spcAft>
                        <a:buNone/>
                      </a:pPr>
                      <a:r>
                        <a:rPr lang="en-US" sz="1800">
                          <a:solidFill>
                            <a:srgbClr val="868686"/>
                          </a:solidFill>
                        </a:rPr>
                        <a:t>130468.2 ms (python Shapely API, serial)</a:t>
                      </a:r>
                      <a:endParaRPr/>
                    </a:p>
                    <a:p>
                      <a:pPr indent="0" lvl="0" marL="0" marR="0" rtl="0" algn="l">
                        <a:spcBef>
                          <a:spcPts val="0"/>
                        </a:spcBef>
                        <a:spcAft>
                          <a:spcPts val="0"/>
                        </a:spcAft>
                        <a:buNone/>
                      </a:pPr>
                      <a:r>
                        <a:rPr lang="en-US" sz="1800">
                          <a:solidFill>
                            <a:srgbClr val="868686"/>
                          </a:solidFill>
                        </a:rPr>
                        <a:t>[Intel i7-7800X]</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301X (C++)</a:t>
                      </a:r>
                      <a:endParaRPr/>
                    </a:p>
                    <a:p>
                      <a:pPr indent="0" lvl="0" marL="0" marR="0" rtl="0" algn="l">
                        <a:spcBef>
                          <a:spcPts val="0"/>
                        </a:spcBef>
                        <a:spcAft>
                          <a:spcPts val="0"/>
                        </a:spcAft>
                        <a:buNone/>
                      </a:pPr>
                      <a:r>
                        <a:rPr lang="en-US" sz="1800">
                          <a:solidFill>
                            <a:srgbClr val="868686"/>
                          </a:solidFill>
                        </a:rPr>
                        <a:t>86,978X (Python)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1262625">
                <a:tc>
                  <a:txBody>
                    <a:bodyPr/>
                    <a:lstStyle/>
                    <a:p>
                      <a:pPr indent="0" lvl="0" marL="0" marR="0" rtl="0" algn="l">
                        <a:spcBef>
                          <a:spcPts val="0"/>
                        </a:spcBef>
                        <a:spcAft>
                          <a:spcPts val="0"/>
                        </a:spcAft>
                        <a:buNone/>
                      </a:pPr>
                      <a:r>
                        <a:rPr b="1" lang="en-US" sz="1800">
                          <a:solidFill>
                            <a:srgbClr val="868686"/>
                          </a:solidFill>
                        </a:rPr>
                        <a:t>Haversine Distance Computation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13+ million Monthly NYC taxi trip pickup and drop-off locations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7.61 ms (Python)</a:t>
                      </a:r>
                      <a:endParaRPr/>
                    </a:p>
                    <a:p>
                      <a:pPr indent="0" lvl="0" marL="0" marR="0" rtl="0" algn="l">
                        <a:spcBef>
                          <a:spcPts val="0"/>
                        </a:spcBef>
                        <a:spcAft>
                          <a:spcPts val="0"/>
                        </a:spcAft>
                        <a:buNone/>
                      </a:pPr>
                      <a:r>
                        <a:rPr lang="en-US" sz="1800">
                          <a:solidFill>
                            <a:srgbClr val="868686"/>
                          </a:solidFill>
                        </a:rPr>
                        <a:t>[Nvidia T4]</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416.9 ms (Numba)</a:t>
                      </a:r>
                      <a:endParaRPr/>
                    </a:p>
                    <a:p>
                      <a:pPr indent="0" lvl="0" marL="0" marR="0" rtl="0" algn="l">
                        <a:spcBef>
                          <a:spcPts val="0"/>
                        </a:spcBef>
                        <a:spcAft>
                          <a:spcPts val="0"/>
                        </a:spcAft>
                        <a:buNone/>
                      </a:pPr>
                      <a:r>
                        <a:rPr lang="en-US" sz="1800">
                          <a:solidFill>
                            <a:srgbClr val="868686"/>
                          </a:solidFill>
                        </a:rPr>
                        <a:t>[Nvidia T4]</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54.7X (Python)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1262625">
                <a:tc>
                  <a:txBody>
                    <a:bodyPr/>
                    <a:lstStyle/>
                    <a:p>
                      <a:pPr indent="0" lvl="0" marL="0" marR="0" rtl="0" algn="l">
                        <a:lnSpc>
                          <a:spcPct val="100000"/>
                        </a:lnSpc>
                        <a:spcBef>
                          <a:spcPts val="0"/>
                        </a:spcBef>
                        <a:spcAft>
                          <a:spcPts val="0"/>
                        </a:spcAft>
                        <a:buClr>
                          <a:srgbClr val="868686"/>
                        </a:buClr>
                        <a:buSzPts val="1800"/>
                        <a:buFont typeface="Trebuchet MS"/>
                        <a:buNone/>
                      </a:pPr>
                      <a:r>
                        <a:rPr b="1" lang="en-US" sz="1800">
                          <a:solidFill>
                            <a:srgbClr val="868686"/>
                          </a:solidFill>
                        </a:rPr>
                        <a:t>Hausdorff Distance Computation </a:t>
                      </a:r>
                      <a:br>
                        <a:rPr b="1" lang="en-US" sz="1800">
                          <a:solidFill>
                            <a:srgbClr val="868686"/>
                          </a:solidFill>
                        </a:rPr>
                      </a:br>
                      <a:r>
                        <a:rPr b="1" lang="en-US" sz="1800">
                          <a:solidFill>
                            <a:srgbClr val="868686"/>
                          </a:solidFill>
                        </a:rPr>
                        <a:t>(for clustering)</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52,800 trajectories with 1.3+ million points</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13.5s</a:t>
                      </a:r>
                      <a:endParaRPr/>
                    </a:p>
                    <a:p>
                      <a:pPr indent="0" lvl="0" marL="0" marR="0" rtl="0" algn="l">
                        <a:spcBef>
                          <a:spcPts val="0"/>
                        </a:spcBef>
                        <a:spcAft>
                          <a:spcPts val="0"/>
                        </a:spcAft>
                        <a:buNone/>
                      </a:pPr>
                      <a:r>
                        <a:rPr lang="en-US" sz="1800">
                          <a:solidFill>
                            <a:srgbClr val="868686"/>
                          </a:solidFill>
                        </a:rPr>
                        <a:t>[Quadro V100]</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19227.5s (Python SciPy API, serial)</a:t>
                      </a:r>
                      <a:endParaRPr/>
                    </a:p>
                    <a:p>
                      <a:pPr indent="0" lvl="0" marL="0" marR="0" rtl="0" algn="l">
                        <a:spcBef>
                          <a:spcPts val="0"/>
                        </a:spcBef>
                        <a:spcAft>
                          <a:spcPts val="0"/>
                        </a:spcAft>
                        <a:buNone/>
                      </a:pPr>
                      <a:r>
                        <a:rPr lang="en-US" sz="1800">
                          <a:solidFill>
                            <a:srgbClr val="868686"/>
                          </a:solidFill>
                        </a:rPr>
                        <a:t>[Intel i7-6700K]</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l">
                        <a:spcBef>
                          <a:spcPts val="0"/>
                        </a:spcBef>
                        <a:spcAft>
                          <a:spcPts val="0"/>
                        </a:spcAft>
                        <a:buNone/>
                      </a:pPr>
                      <a:r>
                        <a:rPr lang="en-US" sz="1800">
                          <a:solidFill>
                            <a:srgbClr val="868686"/>
                          </a:solidFill>
                        </a:rPr>
                        <a:t>1,400X (Python)</a:t>
                      </a:r>
                      <a:endParaRPr/>
                    </a:p>
                  </a:txBody>
                  <a:tcPr marT="76200" marB="76200" marR="152400" marL="3048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84"/>
          <p:cNvSpPr txBox="1"/>
          <p:nvPr>
            <p:ph type="title"/>
          </p:nvPr>
        </p:nvSpPr>
        <p:spPr>
          <a:xfrm>
            <a:off x="3106785" y="3998553"/>
            <a:ext cx="12074430" cy="2289898"/>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None/>
            </a:pPr>
            <a:r>
              <a:rPr lang="en-US"/>
              <a:t>cuSignal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85"/>
          <p:cNvSpPr txBox="1"/>
          <p:nvPr/>
        </p:nvSpPr>
        <p:spPr>
          <a:xfrm>
            <a:off x="211760" y="7619721"/>
            <a:ext cx="17864400" cy="569400"/>
          </a:xfrm>
          <a:prstGeom prst="rect">
            <a:avLst/>
          </a:prstGeom>
          <a:noFill/>
          <a:ln>
            <a:noFill/>
          </a:ln>
        </p:spPr>
        <p:txBody>
          <a:bodyPr anchorCtr="0" anchor="ctr" bIns="76175" lIns="152375" spcFirstLastPara="1" rIns="152375" wrap="square" tIns="76175">
            <a:noAutofit/>
          </a:bodyPr>
          <a:lstStyle/>
          <a:p>
            <a:pPr indent="0" lvl="0" marL="0" marR="0" rtl="0" algn="ctr">
              <a:lnSpc>
                <a:spcPct val="90000"/>
              </a:lnSpc>
              <a:spcBef>
                <a:spcPts val="0"/>
              </a:spcBef>
              <a:spcAft>
                <a:spcPts val="0"/>
              </a:spcAft>
              <a:buClr>
                <a:srgbClr val="000000"/>
              </a:buClr>
              <a:buSzPts val="3000"/>
              <a:buFont typeface="Arial"/>
              <a:buNone/>
            </a:pPr>
            <a:r>
              <a:rPr b="0" i="0" lang="en-US" sz="3000" u="none" cap="none" strike="noStrike">
                <a:solidFill>
                  <a:srgbClr val="868686"/>
                </a:solidFill>
                <a:latin typeface="Trebuchet MS"/>
                <a:ea typeface="Trebuchet MS"/>
                <a:cs typeface="Trebuchet MS"/>
                <a:sym typeface="Trebuchet MS"/>
              </a:rPr>
              <a:t>Unlike other RAPIDS libraries, cuSignal is purely de</a:t>
            </a:r>
            <a:r>
              <a:rPr lang="en-US" sz="3000">
                <a:solidFill>
                  <a:srgbClr val="868686"/>
                </a:solidFill>
                <a:latin typeface="Trebuchet MS"/>
                <a:ea typeface="Trebuchet MS"/>
                <a:cs typeface="Trebuchet MS"/>
                <a:sym typeface="Trebuchet MS"/>
              </a:rPr>
              <a:t>veloped in</a:t>
            </a:r>
            <a:r>
              <a:rPr b="0" i="0" lang="en-US" sz="3000" u="none" cap="none" strike="noStrike">
                <a:solidFill>
                  <a:srgbClr val="868686"/>
                </a:solidFill>
                <a:latin typeface="Trebuchet MS"/>
                <a:ea typeface="Trebuchet MS"/>
                <a:cs typeface="Trebuchet MS"/>
                <a:sym typeface="Trebuchet MS"/>
              </a:rPr>
              <a:t> Python </a:t>
            </a:r>
            <a:endParaRPr b="0" i="0" sz="3000" u="none" cap="none" strike="noStrike">
              <a:solidFill>
                <a:srgbClr val="868686"/>
              </a:solidFill>
              <a:latin typeface="Trebuchet MS"/>
              <a:ea typeface="Trebuchet MS"/>
              <a:cs typeface="Trebuchet MS"/>
              <a:sym typeface="Trebuchet MS"/>
            </a:endParaRPr>
          </a:p>
          <a:p>
            <a:pPr indent="0" lvl="0" marL="0" marR="0" rtl="0" algn="ctr">
              <a:lnSpc>
                <a:spcPct val="90000"/>
              </a:lnSpc>
              <a:spcBef>
                <a:spcPts val="0"/>
              </a:spcBef>
              <a:spcAft>
                <a:spcPts val="0"/>
              </a:spcAft>
              <a:buClr>
                <a:srgbClr val="000000"/>
              </a:buClr>
              <a:buSzPts val="3000"/>
              <a:buFont typeface="Arial"/>
              <a:buNone/>
            </a:pPr>
            <a:r>
              <a:rPr b="0" i="0" lang="en-US" sz="3000" u="none" cap="none" strike="noStrike">
                <a:solidFill>
                  <a:srgbClr val="868686"/>
                </a:solidFill>
                <a:latin typeface="Trebuchet MS"/>
                <a:ea typeface="Trebuchet MS"/>
                <a:cs typeface="Trebuchet MS"/>
                <a:sym typeface="Trebuchet MS"/>
              </a:rPr>
              <a:t>with custom CUDA Kernels written with Numba and CuPy (notice no Cython</a:t>
            </a:r>
            <a:r>
              <a:rPr lang="en-US" sz="3000">
                <a:solidFill>
                  <a:srgbClr val="868686"/>
                </a:solidFill>
                <a:latin typeface="Trebuchet MS"/>
                <a:ea typeface="Trebuchet MS"/>
                <a:cs typeface="Trebuchet MS"/>
                <a:sym typeface="Trebuchet MS"/>
              </a:rPr>
              <a:t> layer)</a:t>
            </a:r>
            <a:r>
              <a:rPr b="0" i="0" lang="en-US" sz="3000" u="none" cap="none" strike="noStrike">
                <a:solidFill>
                  <a:srgbClr val="868686"/>
                </a:solidFill>
                <a:latin typeface="Trebuchet MS"/>
                <a:ea typeface="Trebuchet MS"/>
                <a:cs typeface="Trebuchet MS"/>
                <a:sym typeface="Trebuchet MS"/>
              </a:rPr>
              <a:t>.</a:t>
            </a:r>
            <a:endParaRPr sz="2300">
              <a:solidFill>
                <a:srgbClr val="868686"/>
              </a:solidFill>
            </a:endParaRPr>
          </a:p>
        </p:txBody>
      </p:sp>
      <p:sp>
        <p:nvSpPr>
          <p:cNvPr id="1653" name="Google Shape;1653;p85"/>
          <p:cNvSpPr/>
          <p:nvPr/>
        </p:nvSpPr>
        <p:spPr>
          <a:xfrm>
            <a:off x="3375499" y="3434042"/>
            <a:ext cx="10790400" cy="860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3000" u="none" cap="none" strike="noStrike">
                <a:solidFill>
                  <a:srgbClr val="FFFFFF"/>
                </a:solidFill>
                <a:latin typeface="Trebuchet MS"/>
                <a:ea typeface="Trebuchet MS"/>
                <a:cs typeface="Trebuchet MS"/>
                <a:sym typeface="Trebuchet MS"/>
              </a:rPr>
              <a:t>Python</a:t>
            </a:r>
            <a:endParaRPr b="0" i="0" sz="3000" u="none" cap="none" strike="noStrike">
              <a:solidFill>
                <a:srgbClr val="FFFFFF"/>
              </a:solidFill>
              <a:latin typeface="Trebuchet MS"/>
              <a:ea typeface="Trebuchet MS"/>
              <a:cs typeface="Trebuchet MS"/>
              <a:sym typeface="Trebuchet MS"/>
            </a:endParaRPr>
          </a:p>
        </p:txBody>
      </p:sp>
      <p:sp>
        <p:nvSpPr>
          <p:cNvPr id="1654" name="Google Shape;1654;p85"/>
          <p:cNvSpPr/>
          <p:nvPr/>
        </p:nvSpPr>
        <p:spPr>
          <a:xfrm>
            <a:off x="8843834" y="4423715"/>
            <a:ext cx="5321804" cy="1264262"/>
          </a:xfrm>
          <a:prstGeom prst="rect">
            <a:avLst/>
          </a:prstGeom>
          <a:solidFill>
            <a:srgbClr val="21A1B2"/>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000000"/>
              </a:buClr>
              <a:buFont typeface="Arial"/>
              <a:buNone/>
            </a:pPr>
            <a:r>
              <a:rPr lang="en-US" sz="3000">
                <a:solidFill>
                  <a:srgbClr val="FFFFFF"/>
                </a:solidFill>
                <a:latin typeface="Trebuchet MS"/>
                <a:ea typeface="Trebuchet MS"/>
                <a:cs typeface="Trebuchet MS"/>
                <a:sym typeface="Trebuchet MS"/>
              </a:rPr>
              <a:t>CuPy</a:t>
            </a:r>
            <a:endParaRPr b="0" i="0" sz="3000" u="none" cap="none" strike="noStrike">
              <a:solidFill>
                <a:srgbClr val="000000"/>
              </a:solidFill>
              <a:latin typeface="Arial"/>
              <a:ea typeface="Arial"/>
              <a:cs typeface="Arial"/>
              <a:sym typeface="Arial"/>
            </a:endParaRPr>
          </a:p>
        </p:txBody>
      </p:sp>
      <p:sp>
        <p:nvSpPr>
          <p:cNvPr id="1655" name="Google Shape;1655;p85"/>
          <p:cNvSpPr/>
          <p:nvPr/>
        </p:nvSpPr>
        <p:spPr>
          <a:xfrm>
            <a:off x="3375394" y="5816961"/>
            <a:ext cx="10798855" cy="1264262"/>
          </a:xfrm>
          <a:prstGeom prst="rect">
            <a:avLst/>
          </a:prstGeom>
          <a:solidFill>
            <a:schemeClr val="accent4"/>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3000" u="none" cap="none" strike="noStrike">
                <a:solidFill>
                  <a:srgbClr val="FFFFFF"/>
                </a:solidFill>
                <a:latin typeface="Trebuchet MS"/>
                <a:ea typeface="Trebuchet MS"/>
                <a:cs typeface="Trebuchet MS"/>
                <a:sym typeface="Trebuchet MS"/>
              </a:rPr>
              <a:t>CUDA</a:t>
            </a:r>
            <a:endParaRPr b="0" i="0" sz="2300" u="none" cap="none" strike="noStrike">
              <a:solidFill>
                <a:srgbClr val="000000"/>
              </a:solidFill>
              <a:latin typeface="Arial"/>
              <a:ea typeface="Arial"/>
              <a:cs typeface="Arial"/>
              <a:sym typeface="Arial"/>
            </a:endParaRPr>
          </a:p>
        </p:txBody>
      </p:sp>
      <p:sp>
        <p:nvSpPr>
          <p:cNvPr id="1656" name="Google Shape;1656;p85"/>
          <p:cNvSpPr/>
          <p:nvPr/>
        </p:nvSpPr>
        <p:spPr>
          <a:xfrm>
            <a:off x="3375500" y="4423583"/>
            <a:ext cx="5310600" cy="1277100"/>
          </a:xfrm>
          <a:prstGeom prst="rect">
            <a:avLst/>
          </a:prstGeom>
          <a:solidFill>
            <a:srgbClr val="AA66FF"/>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000000"/>
              </a:buClr>
              <a:buFont typeface="Arial"/>
              <a:buNone/>
            </a:pPr>
            <a:r>
              <a:rPr lang="en-US" sz="3300">
                <a:solidFill>
                  <a:srgbClr val="FFFFFF"/>
                </a:solidFill>
                <a:latin typeface="Trebuchet MS"/>
                <a:ea typeface="Trebuchet MS"/>
                <a:cs typeface="Trebuchet MS"/>
                <a:sym typeface="Trebuchet MS"/>
              </a:rPr>
              <a:t>Numba</a:t>
            </a:r>
            <a:endParaRPr sz="3300">
              <a:solidFill>
                <a:srgbClr val="FFFFFF"/>
              </a:solidFill>
              <a:latin typeface="Trebuchet MS"/>
              <a:ea typeface="Trebuchet MS"/>
              <a:cs typeface="Trebuchet MS"/>
              <a:sym typeface="Trebuchet MS"/>
            </a:endParaRPr>
          </a:p>
        </p:txBody>
      </p:sp>
      <p:sp>
        <p:nvSpPr>
          <p:cNvPr id="1657" name="Google Shape;1657;p85"/>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SzPts val="2300"/>
              <a:buNone/>
            </a:pPr>
            <a:r>
              <a:rPr lang="en-US"/>
              <a:t>cuSignal Technology Stack</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23"/>
          <p:cNvSpPr txBox="1"/>
          <p:nvPr>
            <p:ph idx="1" type="body"/>
          </p:nvPr>
        </p:nvSpPr>
        <p:spPr>
          <a:xfrm>
            <a:off x="830580" y="7004235"/>
            <a:ext cx="9532000" cy="2131113"/>
          </a:xfrm>
          <a:prstGeom prst="rect">
            <a:avLst/>
          </a:prstGeom>
          <a:noFill/>
          <a:ln>
            <a:noFill/>
          </a:ln>
          <a:effectLst>
            <a:reflection blurRad="0" dir="5400000" dist="38100" endA="0" fadeDir="5400012" kx="0" rotWithShape="0" algn="bl" stPos="0" sy="-100000" ky="0"/>
          </a:effectLst>
        </p:spPr>
        <p:txBody>
          <a:bodyPr anchorCtr="0" anchor="t" bIns="45700" lIns="91425" spcFirstLastPara="1" rIns="91425" wrap="square" tIns="45700">
            <a:noAutofit/>
          </a:bodyPr>
          <a:lstStyle/>
          <a:p>
            <a:pPr indent="-282575" lvl="0" marL="282575" rtl="0" algn="l">
              <a:lnSpc>
                <a:spcPct val="90000"/>
              </a:lnSpc>
              <a:spcBef>
                <a:spcPts val="0"/>
              </a:spcBef>
              <a:spcAft>
                <a:spcPts val="0"/>
              </a:spcAft>
              <a:buSzPts val="1600"/>
              <a:buChar char="▸"/>
            </a:pPr>
            <a:r>
              <a:rPr lang="en-US" sz="2000"/>
              <a:t>Each system has its own internal memory format</a:t>
            </a:r>
            <a:endParaRPr/>
          </a:p>
          <a:p>
            <a:pPr indent="-283111" lvl="0" marL="283111" rtl="0" algn="l">
              <a:lnSpc>
                <a:spcPct val="90000"/>
              </a:lnSpc>
              <a:spcBef>
                <a:spcPts val="3000"/>
              </a:spcBef>
              <a:spcAft>
                <a:spcPts val="0"/>
              </a:spcAft>
              <a:buClr>
                <a:schemeClr val="lt2"/>
              </a:buClr>
              <a:buSzPts val="1600"/>
              <a:buFont typeface="Noto Sans Symbols"/>
              <a:buChar char="▸"/>
            </a:pPr>
            <a:r>
              <a:rPr lang="en-US" sz="2000"/>
              <a:t>70-80% computation wasted on serialization and deserialization</a:t>
            </a:r>
            <a:endParaRPr/>
          </a:p>
          <a:p>
            <a:pPr indent="-283111" lvl="0" marL="283111" rtl="0" algn="l">
              <a:lnSpc>
                <a:spcPct val="90000"/>
              </a:lnSpc>
              <a:spcBef>
                <a:spcPts val="3000"/>
              </a:spcBef>
              <a:spcAft>
                <a:spcPts val="0"/>
              </a:spcAft>
              <a:buClr>
                <a:schemeClr val="lt2"/>
              </a:buClr>
              <a:buSzPts val="1600"/>
              <a:buFont typeface="Noto Sans Symbols"/>
              <a:buChar char="▸"/>
            </a:pPr>
            <a:r>
              <a:rPr lang="en-US" sz="2000"/>
              <a:t>Similar functionality implemented in multiple projects</a:t>
            </a:r>
            <a:endParaRPr/>
          </a:p>
        </p:txBody>
      </p:sp>
      <p:pic>
        <p:nvPicPr>
          <p:cNvPr id="590" name="Google Shape;590;p23"/>
          <p:cNvPicPr preferRelativeResize="0"/>
          <p:nvPr/>
        </p:nvPicPr>
        <p:blipFill rotWithShape="1">
          <a:blip r:embed="rId3">
            <a:alphaModFix/>
          </a:blip>
          <a:srcRect b="29453" l="0" r="49981" t="0"/>
          <a:stretch/>
        </p:blipFill>
        <p:spPr>
          <a:xfrm>
            <a:off x="727890" y="2598013"/>
            <a:ext cx="7202230" cy="4022137"/>
          </a:xfrm>
          <a:prstGeom prst="rect">
            <a:avLst/>
          </a:prstGeom>
          <a:noFill/>
          <a:ln>
            <a:noFill/>
          </a:ln>
        </p:spPr>
      </p:pic>
      <p:pic>
        <p:nvPicPr>
          <p:cNvPr descr="pacheArrow (@ApacheArrow) | Twitter" id="591" name="Google Shape;591;p23"/>
          <p:cNvPicPr preferRelativeResize="0"/>
          <p:nvPr/>
        </p:nvPicPr>
        <p:blipFill rotWithShape="1">
          <a:blip r:embed="rId4">
            <a:alphaModFix/>
          </a:blip>
          <a:srcRect b="0" l="0" r="0" t="0"/>
          <a:stretch/>
        </p:blipFill>
        <p:spPr>
          <a:xfrm>
            <a:off x="13224620" y="1535904"/>
            <a:ext cx="561720" cy="561718"/>
          </a:xfrm>
          <a:prstGeom prst="rect">
            <a:avLst/>
          </a:prstGeom>
          <a:noFill/>
          <a:ln>
            <a:noFill/>
          </a:ln>
        </p:spPr>
      </p:pic>
      <p:sp>
        <p:nvSpPr>
          <p:cNvPr id="592" name="Google Shape;592;p23"/>
          <p:cNvSpPr txBox="1"/>
          <p:nvPr/>
        </p:nvSpPr>
        <p:spPr>
          <a:xfrm>
            <a:off x="9898998" y="7005220"/>
            <a:ext cx="7869457" cy="2131113"/>
          </a:xfrm>
          <a:prstGeom prst="rect">
            <a:avLst/>
          </a:prstGeom>
          <a:noFill/>
          <a:ln>
            <a:noFill/>
          </a:ln>
        </p:spPr>
        <p:txBody>
          <a:bodyPr anchorCtr="0" anchor="t" bIns="76200" lIns="91425" spcFirstLastPara="1" rIns="91425" wrap="square" tIns="76200">
            <a:noAutofit/>
          </a:bodyPr>
          <a:lstStyle/>
          <a:p>
            <a:pPr indent="-282575" lvl="0" marL="282575" marR="0" rtl="0" algn="l">
              <a:lnSpc>
                <a:spcPct val="90000"/>
              </a:lnSpc>
              <a:spcBef>
                <a:spcPts val="0"/>
              </a:spcBef>
              <a:spcAft>
                <a:spcPts val="0"/>
              </a:spcAft>
              <a:buClr>
                <a:schemeClr val="lt2"/>
              </a:buClr>
              <a:buSzPts val="1600"/>
              <a:buFont typeface="Noto Sans Symbols"/>
              <a:buChar char="▸"/>
            </a:pPr>
            <a:r>
              <a:rPr b="0" i="0" lang="en-US" sz="2000" u="none" cap="none" strike="noStrike">
                <a:solidFill>
                  <a:srgbClr val="868686"/>
                </a:solidFill>
                <a:latin typeface="Trebuchet MS"/>
                <a:ea typeface="Trebuchet MS"/>
                <a:cs typeface="Trebuchet MS"/>
                <a:sym typeface="Trebuchet MS"/>
              </a:rPr>
              <a:t>All systems utilize the same memory format</a:t>
            </a:r>
            <a:endParaRPr/>
          </a:p>
          <a:p>
            <a:pPr indent="-282575" lvl="0" marL="282575" marR="0" rtl="0" algn="l">
              <a:lnSpc>
                <a:spcPct val="90000"/>
              </a:lnSpc>
              <a:spcBef>
                <a:spcPts val="1800"/>
              </a:spcBef>
              <a:spcAft>
                <a:spcPts val="0"/>
              </a:spcAft>
              <a:buClr>
                <a:schemeClr val="lt2"/>
              </a:buClr>
              <a:buSzPts val="1600"/>
              <a:buFont typeface="Noto Sans Symbols"/>
              <a:buChar char="▸"/>
            </a:pPr>
            <a:r>
              <a:rPr b="0" i="0" lang="en-US" sz="2000" u="none" cap="none" strike="noStrike">
                <a:solidFill>
                  <a:srgbClr val="868686"/>
                </a:solidFill>
                <a:latin typeface="Trebuchet MS"/>
                <a:ea typeface="Trebuchet MS"/>
                <a:cs typeface="Trebuchet MS"/>
                <a:sym typeface="Trebuchet MS"/>
              </a:rPr>
              <a:t>No overhead for cross-system communication</a:t>
            </a:r>
            <a:endParaRPr/>
          </a:p>
          <a:p>
            <a:pPr indent="-282575" lvl="0" marL="282575" marR="0" rtl="0" algn="l">
              <a:lnSpc>
                <a:spcPct val="90000"/>
              </a:lnSpc>
              <a:spcBef>
                <a:spcPts val="1800"/>
              </a:spcBef>
              <a:spcAft>
                <a:spcPts val="0"/>
              </a:spcAft>
              <a:buClr>
                <a:schemeClr val="lt2"/>
              </a:buClr>
              <a:buSzPts val="1600"/>
              <a:buFont typeface="Noto Sans Symbols"/>
              <a:buChar char="▸"/>
            </a:pPr>
            <a:r>
              <a:rPr b="0" i="0" lang="en-US" sz="2000" u="none" cap="none" strike="noStrike">
                <a:solidFill>
                  <a:srgbClr val="868686"/>
                </a:solidFill>
                <a:latin typeface="Trebuchet MS"/>
                <a:ea typeface="Trebuchet MS"/>
                <a:cs typeface="Trebuchet MS"/>
                <a:sym typeface="Trebuchet MS"/>
              </a:rPr>
              <a:t>Projects can share functionality (eg, Parquet-to-Arrow reader)</a:t>
            </a:r>
            <a:endParaRPr/>
          </a:p>
        </p:txBody>
      </p:sp>
      <p:sp>
        <p:nvSpPr>
          <p:cNvPr id="593" name="Google Shape;593;p23"/>
          <p:cNvSpPr/>
          <p:nvPr/>
        </p:nvSpPr>
        <p:spPr>
          <a:xfrm>
            <a:off x="864225" y="9280202"/>
            <a:ext cx="16593196" cy="41357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rPr b="0" i="1" lang="en-US" sz="1333" u="none" cap="none" strike="noStrike">
                <a:solidFill>
                  <a:schemeClr val="accent5"/>
                </a:solidFill>
                <a:latin typeface="Trebuchet MS"/>
                <a:ea typeface="Trebuchet MS"/>
                <a:cs typeface="Trebuchet MS"/>
                <a:sym typeface="Trebuchet MS"/>
              </a:rPr>
              <a:t>Source: From Apache Arrow Home Page - https://arrow.apache.org/</a:t>
            </a:r>
            <a:endParaRPr/>
          </a:p>
        </p:txBody>
      </p:sp>
      <p:pic>
        <p:nvPicPr>
          <p:cNvPr id="594" name="Google Shape;594;p23"/>
          <p:cNvPicPr preferRelativeResize="0"/>
          <p:nvPr/>
        </p:nvPicPr>
        <p:blipFill rotWithShape="1">
          <a:blip r:embed="rId3">
            <a:alphaModFix/>
          </a:blip>
          <a:srcRect b="29453" l="52081" r="-2100" t="0"/>
          <a:stretch/>
        </p:blipFill>
        <p:spPr>
          <a:xfrm>
            <a:off x="9454822" y="2384533"/>
            <a:ext cx="7269073" cy="4059465"/>
          </a:xfrm>
          <a:prstGeom prst="rect">
            <a:avLst/>
          </a:prstGeom>
          <a:noFill/>
          <a:ln>
            <a:noFill/>
          </a:ln>
        </p:spPr>
      </p:pic>
      <p:sp>
        <p:nvSpPr>
          <p:cNvPr id="595" name="Google Shape;595;p23"/>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Learning from Apache Arrow</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pic>
        <p:nvPicPr>
          <p:cNvPr descr="Voice" id="1663" name="Google Shape;1663;p86"/>
          <p:cNvPicPr preferRelativeResize="0"/>
          <p:nvPr/>
        </p:nvPicPr>
        <p:blipFill rotWithShape="1">
          <a:blip r:embed="rId3">
            <a:alphaModFix/>
          </a:blip>
          <a:srcRect b="0" l="0" r="0" t="0"/>
          <a:stretch/>
        </p:blipFill>
        <p:spPr>
          <a:xfrm>
            <a:off x="1626742" y="2471290"/>
            <a:ext cx="4966154" cy="4966154"/>
          </a:xfrm>
          <a:prstGeom prst="rect">
            <a:avLst/>
          </a:prstGeom>
          <a:noFill/>
          <a:ln>
            <a:noFill/>
          </a:ln>
        </p:spPr>
      </p:pic>
      <p:sp>
        <p:nvSpPr>
          <p:cNvPr id="1664" name="Google Shape;1664;p86"/>
          <p:cNvSpPr/>
          <p:nvPr/>
        </p:nvSpPr>
        <p:spPr>
          <a:xfrm>
            <a:off x="6740080" y="3175910"/>
            <a:ext cx="5796600" cy="720900"/>
          </a:xfrm>
          <a:prstGeom prst="rect">
            <a:avLst/>
          </a:prstGeom>
          <a:solidFill>
            <a:srgbClr val="666666"/>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100"/>
              <a:buFont typeface="Trebuchet MS"/>
              <a:buNone/>
            </a:pPr>
            <a:r>
              <a:rPr b="0" i="0" lang="en-US" sz="2000" u="none" cap="none" strike="noStrike">
                <a:solidFill>
                  <a:srgbClr val="FFFFFF"/>
                </a:solidFill>
                <a:latin typeface="Trebuchet MS"/>
                <a:ea typeface="Trebuchet MS"/>
                <a:cs typeface="Trebuchet MS"/>
                <a:sym typeface="Trebuchet MS"/>
              </a:rPr>
              <a:t>Convolution</a:t>
            </a:r>
            <a:endParaRPr b="0" i="0" sz="2000" u="none" cap="none" strike="noStrike">
              <a:solidFill>
                <a:srgbClr val="000000"/>
              </a:solidFill>
              <a:latin typeface="Arial"/>
              <a:ea typeface="Arial"/>
              <a:cs typeface="Arial"/>
              <a:sym typeface="Arial"/>
            </a:endParaRPr>
          </a:p>
        </p:txBody>
      </p:sp>
      <p:sp>
        <p:nvSpPr>
          <p:cNvPr id="1665" name="Google Shape;1665;p86"/>
          <p:cNvSpPr/>
          <p:nvPr/>
        </p:nvSpPr>
        <p:spPr>
          <a:xfrm>
            <a:off x="6740080" y="4472038"/>
            <a:ext cx="5796600" cy="720900"/>
          </a:xfrm>
          <a:prstGeom prst="rect">
            <a:avLst/>
          </a:prstGeom>
          <a:solidFill>
            <a:srgbClr val="666666"/>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2000" u="none" cap="none" strike="noStrike">
                <a:solidFill>
                  <a:srgbClr val="FFFFFF"/>
                </a:solidFill>
                <a:latin typeface="Trebuchet MS"/>
                <a:ea typeface="Trebuchet MS"/>
                <a:cs typeface="Trebuchet MS"/>
                <a:sym typeface="Trebuchet MS"/>
              </a:rPr>
              <a:t>Filtering and Filter Design</a:t>
            </a:r>
            <a:endParaRPr b="0" i="0" sz="2000" u="none" cap="none" strike="noStrike">
              <a:solidFill>
                <a:srgbClr val="000000"/>
              </a:solidFill>
              <a:latin typeface="Arial"/>
              <a:ea typeface="Arial"/>
              <a:cs typeface="Arial"/>
              <a:sym typeface="Arial"/>
            </a:endParaRPr>
          </a:p>
        </p:txBody>
      </p:sp>
      <p:sp>
        <p:nvSpPr>
          <p:cNvPr id="1666" name="Google Shape;1666;p86"/>
          <p:cNvSpPr/>
          <p:nvPr/>
        </p:nvSpPr>
        <p:spPr>
          <a:xfrm>
            <a:off x="6740080" y="5768167"/>
            <a:ext cx="5796600" cy="720900"/>
          </a:xfrm>
          <a:prstGeom prst="rect">
            <a:avLst/>
          </a:prstGeom>
          <a:solidFill>
            <a:srgbClr val="666666"/>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2000" u="none" cap="none" strike="noStrike">
                <a:solidFill>
                  <a:srgbClr val="FFFFFF"/>
                </a:solidFill>
                <a:latin typeface="Trebuchet MS"/>
                <a:ea typeface="Trebuchet MS"/>
                <a:cs typeface="Trebuchet MS"/>
                <a:sym typeface="Trebuchet MS"/>
              </a:rPr>
              <a:t>Waveform Generation</a:t>
            </a:r>
            <a:endParaRPr b="0" i="0" sz="2000" u="none" cap="none" strike="noStrike">
              <a:solidFill>
                <a:srgbClr val="000000"/>
              </a:solidFill>
              <a:latin typeface="Arial"/>
              <a:ea typeface="Arial"/>
              <a:cs typeface="Arial"/>
              <a:sym typeface="Arial"/>
            </a:endParaRPr>
          </a:p>
        </p:txBody>
      </p:sp>
      <p:sp>
        <p:nvSpPr>
          <p:cNvPr id="1667" name="Google Shape;1667;p86"/>
          <p:cNvSpPr/>
          <p:nvPr/>
        </p:nvSpPr>
        <p:spPr>
          <a:xfrm>
            <a:off x="6740080" y="6937295"/>
            <a:ext cx="5796600" cy="720900"/>
          </a:xfrm>
          <a:prstGeom prst="rect">
            <a:avLst/>
          </a:prstGeom>
          <a:solidFill>
            <a:srgbClr val="666666"/>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2000"/>
              <a:buFont typeface="Trebuchet MS"/>
              <a:buNone/>
            </a:pPr>
            <a:r>
              <a:rPr b="0" i="0" lang="en-US" sz="2000" u="none" cap="none" strike="noStrike">
                <a:solidFill>
                  <a:srgbClr val="FFFFFF"/>
                </a:solidFill>
                <a:latin typeface="Trebuchet MS"/>
                <a:ea typeface="Trebuchet MS"/>
                <a:cs typeface="Trebuchet MS"/>
                <a:sym typeface="Trebuchet MS"/>
              </a:rPr>
              <a:t>Window Functions</a:t>
            </a:r>
            <a:endParaRPr b="0" i="0" sz="2000" u="none" cap="none" strike="noStrike">
              <a:solidFill>
                <a:srgbClr val="000000"/>
              </a:solidFill>
              <a:latin typeface="Arial"/>
              <a:ea typeface="Arial"/>
              <a:cs typeface="Arial"/>
              <a:sym typeface="Arial"/>
            </a:endParaRPr>
          </a:p>
        </p:txBody>
      </p:sp>
      <p:sp>
        <p:nvSpPr>
          <p:cNvPr id="1668" name="Google Shape;1668;p86"/>
          <p:cNvSpPr/>
          <p:nvPr/>
        </p:nvSpPr>
        <p:spPr>
          <a:xfrm>
            <a:off x="6740080" y="8233423"/>
            <a:ext cx="5796600" cy="720900"/>
          </a:xfrm>
          <a:prstGeom prst="rect">
            <a:avLst/>
          </a:prstGeom>
          <a:solidFill>
            <a:srgbClr val="666666"/>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2000" u="none" cap="none" strike="noStrike">
                <a:solidFill>
                  <a:srgbClr val="FFFFFF"/>
                </a:solidFill>
                <a:latin typeface="Trebuchet MS"/>
                <a:ea typeface="Trebuchet MS"/>
                <a:cs typeface="Trebuchet MS"/>
                <a:sym typeface="Trebuchet MS"/>
              </a:rPr>
              <a:t>Spectral Analysis</a:t>
            </a:r>
            <a:endParaRPr b="0" i="0" sz="2000" u="none" cap="none" strike="noStrike">
              <a:solidFill>
                <a:srgbClr val="000000"/>
              </a:solidFill>
              <a:latin typeface="Arial"/>
              <a:ea typeface="Arial"/>
              <a:cs typeface="Arial"/>
              <a:sym typeface="Arial"/>
            </a:endParaRPr>
          </a:p>
        </p:txBody>
      </p:sp>
      <p:sp>
        <p:nvSpPr>
          <p:cNvPr id="1669" name="Google Shape;1669;p86"/>
          <p:cNvSpPr txBox="1"/>
          <p:nvPr/>
        </p:nvSpPr>
        <p:spPr>
          <a:xfrm>
            <a:off x="12683906" y="3023060"/>
            <a:ext cx="4083600" cy="1262100"/>
          </a:xfrm>
          <a:prstGeom prst="rect">
            <a:avLst/>
          </a:prstGeom>
          <a:noFill/>
          <a:ln>
            <a:noFill/>
          </a:ln>
        </p:spPr>
        <p:txBody>
          <a:bodyPr anchorCtr="0" anchor="ctr" bIns="76175" lIns="152375" spcFirstLastPara="1" rIns="152375" wrap="square" tIns="76175">
            <a:noAutofit/>
          </a:bodyPr>
          <a:lstStyle/>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Convolve/Correlate</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FFT Convolve</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Convolve/Correlate 2D</a:t>
            </a:r>
            <a:endParaRPr b="0" i="0" sz="2300" u="none" cap="none" strike="noStrike">
              <a:solidFill>
                <a:srgbClr val="000000"/>
              </a:solidFill>
              <a:latin typeface="Arial"/>
              <a:ea typeface="Arial"/>
              <a:cs typeface="Arial"/>
              <a:sym typeface="Arial"/>
            </a:endParaRPr>
          </a:p>
        </p:txBody>
      </p:sp>
      <p:sp>
        <p:nvSpPr>
          <p:cNvPr id="1670" name="Google Shape;1670;p86"/>
          <p:cNvSpPr txBox="1"/>
          <p:nvPr/>
        </p:nvSpPr>
        <p:spPr>
          <a:xfrm>
            <a:off x="12683792" y="4189917"/>
            <a:ext cx="5386500" cy="1262100"/>
          </a:xfrm>
          <a:prstGeom prst="rect">
            <a:avLst/>
          </a:prstGeom>
          <a:noFill/>
          <a:ln>
            <a:noFill/>
          </a:ln>
        </p:spPr>
        <p:txBody>
          <a:bodyPr anchorCtr="0" anchor="ctr" bIns="76175" lIns="152375" spcFirstLastPara="1" rIns="152375" wrap="square" tIns="76175">
            <a:noAutofit/>
          </a:bodyPr>
          <a:lstStyle/>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Resampling – Polyphase, Upfirdn, Resample</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Hilbert/Hilbert 2D</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Wiener</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Firwin</a:t>
            </a:r>
            <a:endParaRPr b="0" i="0" sz="2000" u="none" cap="none" strike="noStrike">
              <a:solidFill>
                <a:srgbClr val="000000"/>
              </a:solidFill>
              <a:latin typeface="Trebuchet MS"/>
              <a:ea typeface="Trebuchet MS"/>
              <a:cs typeface="Trebuchet MS"/>
              <a:sym typeface="Trebuchet MS"/>
            </a:endParaRPr>
          </a:p>
        </p:txBody>
      </p:sp>
      <p:sp>
        <p:nvSpPr>
          <p:cNvPr id="1671" name="Google Shape;1671;p86"/>
          <p:cNvSpPr txBox="1"/>
          <p:nvPr/>
        </p:nvSpPr>
        <p:spPr>
          <a:xfrm>
            <a:off x="12683781" y="5636169"/>
            <a:ext cx="3300000" cy="984900"/>
          </a:xfrm>
          <a:prstGeom prst="rect">
            <a:avLst/>
          </a:prstGeom>
          <a:noFill/>
          <a:ln>
            <a:noFill/>
          </a:ln>
        </p:spPr>
        <p:txBody>
          <a:bodyPr anchorCtr="0" anchor="ctr" bIns="76175" lIns="152375" spcFirstLastPara="1" rIns="152375" wrap="square" tIns="76175">
            <a:noAutofit/>
          </a:bodyPr>
          <a:lstStyle/>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Chirp</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Square</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Gaussian Pulse</a:t>
            </a:r>
            <a:endParaRPr b="0" i="0" sz="2300" u="none" cap="none" strike="noStrike">
              <a:solidFill>
                <a:srgbClr val="000000"/>
              </a:solidFill>
              <a:latin typeface="Arial"/>
              <a:ea typeface="Arial"/>
              <a:cs typeface="Arial"/>
              <a:sym typeface="Arial"/>
            </a:endParaRPr>
          </a:p>
        </p:txBody>
      </p:sp>
      <p:sp>
        <p:nvSpPr>
          <p:cNvPr id="1672" name="Google Shape;1672;p86"/>
          <p:cNvSpPr txBox="1"/>
          <p:nvPr/>
        </p:nvSpPr>
        <p:spPr>
          <a:xfrm>
            <a:off x="12683781" y="6666837"/>
            <a:ext cx="4272600" cy="1262100"/>
          </a:xfrm>
          <a:prstGeom prst="rect">
            <a:avLst/>
          </a:prstGeom>
          <a:noFill/>
          <a:ln>
            <a:noFill/>
          </a:ln>
        </p:spPr>
        <p:txBody>
          <a:bodyPr anchorCtr="0" anchor="ctr" bIns="76175" lIns="152375" spcFirstLastPara="1" rIns="152375" wrap="square" tIns="76175">
            <a:noAutofit/>
          </a:bodyPr>
          <a:lstStyle/>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Kaiser</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Blackman</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Hamming</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Hanning</a:t>
            </a:r>
            <a:endParaRPr b="0" i="0" sz="2300" u="none" cap="none" strike="noStrike">
              <a:solidFill>
                <a:srgbClr val="000000"/>
              </a:solidFill>
              <a:latin typeface="Arial"/>
              <a:ea typeface="Arial"/>
              <a:cs typeface="Arial"/>
              <a:sym typeface="Arial"/>
            </a:endParaRPr>
          </a:p>
        </p:txBody>
      </p:sp>
      <p:sp>
        <p:nvSpPr>
          <p:cNvPr id="1673" name="Google Shape;1673;p86"/>
          <p:cNvSpPr txBox="1"/>
          <p:nvPr/>
        </p:nvSpPr>
        <p:spPr>
          <a:xfrm>
            <a:off x="12771885" y="8228445"/>
            <a:ext cx="3123900" cy="708000"/>
          </a:xfrm>
          <a:prstGeom prst="rect">
            <a:avLst/>
          </a:prstGeom>
          <a:noFill/>
          <a:ln>
            <a:noFill/>
          </a:ln>
        </p:spPr>
        <p:txBody>
          <a:bodyPr anchorCtr="0" anchor="ctr" bIns="76175" lIns="152375" spcFirstLastPara="1" rIns="152375" wrap="square" tIns="76175">
            <a:noAutofit/>
          </a:bodyPr>
          <a:lstStyle/>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Periodogram</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Welch</a:t>
            </a:r>
            <a:endParaRPr sz="2300"/>
          </a:p>
          <a:p>
            <a:pPr indent="0" lvl="0" marL="0" marR="0" rtl="0" algn="l">
              <a:lnSpc>
                <a:spcPct val="90000"/>
              </a:lnSpc>
              <a:spcBef>
                <a:spcPts val="0"/>
              </a:spcBef>
              <a:spcAft>
                <a:spcPts val="0"/>
              </a:spcAft>
              <a:buClr>
                <a:srgbClr val="000000"/>
              </a:buClr>
              <a:buSzPts val="2000"/>
              <a:buFont typeface="Trebuchet MS"/>
              <a:buNone/>
            </a:pPr>
            <a:r>
              <a:rPr b="0" i="0" lang="en-US" sz="2000" u="none" cap="none" strike="noStrike">
                <a:solidFill>
                  <a:srgbClr val="000000"/>
                </a:solidFill>
                <a:latin typeface="Trebuchet MS"/>
                <a:ea typeface="Trebuchet MS"/>
                <a:cs typeface="Trebuchet MS"/>
                <a:sym typeface="Trebuchet MS"/>
              </a:rPr>
              <a:t>Spectrogram</a:t>
            </a:r>
            <a:endParaRPr sz="2300"/>
          </a:p>
        </p:txBody>
      </p:sp>
      <p:sp>
        <p:nvSpPr>
          <p:cNvPr id="1674" name="Google Shape;1674;p86"/>
          <p:cNvSpPr/>
          <p:nvPr/>
        </p:nvSpPr>
        <p:spPr>
          <a:xfrm>
            <a:off x="1772317" y="6937423"/>
            <a:ext cx="4354500" cy="720900"/>
          </a:xfrm>
          <a:prstGeom prst="rect">
            <a:avLst/>
          </a:prstGeom>
          <a:solidFill>
            <a:srgbClr val="666666"/>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2000" u="none" cap="none" strike="noStrike">
                <a:solidFill>
                  <a:srgbClr val="FFFFFF"/>
                </a:solidFill>
                <a:latin typeface="Trebuchet MS"/>
                <a:ea typeface="Trebuchet MS"/>
                <a:cs typeface="Trebuchet MS"/>
                <a:sym typeface="Trebuchet MS"/>
              </a:rPr>
              <a:t>Wavelets</a:t>
            </a:r>
            <a:endParaRPr b="0" i="0" sz="2000" u="none" cap="none" strike="noStrike">
              <a:solidFill>
                <a:srgbClr val="000000"/>
              </a:solidFill>
              <a:latin typeface="Arial"/>
              <a:ea typeface="Arial"/>
              <a:cs typeface="Arial"/>
              <a:sym typeface="Arial"/>
            </a:endParaRPr>
          </a:p>
        </p:txBody>
      </p:sp>
      <p:sp>
        <p:nvSpPr>
          <p:cNvPr id="1675" name="Google Shape;1675;p86"/>
          <p:cNvSpPr txBox="1"/>
          <p:nvPr/>
        </p:nvSpPr>
        <p:spPr>
          <a:xfrm>
            <a:off x="2762340" y="9001145"/>
            <a:ext cx="2253000" cy="477000"/>
          </a:xfrm>
          <a:prstGeom prst="rect">
            <a:avLst/>
          </a:prstGeom>
          <a:noFill/>
          <a:ln>
            <a:noFill/>
          </a:ln>
        </p:spPr>
        <p:txBody>
          <a:bodyPr anchorCtr="0" anchor="ctr" bIns="76175" lIns="152375" spcFirstLastPara="1" rIns="152375" wrap="square" tIns="76175">
            <a:noAutofit/>
          </a:bodyPr>
          <a:lstStyle/>
          <a:p>
            <a:pPr indent="0" lvl="0" marL="0" marR="0" rtl="0" algn="l">
              <a:lnSpc>
                <a:spcPct val="90000"/>
              </a:lnSpc>
              <a:spcBef>
                <a:spcPts val="0"/>
              </a:spcBef>
              <a:spcAft>
                <a:spcPts val="0"/>
              </a:spcAft>
              <a:buClr>
                <a:srgbClr val="000000"/>
              </a:buClr>
              <a:buSzPts val="2300"/>
              <a:buFont typeface="Trebuchet MS"/>
              <a:buNone/>
            </a:pPr>
            <a:r>
              <a:rPr b="0" i="0" lang="en-US" sz="2300" u="none" cap="none" strike="noStrike">
                <a:solidFill>
                  <a:srgbClr val="000000"/>
                </a:solidFill>
                <a:latin typeface="Trebuchet MS"/>
                <a:ea typeface="Trebuchet MS"/>
                <a:cs typeface="Trebuchet MS"/>
                <a:sym typeface="Trebuchet MS"/>
              </a:rPr>
              <a:t>More to come!</a:t>
            </a:r>
            <a:endParaRPr b="0" i="0" sz="3000" u="none" cap="none" strike="noStrike">
              <a:solidFill>
                <a:srgbClr val="FFFFFF"/>
              </a:solidFill>
              <a:latin typeface="Trebuchet MS"/>
              <a:ea typeface="Trebuchet MS"/>
              <a:cs typeface="Trebuchet MS"/>
              <a:sym typeface="Trebuchet MS"/>
            </a:endParaRPr>
          </a:p>
        </p:txBody>
      </p:sp>
      <p:sp>
        <p:nvSpPr>
          <p:cNvPr id="1676" name="Google Shape;1676;p86"/>
          <p:cNvSpPr/>
          <p:nvPr/>
        </p:nvSpPr>
        <p:spPr>
          <a:xfrm>
            <a:off x="1772317" y="8222008"/>
            <a:ext cx="4354500" cy="720900"/>
          </a:xfrm>
          <a:prstGeom prst="rect">
            <a:avLst/>
          </a:prstGeom>
          <a:solidFill>
            <a:srgbClr val="666666"/>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2700"/>
              <a:buFont typeface="Trebuchet MS"/>
              <a:buNone/>
            </a:pPr>
            <a:r>
              <a:rPr b="0" i="0" lang="en-US" sz="2000" u="none" cap="none" strike="noStrike">
                <a:solidFill>
                  <a:srgbClr val="FFFFFF"/>
                </a:solidFill>
                <a:latin typeface="Trebuchet MS"/>
                <a:ea typeface="Trebuchet MS"/>
                <a:cs typeface="Trebuchet MS"/>
                <a:sym typeface="Trebuchet MS"/>
              </a:rPr>
              <a:t>Peak Finding</a:t>
            </a:r>
            <a:endParaRPr b="0" i="0" sz="2000" u="none" cap="none" strike="noStrike">
              <a:solidFill>
                <a:srgbClr val="000000"/>
              </a:solidFill>
              <a:latin typeface="Arial"/>
              <a:ea typeface="Arial"/>
              <a:cs typeface="Arial"/>
              <a:sym typeface="Arial"/>
            </a:endParaRPr>
          </a:p>
        </p:txBody>
      </p:sp>
      <p:sp>
        <p:nvSpPr>
          <p:cNvPr id="1677" name="Google Shape;1677;p86"/>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SzPts val="2300"/>
              <a:buNone/>
            </a:pPr>
            <a:r>
              <a:rPr lang="en-US"/>
              <a:t>cuSignal – Selected Algorithms</a:t>
            </a:r>
            <a:endParaRPr/>
          </a:p>
        </p:txBody>
      </p:sp>
      <p:sp>
        <p:nvSpPr>
          <p:cNvPr id="1678" name="Google Shape;1678;p86"/>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3300"/>
              <a:buFont typeface="Trebuchet MS"/>
              <a:buNone/>
            </a:pPr>
            <a:r>
              <a:rPr lang="en-US"/>
              <a:t>GPU-accelerated SciPy Signal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graphicFrame>
        <p:nvGraphicFramePr>
          <p:cNvPr id="1683" name="Google Shape;1683;p87"/>
          <p:cNvGraphicFramePr/>
          <p:nvPr/>
        </p:nvGraphicFramePr>
        <p:xfrm>
          <a:off x="1387927" y="3084107"/>
          <a:ext cx="3000000" cy="3000000"/>
        </p:xfrm>
        <a:graphic>
          <a:graphicData uri="http://schemas.openxmlformats.org/drawingml/2006/table">
            <a:tbl>
              <a:tblPr bandRow="1" firstRow="1">
                <a:noFill/>
                <a:tableStyleId>{88E7699E-6B94-4D30-A617-851FC9060C1A}</a:tableStyleId>
              </a:tblPr>
              <a:tblGrid>
                <a:gridCol w="3878050"/>
                <a:gridCol w="3878050"/>
                <a:gridCol w="3878050"/>
                <a:gridCol w="3878050"/>
              </a:tblGrid>
              <a:tr h="678625">
                <a:tc>
                  <a:txBody>
                    <a:bodyPr/>
                    <a:lstStyle/>
                    <a:p>
                      <a:pPr indent="0" lvl="0" marL="228600" marR="0" rtl="0" algn="l">
                        <a:lnSpc>
                          <a:spcPct val="100000"/>
                        </a:lnSpc>
                        <a:spcBef>
                          <a:spcPts val="0"/>
                        </a:spcBef>
                        <a:spcAft>
                          <a:spcPts val="0"/>
                        </a:spcAft>
                        <a:buNone/>
                      </a:pPr>
                      <a:r>
                        <a:rPr b="1" lang="en-US" sz="2000" u="none" cap="none" strike="noStrike">
                          <a:solidFill>
                            <a:srgbClr val="FFFFFF"/>
                          </a:solidFill>
                        </a:rPr>
                        <a:t>Method</a:t>
                      </a:r>
                      <a:endParaRPr b="1" sz="2000">
                        <a:solidFill>
                          <a:srgbClr val="FFFFFF"/>
                        </a:solidFill>
                      </a:endParaRPr>
                    </a:p>
                  </a:txBody>
                  <a:tcPr marT="76200" marB="76200" marR="152425" marL="152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None/>
                      </a:pPr>
                      <a:r>
                        <a:rPr b="1" lang="en-US" sz="2000" u="none" cap="none" strike="noStrike">
                          <a:solidFill>
                            <a:srgbClr val="FFFFFF"/>
                          </a:solidFill>
                        </a:rPr>
                        <a:t>Scipy Signal (ms)</a:t>
                      </a:r>
                      <a:endParaRPr b="1" sz="2000">
                        <a:solidFill>
                          <a:srgbClr val="FFFFFF"/>
                        </a:solidFill>
                      </a:endParaRPr>
                    </a:p>
                  </a:txBody>
                  <a:tcPr marT="76200" marB="76200" marR="152425" marL="152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None/>
                      </a:pPr>
                      <a:r>
                        <a:rPr b="1" lang="en-US" sz="2000" u="none" cap="none" strike="noStrike">
                          <a:solidFill>
                            <a:srgbClr val="FFFFFF"/>
                          </a:solidFill>
                        </a:rPr>
                        <a:t>cuSignal (ms)</a:t>
                      </a:r>
                      <a:endParaRPr b="1" sz="2000">
                        <a:solidFill>
                          <a:srgbClr val="FFFFFF"/>
                        </a:solidFill>
                      </a:endParaRPr>
                    </a:p>
                  </a:txBody>
                  <a:tcPr marT="76200" marB="76200" marR="152425" marL="152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0"/>
                        </a:spcAft>
                        <a:buNone/>
                      </a:pPr>
                      <a:r>
                        <a:rPr b="1" lang="en-US" sz="2000" u="none" cap="none" strike="noStrike">
                          <a:solidFill>
                            <a:srgbClr val="FFFFFF"/>
                          </a:solidFill>
                        </a:rPr>
                        <a:t>Speedup (xN)</a:t>
                      </a:r>
                      <a:endParaRPr b="1" sz="2000">
                        <a:solidFill>
                          <a:srgbClr val="FFFFFF"/>
                        </a:solidFill>
                      </a:endParaRPr>
                    </a:p>
                  </a:txBody>
                  <a:tcPr marT="76200" marB="76200" marR="152425" marL="152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chemeClr val="accent1"/>
                    </a:solidFill>
                  </a:tcPr>
                </a:tc>
              </a:tr>
              <a:tr h="678625">
                <a:tc>
                  <a:txBody>
                    <a:bodyPr/>
                    <a:lstStyle/>
                    <a:p>
                      <a:pPr indent="0" lvl="0" marL="285750" marR="0" rtl="0" algn="l">
                        <a:lnSpc>
                          <a:spcPct val="100000"/>
                        </a:lnSpc>
                        <a:spcBef>
                          <a:spcPts val="0"/>
                        </a:spcBef>
                        <a:spcAft>
                          <a:spcPts val="0"/>
                        </a:spcAft>
                        <a:buNone/>
                      </a:pPr>
                      <a:r>
                        <a:rPr b="1" lang="en-US" sz="2000" u="none" cap="none" strike="noStrike">
                          <a:solidFill>
                            <a:srgbClr val="868686"/>
                          </a:solidFill>
                        </a:rPr>
                        <a:t>fftconvolve</a:t>
                      </a:r>
                      <a:endParaRPr b="1" sz="2000" u="none" cap="none" strike="noStrike">
                        <a:solidFill>
                          <a:srgbClr val="868686"/>
                        </a:solidFill>
                      </a:endParaRPr>
                    </a:p>
                  </a:txBody>
                  <a:tcPr marT="45725" marB="45725" marR="91450" marL="91450"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000" u="none" cap="none" strike="noStrike">
                          <a:solidFill>
                            <a:srgbClr val="868686"/>
                          </a:solidFill>
                        </a:rPr>
                        <a:t>27300</a:t>
                      </a:r>
                      <a:endParaRPr sz="2000">
                        <a:solidFill>
                          <a:srgbClr val="868686"/>
                        </a:solidFill>
                      </a:endParaRPr>
                    </a:p>
                  </a:txBody>
                  <a:tcPr marT="45725" marB="45725" marR="91450" marL="91450"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000" u="none" cap="none" strike="noStrike">
                          <a:solidFill>
                            <a:srgbClr val="868686"/>
                          </a:solidFill>
                        </a:rPr>
                        <a:t>85.1</a:t>
                      </a:r>
                      <a:endParaRPr sz="2000">
                        <a:solidFill>
                          <a:srgbClr val="868686"/>
                        </a:solidFill>
                      </a:endParaRPr>
                    </a:p>
                  </a:txBody>
                  <a:tcPr marT="45725" marB="45725" marR="91450" marL="91450"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000" u="none" cap="none" strike="noStrike">
                          <a:solidFill>
                            <a:srgbClr val="868686"/>
                          </a:solidFill>
                        </a:rPr>
                        <a:t>320.8</a:t>
                      </a:r>
                      <a:endParaRPr sz="2000">
                        <a:solidFill>
                          <a:srgbClr val="868686"/>
                        </a:solidFill>
                      </a:endParaRPr>
                    </a:p>
                  </a:txBody>
                  <a:tcPr marT="45725" marB="45725" marR="91450" marL="91450"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solidFill>
                      <a:prstDash val="solid"/>
                      <a:round/>
                      <a:headEnd len="sm" w="sm" type="none"/>
                      <a:tailEnd len="sm" w="sm" type="none"/>
                    </a:lnB>
                  </a:tcPr>
                </a:tc>
              </a:tr>
              <a:tr h="678625">
                <a:tc>
                  <a:txBody>
                    <a:bodyPr/>
                    <a:lstStyle/>
                    <a:p>
                      <a:pPr indent="0" lvl="0" marL="285750" marR="0" rtl="0" algn="l">
                        <a:lnSpc>
                          <a:spcPct val="100000"/>
                        </a:lnSpc>
                        <a:spcBef>
                          <a:spcPts val="0"/>
                        </a:spcBef>
                        <a:spcAft>
                          <a:spcPts val="0"/>
                        </a:spcAft>
                        <a:buNone/>
                      </a:pPr>
                      <a:r>
                        <a:rPr b="1" lang="en-US" sz="2000" u="none" cap="none" strike="noStrike">
                          <a:solidFill>
                            <a:srgbClr val="868686"/>
                          </a:solidFill>
                        </a:rPr>
                        <a:t>correlate</a:t>
                      </a:r>
                      <a:endParaRPr b="1" sz="2000">
                        <a:solidFill>
                          <a:srgbClr val="868686"/>
                        </a:solidFill>
                      </a:endParaRPr>
                    </a:p>
                  </a:txBody>
                  <a:tcPr marT="45725" marB="45725" marR="91450" marL="91450" anchor="ctr">
                    <a:lnL cap="flat" cmpd="sng" w="9525">
                      <a:solidFill>
                        <a:srgbClr val="434343">
                          <a:alpha val="0"/>
                        </a:srgbClr>
                      </a:solidFill>
                      <a:prstDash val="solid"/>
                      <a:round/>
                      <a:headEnd len="sm" w="sm" type="none"/>
                      <a:tailEnd len="sm" w="sm" type="none"/>
                    </a:lnL>
                    <a:lnR cap="flat" cmpd="sng" w="9525">
                      <a:solidFill>
                        <a:srgbClr val="434343">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000" u="none" cap="none" strike="noStrike">
                          <a:solidFill>
                            <a:srgbClr val="868686"/>
                          </a:solidFill>
                        </a:rPr>
                        <a:t>4020</a:t>
                      </a:r>
                      <a:endParaRPr sz="2000">
                        <a:solidFill>
                          <a:srgbClr val="868686"/>
                        </a:solidFill>
                      </a:endParaRPr>
                    </a:p>
                  </a:txBody>
                  <a:tcPr marT="45725" marB="45725" marR="91450" marL="91450" anchor="ctr">
                    <a:lnL cap="flat" cmpd="sng" w="9525">
                      <a:solidFill>
                        <a:srgbClr val="434343">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000" u="none" cap="none" strike="noStrike">
                          <a:solidFill>
                            <a:srgbClr val="868686"/>
                          </a:solidFill>
                        </a:rPr>
                        <a:t>47.4</a:t>
                      </a:r>
                      <a:endParaRPr sz="2000">
                        <a:solidFill>
                          <a:srgbClr val="868686"/>
                        </a:solidFill>
                      </a:endParaRPr>
                    </a:p>
                  </a:txBody>
                  <a:tcPr marT="45725" marB="45725" marR="91450" marL="914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000" u="none" cap="none" strike="noStrike">
                          <a:solidFill>
                            <a:srgbClr val="868686"/>
                          </a:solidFill>
                        </a:rPr>
                        <a:t>84.8</a:t>
                      </a:r>
                      <a:endParaRPr sz="2000">
                        <a:solidFill>
                          <a:srgbClr val="868686"/>
                        </a:solidFill>
                      </a:endParaRPr>
                    </a:p>
                  </a:txBody>
                  <a:tcPr marT="45725" marB="45725" marR="91450" marL="914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78625">
                <a:tc>
                  <a:txBody>
                    <a:bodyPr/>
                    <a:lstStyle/>
                    <a:p>
                      <a:pPr indent="0" lvl="0" marL="228600" marR="0" rtl="0" algn="l">
                        <a:lnSpc>
                          <a:spcPct val="100000"/>
                        </a:lnSpc>
                        <a:spcBef>
                          <a:spcPts val="0"/>
                        </a:spcBef>
                        <a:spcAft>
                          <a:spcPts val="0"/>
                        </a:spcAft>
                        <a:buNone/>
                      </a:pPr>
                      <a:r>
                        <a:rPr b="1" lang="en-US" sz="2000" u="none" cap="none" strike="noStrike">
                          <a:solidFill>
                            <a:srgbClr val="868686"/>
                          </a:solidFill>
                        </a:rPr>
                        <a:t>resample</a:t>
                      </a:r>
                      <a:endParaRPr b="1" sz="2000">
                        <a:solidFill>
                          <a:srgbClr val="868686"/>
                        </a:solidFill>
                      </a:endParaRPr>
                    </a:p>
                  </a:txBody>
                  <a:tcPr marT="45725" marB="45725" marR="91450" marL="91450" anchor="ctr">
                    <a:lnL cap="flat" cmpd="sng" w="9525">
                      <a:solidFill>
                        <a:srgbClr val="434343">
                          <a:alpha val="0"/>
                        </a:srgbClr>
                      </a:solidFill>
                      <a:prstDash val="solid"/>
                      <a:round/>
                      <a:headEnd len="sm" w="sm" type="none"/>
                      <a:tailEnd len="sm" w="sm" type="none"/>
                    </a:lnL>
                    <a:lnR cap="flat" cmpd="sng" w="9525">
                      <a:solidFill>
                        <a:srgbClr val="434343">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000" u="none" cap="none" strike="noStrike">
                          <a:solidFill>
                            <a:srgbClr val="868686"/>
                          </a:solidFill>
                        </a:rPr>
                        <a:t>14700</a:t>
                      </a:r>
                      <a:endParaRPr sz="2000">
                        <a:solidFill>
                          <a:srgbClr val="868686"/>
                        </a:solidFill>
                      </a:endParaRPr>
                    </a:p>
                  </a:txBody>
                  <a:tcPr marT="45725" marB="45725" marR="91450" marL="91450" anchor="ctr">
                    <a:lnL cap="flat" cmpd="sng" w="9525">
                      <a:solidFill>
                        <a:srgbClr val="434343">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000" u="none" cap="none" strike="noStrike">
                          <a:solidFill>
                            <a:srgbClr val="868686"/>
                          </a:solidFill>
                        </a:rPr>
                        <a:t>45.9</a:t>
                      </a:r>
                      <a:endParaRPr sz="2000">
                        <a:solidFill>
                          <a:srgbClr val="868686"/>
                        </a:solidFill>
                      </a:endParaRPr>
                    </a:p>
                  </a:txBody>
                  <a:tcPr marT="45725" marB="45725" marR="91450" marL="914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000" u="none" cap="none" strike="noStrike">
                          <a:solidFill>
                            <a:srgbClr val="868686"/>
                          </a:solidFill>
                        </a:rPr>
                        <a:t>320.2</a:t>
                      </a:r>
                      <a:endParaRPr sz="2000">
                        <a:solidFill>
                          <a:srgbClr val="868686"/>
                        </a:solidFill>
                      </a:endParaRPr>
                    </a:p>
                  </a:txBody>
                  <a:tcPr marT="45725" marB="45725" marR="91450" marL="914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78625">
                <a:tc>
                  <a:txBody>
                    <a:bodyPr/>
                    <a:lstStyle/>
                    <a:p>
                      <a:pPr indent="0" lvl="0" marL="228600" marR="0" rtl="0" algn="l">
                        <a:lnSpc>
                          <a:spcPct val="100000"/>
                        </a:lnSpc>
                        <a:spcBef>
                          <a:spcPts val="0"/>
                        </a:spcBef>
                        <a:spcAft>
                          <a:spcPts val="0"/>
                        </a:spcAft>
                        <a:buNone/>
                      </a:pPr>
                      <a:r>
                        <a:rPr b="1" lang="en-US" sz="2000" u="none" cap="none" strike="noStrike">
                          <a:solidFill>
                            <a:srgbClr val="868686"/>
                          </a:solidFill>
                        </a:rPr>
                        <a:t>resample_poly</a:t>
                      </a:r>
                      <a:endParaRPr b="1" sz="2000" u="none" cap="none" strike="noStrike">
                        <a:solidFill>
                          <a:srgbClr val="868686"/>
                        </a:solidFill>
                      </a:endParaRPr>
                    </a:p>
                  </a:txBody>
                  <a:tcPr marT="45725" marB="45725" marR="91450" marL="91450" anchor="ctr">
                    <a:lnL cap="flat" cmpd="sng" w="9525">
                      <a:solidFill>
                        <a:srgbClr val="434343">
                          <a:alpha val="0"/>
                        </a:srgbClr>
                      </a:solidFill>
                      <a:prstDash val="solid"/>
                      <a:round/>
                      <a:headEnd len="sm" w="sm" type="none"/>
                      <a:tailEnd len="sm" w="sm" type="none"/>
                    </a:lnL>
                    <a:lnR cap="flat" cmpd="sng" w="9525">
                      <a:solidFill>
                        <a:srgbClr val="434343">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000" u="none" cap="none" strike="noStrike">
                          <a:solidFill>
                            <a:srgbClr val="868686"/>
                          </a:solidFill>
                        </a:rPr>
                        <a:t>2360</a:t>
                      </a:r>
                      <a:endParaRPr sz="2000">
                        <a:solidFill>
                          <a:srgbClr val="868686"/>
                        </a:solidFill>
                      </a:endParaRPr>
                    </a:p>
                  </a:txBody>
                  <a:tcPr marT="45725" marB="45725" marR="91450" marL="91450" anchor="ctr">
                    <a:lnL cap="flat" cmpd="sng" w="9525">
                      <a:solidFill>
                        <a:srgbClr val="434343">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000" u="none" cap="none" strike="noStrike">
                          <a:solidFill>
                            <a:srgbClr val="868686"/>
                          </a:solidFill>
                        </a:rPr>
                        <a:t>8.29</a:t>
                      </a:r>
                      <a:endParaRPr sz="2000">
                        <a:solidFill>
                          <a:srgbClr val="868686"/>
                        </a:solidFill>
                      </a:endParaRPr>
                    </a:p>
                  </a:txBody>
                  <a:tcPr marT="45725" marB="45725" marR="91450" marL="914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000" u="none" cap="none" strike="noStrike">
                          <a:solidFill>
                            <a:srgbClr val="868686"/>
                          </a:solidFill>
                        </a:rPr>
                        <a:t>284.6</a:t>
                      </a:r>
                      <a:endParaRPr sz="2000">
                        <a:solidFill>
                          <a:srgbClr val="868686"/>
                        </a:solidFill>
                      </a:endParaRPr>
                    </a:p>
                  </a:txBody>
                  <a:tcPr marT="45725" marB="45725" marR="91450" marL="914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78625">
                <a:tc>
                  <a:txBody>
                    <a:bodyPr/>
                    <a:lstStyle/>
                    <a:p>
                      <a:pPr indent="0" lvl="0" marL="228600" marR="0" rtl="0" algn="l">
                        <a:lnSpc>
                          <a:spcPct val="100000"/>
                        </a:lnSpc>
                        <a:spcBef>
                          <a:spcPts val="0"/>
                        </a:spcBef>
                        <a:spcAft>
                          <a:spcPts val="0"/>
                        </a:spcAft>
                        <a:buNone/>
                      </a:pPr>
                      <a:r>
                        <a:rPr b="1" lang="en-US" sz="2000" u="none" cap="none" strike="noStrike">
                          <a:solidFill>
                            <a:srgbClr val="868686"/>
                          </a:solidFill>
                        </a:rPr>
                        <a:t>welch</a:t>
                      </a:r>
                      <a:endParaRPr b="1" sz="2000">
                        <a:solidFill>
                          <a:srgbClr val="868686"/>
                        </a:solidFill>
                      </a:endParaRPr>
                    </a:p>
                  </a:txBody>
                  <a:tcPr marT="45725" marB="45725" marR="91450" marL="91450" anchor="ctr">
                    <a:lnL cap="flat" cmpd="sng" w="9525">
                      <a:solidFill>
                        <a:srgbClr val="434343">
                          <a:alpha val="0"/>
                        </a:srgbClr>
                      </a:solidFill>
                      <a:prstDash val="solid"/>
                      <a:round/>
                      <a:headEnd len="sm" w="sm" type="none"/>
                      <a:tailEnd len="sm" w="sm" type="none"/>
                    </a:lnL>
                    <a:lnR cap="flat" cmpd="sng" w="9525">
                      <a:solidFill>
                        <a:srgbClr val="434343">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000" u="none" cap="none" strike="noStrike">
                          <a:solidFill>
                            <a:srgbClr val="868686"/>
                          </a:solidFill>
                        </a:rPr>
                        <a:t>4870</a:t>
                      </a:r>
                      <a:endParaRPr sz="2000">
                        <a:solidFill>
                          <a:srgbClr val="868686"/>
                        </a:solidFill>
                      </a:endParaRPr>
                    </a:p>
                  </a:txBody>
                  <a:tcPr marT="45725" marB="45725" marR="91450" marL="91450" anchor="ctr">
                    <a:lnL cap="flat" cmpd="sng" w="9525">
                      <a:solidFill>
                        <a:srgbClr val="434343">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000" u="none" cap="none" strike="noStrike">
                          <a:solidFill>
                            <a:srgbClr val="868686"/>
                          </a:solidFill>
                        </a:rPr>
                        <a:t>45.5</a:t>
                      </a:r>
                      <a:endParaRPr sz="2000">
                        <a:solidFill>
                          <a:srgbClr val="868686"/>
                        </a:solidFill>
                      </a:endParaRPr>
                    </a:p>
                  </a:txBody>
                  <a:tcPr marT="45725" marB="45725" marR="91450" marL="914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000" u="none" cap="none" strike="noStrike">
                          <a:solidFill>
                            <a:srgbClr val="868686"/>
                          </a:solidFill>
                        </a:rPr>
                        <a:t>107.0</a:t>
                      </a:r>
                      <a:endParaRPr sz="2000">
                        <a:solidFill>
                          <a:srgbClr val="868686"/>
                        </a:solidFill>
                      </a:endParaRPr>
                    </a:p>
                  </a:txBody>
                  <a:tcPr marT="45725" marB="45725" marR="91450" marL="914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78625">
                <a:tc>
                  <a:txBody>
                    <a:bodyPr/>
                    <a:lstStyle/>
                    <a:p>
                      <a:pPr indent="0" lvl="0" marL="285750" marR="0" rtl="0" algn="l">
                        <a:lnSpc>
                          <a:spcPct val="100000"/>
                        </a:lnSpc>
                        <a:spcBef>
                          <a:spcPts val="0"/>
                        </a:spcBef>
                        <a:spcAft>
                          <a:spcPts val="0"/>
                        </a:spcAft>
                        <a:buNone/>
                      </a:pPr>
                      <a:r>
                        <a:rPr b="1" lang="en-US" sz="2000" u="none" cap="none" strike="noStrike">
                          <a:solidFill>
                            <a:srgbClr val="868686"/>
                          </a:solidFill>
                        </a:rPr>
                        <a:t>spectrogram</a:t>
                      </a:r>
                      <a:endParaRPr b="1" sz="2000">
                        <a:solidFill>
                          <a:srgbClr val="868686"/>
                        </a:solidFill>
                      </a:endParaRPr>
                    </a:p>
                  </a:txBody>
                  <a:tcPr marT="45725" marB="45725" marR="91450" marL="91450" anchor="ctr">
                    <a:lnL cap="flat" cmpd="sng" w="9525">
                      <a:solidFill>
                        <a:srgbClr val="434343">
                          <a:alpha val="0"/>
                        </a:srgbClr>
                      </a:solidFill>
                      <a:prstDash val="solid"/>
                      <a:round/>
                      <a:headEnd len="sm" w="sm" type="none"/>
                      <a:tailEnd len="sm" w="sm" type="none"/>
                    </a:lnL>
                    <a:lnR cap="flat" cmpd="sng" w="9525">
                      <a:solidFill>
                        <a:srgbClr val="434343">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000" u="none" cap="none" strike="noStrike">
                          <a:solidFill>
                            <a:srgbClr val="868686"/>
                          </a:solidFill>
                        </a:rPr>
                        <a:t>2520</a:t>
                      </a:r>
                      <a:endParaRPr sz="2000">
                        <a:solidFill>
                          <a:srgbClr val="868686"/>
                        </a:solidFill>
                      </a:endParaRPr>
                    </a:p>
                  </a:txBody>
                  <a:tcPr marT="45725" marB="45725" marR="91450" marL="91450" anchor="ctr">
                    <a:lnL cap="flat" cmpd="sng" w="9525">
                      <a:solidFill>
                        <a:srgbClr val="434343">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000" u="none" cap="none" strike="noStrike">
                          <a:solidFill>
                            <a:srgbClr val="868686"/>
                          </a:solidFill>
                        </a:rPr>
                        <a:t>23.3</a:t>
                      </a:r>
                      <a:endParaRPr sz="2000">
                        <a:solidFill>
                          <a:srgbClr val="868686"/>
                        </a:solidFill>
                      </a:endParaRPr>
                    </a:p>
                  </a:txBody>
                  <a:tcPr marT="45725" marB="45725" marR="91450" marL="914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000" u="none" cap="none" strike="noStrike">
                          <a:solidFill>
                            <a:srgbClr val="868686"/>
                          </a:solidFill>
                        </a:rPr>
                        <a:t>108.1</a:t>
                      </a:r>
                      <a:endParaRPr sz="2000">
                        <a:solidFill>
                          <a:srgbClr val="868686"/>
                        </a:solidFill>
                      </a:endParaRPr>
                    </a:p>
                  </a:txBody>
                  <a:tcPr marT="45725" marB="45725" marR="91450" marL="914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78625">
                <a:tc>
                  <a:txBody>
                    <a:bodyPr/>
                    <a:lstStyle/>
                    <a:p>
                      <a:pPr indent="0" lvl="0" marL="228600" marR="0" rtl="0" algn="l">
                        <a:lnSpc>
                          <a:spcPct val="100000"/>
                        </a:lnSpc>
                        <a:spcBef>
                          <a:spcPts val="0"/>
                        </a:spcBef>
                        <a:spcAft>
                          <a:spcPts val="0"/>
                        </a:spcAft>
                        <a:buNone/>
                      </a:pPr>
                      <a:r>
                        <a:rPr b="1" lang="en-US" sz="2000" u="none" cap="none" strike="noStrike">
                          <a:solidFill>
                            <a:srgbClr val="868686"/>
                          </a:solidFill>
                        </a:rPr>
                        <a:t>convolve2d</a:t>
                      </a:r>
                      <a:endParaRPr b="1" sz="2000">
                        <a:solidFill>
                          <a:srgbClr val="868686"/>
                        </a:solidFill>
                      </a:endParaRPr>
                    </a:p>
                  </a:txBody>
                  <a:tcPr marT="45725" marB="45725" marR="91450" marL="91450" anchor="ctr">
                    <a:lnL cap="flat" cmpd="sng" w="9525">
                      <a:solidFill>
                        <a:srgbClr val="434343">
                          <a:alpha val="0"/>
                        </a:srgbClr>
                      </a:solidFill>
                      <a:prstDash val="solid"/>
                      <a:round/>
                      <a:headEnd len="sm" w="sm" type="none"/>
                      <a:tailEnd len="sm" w="sm" type="none"/>
                    </a:lnL>
                    <a:lnR cap="flat" cmpd="sng" w="9525">
                      <a:solidFill>
                        <a:srgbClr val="434343">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434343">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000" u="none" cap="none" strike="noStrike">
                          <a:solidFill>
                            <a:srgbClr val="868686"/>
                          </a:solidFill>
                        </a:rPr>
                        <a:t>8410</a:t>
                      </a:r>
                      <a:endParaRPr sz="2000">
                        <a:solidFill>
                          <a:srgbClr val="868686"/>
                        </a:solidFill>
                      </a:endParaRPr>
                    </a:p>
                  </a:txBody>
                  <a:tcPr marT="45725" marB="45725" marR="91450" marL="91450" anchor="ctr">
                    <a:lnL cap="flat" cmpd="sng" w="9525">
                      <a:solidFill>
                        <a:srgbClr val="434343">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000" u="none" cap="none" strike="noStrike">
                          <a:solidFill>
                            <a:srgbClr val="868686"/>
                          </a:solidFill>
                        </a:rPr>
                        <a:t>9.92</a:t>
                      </a:r>
                      <a:endParaRPr sz="2000">
                        <a:solidFill>
                          <a:srgbClr val="868686"/>
                        </a:solidFill>
                      </a:endParaRPr>
                    </a:p>
                  </a:txBody>
                  <a:tcPr marT="45725" marB="45725" marR="91450" marL="914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000" u="none" cap="none" strike="noStrike">
                          <a:solidFill>
                            <a:srgbClr val="868686"/>
                          </a:solidFill>
                        </a:rPr>
                        <a:t>847.7</a:t>
                      </a:r>
                      <a:endParaRPr sz="2000">
                        <a:solidFill>
                          <a:srgbClr val="868686"/>
                        </a:solidFill>
                      </a:endParaRPr>
                    </a:p>
                  </a:txBody>
                  <a:tcPr marT="45725" marB="45725" marR="91450" marL="91450"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684" name="Google Shape;1684;p87"/>
          <p:cNvSpPr txBox="1"/>
          <p:nvPr/>
        </p:nvSpPr>
        <p:spPr>
          <a:xfrm>
            <a:off x="1643015" y="8773263"/>
            <a:ext cx="15002100" cy="569400"/>
          </a:xfrm>
          <a:prstGeom prst="rect">
            <a:avLst/>
          </a:prstGeom>
          <a:noFill/>
          <a:ln>
            <a:noFill/>
          </a:ln>
        </p:spPr>
        <p:txBody>
          <a:bodyPr anchorCtr="0" anchor="ctr" bIns="76175" lIns="152375" spcFirstLastPara="1" rIns="152375" wrap="square" tIns="76175">
            <a:noAutofit/>
          </a:bodyPr>
          <a:lstStyle/>
          <a:p>
            <a:pPr indent="0" lvl="0" marL="0" marR="0" rtl="0" algn="ctr">
              <a:lnSpc>
                <a:spcPct val="90000"/>
              </a:lnSpc>
              <a:spcBef>
                <a:spcPts val="0"/>
              </a:spcBef>
              <a:spcAft>
                <a:spcPts val="0"/>
              </a:spcAft>
              <a:buClr>
                <a:srgbClr val="000000"/>
              </a:buClr>
              <a:buSzPts val="3000"/>
              <a:buFont typeface="Arial"/>
              <a:buNone/>
            </a:pPr>
            <a:r>
              <a:rPr b="0" i="0" lang="en-US" sz="2300" u="none" cap="none" strike="noStrike">
                <a:solidFill>
                  <a:srgbClr val="868686"/>
                </a:solidFill>
                <a:latin typeface="Trebuchet MS"/>
                <a:ea typeface="Trebuchet MS"/>
                <a:cs typeface="Trebuchet MS"/>
                <a:sym typeface="Trebuchet MS"/>
              </a:rPr>
              <a:t>Learn more about cuSignal functionality and performance by browsing the </a:t>
            </a:r>
            <a:r>
              <a:rPr b="0" i="0" lang="en-US" sz="2300" u="sng" cap="none" strike="noStrike">
                <a:solidFill>
                  <a:srgbClr val="868686"/>
                </a:solidFill>
                <a:latin typeface="Trebuchet MS"/>
                <a:ea typeface="Trebuchet MS"/>
                <a:cs typeface="Trebuchet MS"/>
                <a:sym typeface="Trebuchet MS"/>
                <a:hlinkClick r:id="rId3">
                  <a:extLst>
                    <a:ext uri="{A12FA001-AC4F-418D-AE19-62706E023703}">
                      <ahyp:hlinkClr val="tx"/>
                    </a:ext>
                  </a:extLst>
                </a:hlinkClick>
              </a:rPr>
              <a:t>notebooks</a:t>
            </a:r>
            <a:endParaRPr b="0" i="0" sz="2300" u="none" cap="none" strike="noStrike">
              <a:solidFill>
                <a:srgbClr val="868686"/>
              </a:solidFill>
              <a:latin typeface="Trebuchet MS"/>
              <a:ea typeface="Trebuchet MS"/>
              <a:cs typeface="Trebuchet MS"/>
              <a:sym typeface="Trebuchet MS"/>
            </a:endParaRPr>
          </a:p>
        </p:txBody>
      </p:sp>
      <p:sp>
        <p:nvSpPr>
          <p:cNvPr id="1685" name="Google Shape;1685;p87"/>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SzPts val="2300"/>
              <a:buNone/>
            </a:pPr>
            <a:r>
              <a:rPr lang="en-US"/>
              <a:t>Speed of Light </a:t>
            </a:r>
            <a:r>
              <a:rPr lang="en-US"/>
              <a:t>Performance </a:t>
            </a:r>
            <a:r>
              <a:rPr lang="en-US"/>
              <a:t>– V100</a:t>
            </a:r>
            <a:endParaRPr/>
          </a:p>
        </p:txBody>
      </p:sp>
      <p:sp>
        <p:nvSpPr>
          <p:cNvPr id="1686" name="Google Shape;1686;p87"/>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381000" lvl="0" marL="762000" rtl="0" algn="ctr">
              <a:spcBef>
                <a:spcPts val="1500"/>
              </a:spcBef>
              <a:spcAft>
                <a:spcPts val="0"/>
              </a:spcAft>
              <a:buSzPts val="3300"/>
              <a:buFont typeface="Trebuchet MS"/>
              <a:buNone/>
            </a:pPr>
            <a:r>
              <a:rPr i="1" lang="en-US" sz="2700"/>
              <a:t>timeit</a:t>
            </a:r>
            <a:r>
              <a:rPr lang="en-US" sz="2700"/>
              <a:t> (7 runs) rather than </a:t>
            </a:r>
            <a:r>
              <a:rPr i="1" lang="en-US" sz="2700"/>
              <a:t>time</a:t>
            </a:r>
            <a:r>
              <a:rPr lang="en-US" sz="2700"/>
              <a:t>. Benchmarked with ~1e8 sample signals on a DGX Station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88"/>
          <p:cNvSpPr txBox="1"/>
          <p:nvPr/>
        </p:nvSpPr>
        <p:spPr>
          <a:xfrm>
            <a:off x="830580" y="2531983"/>
            <a:ext cx="7725600" cy="1031100"/>
          </a:xfrm>
          <a:prstGeom prst="rect">
            <a:avLst/>
          </a:prstGeom>
          <a:noFill/>
          <a:ln>
            <a:noFill/>
          </a:ln>
        </p:spPr>
        <p:txBody>
          <a:bodyPr anchorCtr="0" anchor="b" bIns="76175" lIns="152375" spcFirstLastPara="1" rIns="152375" wrap="square" tIns="76175">
            <a:noAutofit/>
          </a:bodyPr>
          <a:lstStyle/>
          <a:p>
            <a:pPr indent="0" lvl="0" marL="0" marR="0" rtl="0" algn="ctr">
              <a:lnSpc>
                <a:spcPct val="90000"/>
              </a:lnSpc>
              <a:spcBef>
                <a:spcPts val="0"/>
              </a:spcBef>
              <a:spcAft>
                <a:spcPts val="0"/>
              </a:spcAft>
              <a:buClr>
                <a:srgbClr val="000000"/>
              </a:buClr>
              <a:buSzPts val="2300"/>
              <a:buFont typeface="Arial"/>
              <a:buNone/>
            </a:pPr>
            <a:r>
              <a:rPr b="0" i="0" lang="en-US" sz="3000" u="none" cap="none" strike="noStrike">
                <a:solidFill>
                  <a:srgbClr val="4C4C4C"/>
                </a:solidFill>
                <a:latin typeface="Trebuchet MS"/>
                <a:ea typeface="Trebuchet MS"/>
                <a:cs typeface="Trebuchet MS"/>
                <a:sym typeface="Trebuchet MS"/>
              </a:rPr>
              <a:t>Seamless Data Handoff from cuSignal to PyTorch &gt;=1.4</a:t>
            </a:r>
            <a:endParaRPr sz="2300"/>
          </a:p>
        </p:txBody>
      </p:sp>
      <p:sp>
        <p:nvSpPr>
          <p:cNvPr id="1692" name="Google Shape;1692;p88"/>
          <p:cNvSpPr txBox="1"/>
          <p:nvPr/>
        </p:nvSpPr>
        <p:spPr>
          <a:xfrm>
            <a:off x="830582" y="3448328"/>
            <a:ext cx="7725600" cy="876000"/>
          </a:xfrm>
          <a:prstGeom prst="rect">
            <a:avLst/>
          </a:prstGeom>
          <a:noFill/>
          <a:ln>
            <a:noFill/>
          </a:ln>
        </p:spPr>
        <p:txBody>
          <a:bodyPr anchorCtr="0" anchor="t" bIns="76175" lIns="152375" spcFirstLastPara="1" rIns="152375" wrap="square" tIns="76175">
            <a:noAutofit/>
          </a:bodyPr>
          <a:lstStyle/>
          <a:p>
            <a:pPr indent="0" lvl="0" marL="0" marR="0" rtl="0" algn="ctr">
              <a:lnSpc>
                <a:spcPct val="90000"/>
              </a:lnSpc>
              <a:spcBef>
                <a:spcPts val="1500"/>
              </a:spcBef>
              <a:spcAft>
                <a:spcPts val="0"/>
              </a:spcAft>
              <a:buClr>
                <a:schemeClr val="dk1"/>
              </a:buClr>
              <a:buSzPts val="3300"/>
              <a:buFont typeface="Trebuchet MS"/>
              <a:buNone/>
            </a:pPr>
            <a:r>
              <a:rPr b="0" i="0" lang="en-US" sz="2000" u="none" cap="none" strike="noStrike">
                <a:solidFill>
                  <a:schemeClr val="lt2"/>
                </a:solidFill>
                <a:latin typeface="Trebuchet MS"/>
                <a:ea typeface="Trebuchet MS"/>
                <a:cs typeface="Trebuchet MS"/>
                <a:sym typeface="Trebuchet MS"/>
              </a:rPr>
              <a:t>Leveraging the </a:t>
            </a:r>
            <a:r>
              <a:rPr b="0" i="1" lang="en-US" sz="2000" u="none" cap="none" strike="noStrike">
                <a:solidFill>
                  <a:schemeClr val="lt2"/>
                </a:solidFill>
                <a:latin typeface="Trebuchet MS"/>
                <a:ea typeface="Trebuchet MS"/>
                <a:cs typeface="Trebuchet MS"/>
                <a:sym typeface="Trebuchet MS"/>
              </a:rPr>
              <a:t>__cuda_array_interface__</a:t>
            </a:r>
            <a:r>
              <a:rPr b="0" i="0" lang="en-US" sz="2000" u="none" cap="none" strike="noStrike">
                <a:solidFill>
                  <a:schemeClr val="lt2"/>
                </a:solidFill>
                <a:latin typeface="Trebuchet MS"/>
                <a:ea typeface="Trebuchet MS"/>
                <a:cs typeface="Trebuchet MS"/>
                <a:sym typeface="Trebuchet MS"/>
              </a:rPr>
              <a:t> for Speed of Light End-to-End Performance</a:t>
            </a:r>
            <a:endParaRPr sz="2300"/>
          </a:p>
          <a:p>
            <a:pPr indent="-381000" lvl="0" marL="762000" marR="0" rtl="0" algn="ctr">
              <a:lnSpc>
                <a:spcPct val="90000"/>
              </a:lnSpc>
              <a:spcBef>
                <a:spcPts val="1500"/>
              </a:spcBef>
              <a:spcAft>
                <a:spcPts val="0"/>
              </a:spcAft>
              <a:buClr>
                <a:schemeClr val="dk1"/>
              </a:buClr>
              <a:buSzPts val="3300"/>
              <a:buFont typeface="Trebuchet MS"/>
              <a:buNone/>
            </a:pPr>
            <a:r>
              <a:t/>
            </a:r>
            <a:endParaRPr b="0" i="0" sz="2300" u="none" cap="none" strike="noStrike">
              <a:solidFill>
                <a:schemeClr val="lt2"/>
              </a:solidFill>
              <a:latin typeface="Trebuchet MS"/>
              <a:ea typeface="Trebuchet MS"/>
              <a:cs typeface="Trebuchet MS"/>
              <a:sym typeface="Trebuchet MS"/>
            </a:endParaRPr>
          </a:p>
        </p:txBody>
      </p:sp>
      <p:pic>
        <p:nvPicPr>
          <p:cNvPr id="1693" name="Google Shape;1693;p88"/>
          <p:cNvPicPr preferRelativeResize="0"/>
          <p:nvPr/>
        </p:nvPicPr>
        <p:blipFill rotWithShape="1">
          <a:blip r:embed="rId3">
            <a:alphaModFix/>
          </a:blip>
          <a:srcRect b="0" l="0" r="1039" t="0"/>
          <a:stretch/>
        </p:blipFill>
        <p:spPr>
          <a:xfrm>
            <a:off x="962958" y="4592208"/>
            <a:ext cx="7392875" cy="4620125"/>
          </a:xfrm>
          <a:prstGeom prst="rect">
            <a:avLst/>
          </a:prstGeom>
          <a:noFill/>
          <a:ln>
            <a:noFill/>
          </a:ln>
        </p:spPr>
      </p:pic>
      <p:sp>
        <p:nvSpPr>
          <p:cNvPr id="1694" name="Google Shape;1694;p88"/>
          <p:cNvSpPr txBox="1"/>
          <p:nvPr/>
        </p:nvSpPr>
        <p:spPr>
          <a:xfrm>
            <a:off x="9662092" y="2531983"/>
            <a:ext cx="7725600" cy="1031100"/>
          </a:xfrm>
          <a:prstGeom prst="rect">
            <a:avLst/>
          </a:prstGeom>
          <a:noFill/>
          <a:ln>
            <a:noFill/>
          </a:ln>
        </p:spPr>
        <p:txBody>
          <a:bodyPr anchorCtr="0" anchor="b" bIns="76175" lIns="152375" spcFirstLastPara="1" rIns="152375" wrap="square" tIns="76175">
            <a:noAutofit/>
          </a:bodyPr>
          <a:lstStyle/>
          <a:p>
            <a:pPr indent="0" lvl="0" marL="0" marR="0" rtl="0" algn="ctr">
              <a:lnSpc>
                <a:spcPct val="90000"/>
              </a:lnSpc>
              <a:spcBef>
                <a:spcPts val="0"/>
              </a:spcBef>
              <a:spcAft>
                <a:spcPts val="0"/>
              </a:spcAft>
              <a:buClr>
                <a:srgbClr val="000000"/>
              </a:buClr>
              <a:buSzPts val="2300"/>
              <a:buFont typeface="Arial"/>
              <a:buNone/>
            </a:pPr>
            <a:r>
              <a:rPr b="0" i="0" lang="en-US" sz="3000" u="none" cap="none" strike="noStrike">
                <a:solidFill>
                  <a:schemeClr val="dk2"/>
                </a:solidFill>
                <a:latin typeface="Trebuchet MS"/>
                <a:ea typeface="Trebuchet MS"/>
                <a:cs typeface="Trebuchet MS"/>
                <a:sym typeface="Trebuchet MS"/>
              </a:rPr>
              <a:t>Enabling Online Signal Processing with Zero-Copy Memory</a:t>
            </a:r>
            <a:endParaRPr sz="2300"/>
          </a:p>
        </p:txBody>
      </p:sp>
      <p:sp>
        <p:nvSpPr>
          <p:cNvPr id="1695" name="Google Shape;1695;p88"/>
          <p:cNvSpPr txBox="1"/>
          <p:nvPr/>
        </p:nvSpPr>
        <p:spPr>
          <a:xfrm>
            <a:off x="9662093" y="3448328"/>
            <a:ext cx="7725600" cy="876000"/>
          </a:xfrm>
          <a:prstGeom prst="rect">
            <a:avLst/>
          </a:prstGeom>
          <a:noFill/>
          <a:ln>
            <a:noFill/>
          </a:ln>
        </p:spPr>
        <p:txBody>
          <a:bodyPr anchorCtr="0" anchor="t" bIns="76175" lIns="152375" spcFirstLastPara="1" rIns="152375" wrap="square" tIns="76175">
            <a:noAutofit/>
          </a:bodyPr>
          <a:lstStyle/>
          <a:p>
            <a:pPr indent="0" lvl="0" marL="0" marR="0" rtl="0" algn="ctr">
              <a:lnSpc>
                <a:spcPct val="90000"/>
              </a:lnSpc>
              <a:spcBef>
                <a:spcPts val="1500"/>
              </a:spcBef>
              <a:spcAft>
                <a:spcPts val="0"/>
              </a:spcAft>
              <a:buClr>
                <a:schemeClr val="dk1"/>
              </a:buClr>
              <a:buSzPts val="3300"/>
              <a:buFont typeface="Trebuchet MS"/>
              <a:buNone/>
            </a:pPr>
            <a:r>
              <a:rPr b="0" i="0" lang="en-US" sz="2000" u="none" cap="none" strike="noStrike">
                <a:solidFill>
                  <a:schemeClr val="lt2"/>
                </a:solidFill>
                <a:latin typeface="Trebuchet MS"/>
                <a:ea typeface="Trebuchet MS"/>
                <a:cs typeface="Trebuchet MS"/>
                <a:sym typeface="Trebuchet MS"/>
              </a:rPr>
              <a:t>CPU &lt;-&gt; GPU Direct Memory Access with Numba’s Mapped Array</a:t>
            </a:r>
            <a:endParaRPr sz="2300"/>
          </a:p>
          <a:p>
            <a:pPr indent="-381000" lvl="0" marL="762000" marR="0" rtl="0" algn="ctr">
              <a:lnSpc>
                <a:spcPct val="90000"/>
              </a:lnSpc>
              <a:spcBef>
                <a:spcPts val="1500"/>
              </a:spcBef>
              <a:spcAft>
                <a:spcPts val="0"/>
              </a:spcAft>
              <a:buClr>
                <a:schemeClr val="dk1"/>
              </a:buClr>
              <a:buSzPts val="3300"/>
              <a:buFont typeface="Trebuchet MS"/>
              <a:buNone/>
            </a:pPr>
            <a:r>
              <a:t/>
            </a:r>
            <a:endParaRPr b="0" i="0" sz="2300" u="none" cap="none" strike="noStrike">
              <a:solidFill>
                <a:schemeClr val="lt2"/>
              </a:solidFill>
              <a:latin typeface="Trebuchet MS"/>
              <a:ea typeface="Trebuchet MS"/>
              <a:cs typeface="Trebuchet MS"/>
              <a:sym typeface="Trebuchet MS"/>
            </a:endParaRPr>
          </a:p>
        </p:txBody>
      </p:sp>
      <p:pic>
        <p:nvPicPr>
          <p:cNvPr id="1696" name="Google Shape;1696;p88"/>
          <p:cNvPicPr preferRelativeResize="0"/>
          <p:nvPr/>
        </p:nvPicPr>
        <p:blipFill rotWithShape="1">
          <a:blip r:embed="rId4">
            <a:alphaModFix/>
          </a:blip>
          <a:srcRect b="0" l="0" r="0" t="0"/>
          <a:stretch/>
        </p:blipFill>
        <p:spPr>
          <a:xfrm>
            <a:off x="10635583" y="4137563"/>
            <a:ext cx="5778708" cy="5529418"/>
          </a:xfrm>
          <a:prstGeom prst="rect">
            <a:avLst/>
          </a:prstGeom>
          <a:noFill/>
          <a:ln>
            <a:noFill/>
          </a:ln>
        </p:spPr>
      </p:pic>
      <p:sp>
        <p:nvSpPr>
          <p:cNvPr id="1697" name="Google Shape;1697;p88"/>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SzPts val="2300"/>
              <a:buNone/>
            </a:pPr>
            <a:r>
              <a:rPr lang="en-US"/>
              <a:t>Efficient Memory Handling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89"/>
          <p:cNvSpPr txBox="1"/>
          <p:nvPr>
            <p:ph type="title"/>
          </p:nvPr>
        </p:nvSpPr>
        <p:spPr>
          <a:xfrm>
            <a:off x="3106785" y="3998553"/>
            <a:ext cx="12074400" cy="228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Cyber Log Accelerators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
        <p:nvSpPr>
          <p:cNvPr id="1708" name="Google Shape;1708;p90"/>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CLX</a:t>
            </a:r>
            <a:endParaRPr/>
          </a:p>
        </p:txBody>
      </p:sp>
      <p:sp>
        <p:nvSpPr>
          <p:cNvPr id="1709" name="Google Shape;1709;p90"/>
          <p:cNvSpPr txBox="1"/>
          <p:nvPr>
            <p:ph idx="1" type="body"/>
          </p:nvPr>
        </p:nvSpPr>
        <p:spPr>
          <a:xfrm>
            <a:off x="861250" y="3505059"/>
            <a:ext cx="7961100" cy="6198300"/>
          </a:xfrm>
          <a:prstGeom prst="rect">
            <a:avLst/>
          </a:prstGeom>
          <a:noFill/>
          <a:ln>
            <a:noFill/>
          </a:ln>
        </p:spPr>
        <p:txBody>
          <a:bodyPr anchorCtr="0" anchor="t" bIns="45700" lIns="91425" spcFirstLastPara="1" rIns="91425" wrap="square" tIns="45700">
            <a:noAutofit/>
          </a:bodyPr>
          <a:lstStyle/>
          <a:p>
            <a:pPr indent="-381000" lvl="0" marL="457200" rtl="0" algn="l">
              <a:lnSpc>
                <a:spcPct val="90000"/>
              </a:lnSpc>
              <a:spcBef>
                <a:spcPts val="0"/>
              </a:spcBef>
              <a:spcAft>
                <a:spcPts val="0"/>
              </a:spcAft>
              <a:buSzPts val="2400"/>
              <a:buChar char="▸"/>
            </a:pPr>
            <a:r>
              <a:rPr lang="en-US"/>
              <a:t>Built using RAPIDS and GPU-accelerated platforms</a:t>
            </a:r>
            <a:br>
              <a:rPr lang="en-US"/>
            </a:br>
            <a:endParaRPr/>
          </a:p>
          <a:p>
            <a:pPr indent="-381000" lvl="0" marL="457200" rtl="0" algn="l">
              <a:lnSpc>
                <a:spcPct val="90000"/>
              </a:lnSpc>
              <a:spcBef>
                <a:spcPts val="0"/>
              </a:spcBef>
              <a:spcAft>
                <a:spcPts val="0"/>
              </a:spcAft>
              <a:buSzPts val="2400"/>
              <a:buChar char="▸"/>
            </a:pPr>
            <a:r>
              <a:rPr lang="en-US"/>
              <a:t>Targeted towards Senior SOC (Security Operations Center) Analysts, InfoSec Data Scientists, Threat Hunters, and Forensic Investigators</a:t>
            </a:r>
            <a:br>
              <a:rPr lang="en-US"/>
            </a:br>
            <a:endParaRPr/>
          </a:p>
          <a:p>
            <a:pPr indent="-381000" lvl="0" marL="457200" rtl="0" algn="l">
              <a:lnSpc>
                <a:spcPct val="90000"/>
              </a:lnSpc>
              <a:spcBef>
                <a:spcPts val="0"/>
              </a:spcBef>
              <a:spcAft>
                <a:spcPts val="0"/>
              </a:spcAft>
              <a:buSzPts val="2400"/>
              <a:buChar char="▸"/>
            </a:pPr>
            <a:r>
              <a:rPr b="1" lang="en-US"/>
              <a:t>Notebooks</a:t>
            </a:r>
            <a:r>
              <a:rPr lang="en-US"/>
              <a:t> geared towards info sec and cybersecurity data scientists and data engineer</a:t>
            </a:r>
            <a:br>
              <a:rPr lang="en-US"/>
            </a:br>
            <a:endParaRPr/>
          </a:p>
          <a:p>
            <a:pPr indent="-381000" lvl="0" marL="457200" rtl="0" algn="l">
              <a:lnSpc>
                <a:spcPct val="90000"/>
              </a:lnSpc>
              <a:spcBef>
                <a:spcPts val="0"/>
              </a:spcBef>
              <a:spcAft>
                <a:spcPts val="0"/>
              </a:spcAft>
              <a:buSzPts val="2400"/>
              <a:buChar char="▸"/>
            </a:pPr>
            <a:r>
              <a:rPr b="1" lang="en-US"/>
              <a:t>SIEM integrations </a:t>
            </a:r>
            <a:r>
              <a:rPr lang="en-US"/>
              <a:t>that enable easy data import/export and data access</a:t>
            </a:r>
            <a:br>
              <a:rPr lang="en-US"/>
            </a:br>
            <a:endParaRPr/>
          </a:p>
          <a:p>
            <a:pPr indent="-381000" lvl="0" marL="457200" rtl="0" algn="l">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Workflow and I/O </a:t>
            </a:r>
            <a:r>
              <a:rPr b="1" lang="en-US">
                <a:latin typeface="Trebuchet MS"/>
                <a:ea typeface="Trebuchet MS"/>
                <a:cs typeface="Trebuchet MS"/>
                <a:sym typeface="Trebuchet MS"/>
              </a:rPr>
              <a:t>components</a:t>
            </a:r>
            <a:r>
              <a:rPr lang="en-US">
                <a:latin typeface="Trebuchet MS"/>
                <a:ea typeface="Trebuchet MS"/>
                <a:cs typeface="Trebuchet MS"/>
                <a:sym typeface="Trebuchet MS"/>
              </a:rPr>
              <a:t> that enable users to instantiate new use cases while</a:t>
            </a:r>
            <a:br>
              <a:rPr lang="en-US">
                <a:latin typeface="Trebuchet MS"/>
                <a:ea typeface="Trebuchet MS"/>
                <a:cs typeface="Trebuchet MS"/>
                <a:sym typeface="Trebuchet MS"/>
              </a:rPr>
            </a:br>
            <a:endParaRPr>
              <a:latin typeface="Trebuchet MS"/>
              <a:ea typeface="Trebuchet MS"/>
              <a:cs typeface="Trebuchet MS"/>
              <a:sym typeface="Trebuchet MS"/>
            </a:endParaRPr>
          </a:p>
          <a:p>
            <a:pPr indent="-381000" lvl="0" marL="457200" rtl="0" algn="l">
              <a:lnSpc>
                <a:spcPct val="90000"/>
              </a:lnSpc>
              <a:spcBef>
                <a:spcPts val="0"/>
              </a:spcBef>
              <a:spcAft>
                <a:spcPts val="0"/>
              </a:spcAft>
              <a:buSzPts val="2400"/>
              <a:buChar char="▸"/>
            </a:pPr>
            <a:r>
              <a:rPr lang="en-US"/>
              <a:t>Cyber-specific </a:t>
            </a:r>
            <a:r>
              <a:rPr b="1" lang="en-US"/>
              <a:t>primitives</a:t>
            </a:r>
            <a:r>
              <a:rPr lang="en-US"/>
              <a:t> that provide accelerated functions across cyber data types</a:t>
            </a:r>
            <a:endParaRPr/>
          </a:p>
        </p:txBody>
      </p:sp>
      <p:sp>
        <p:nvSpPr>
          <p:cNvPr id="1710" name="Google Shape;1710;p90"/>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Cyber Log Accelerators</a:t>
            </a:r>
            <a:endParaRPr/>
          </a:p>
        </p:txBody>
      </p:sp>
      <p:grpSp>
        <p:nvGrpSpPr>
          <p:cNvPr id="1711" name="Google Shape;1711;p90"/>
          <p:cNvGrpSpPr/>
          <p:nvPr/>
        </p:nvGrpSpPr>
        <p:grpSpPr>
          <a:xfrm>
            <a:off x="9151305" y="4465139"/>
            <a:ext cx="8306620" cy="3602442"/>
            <a:chOff x="5490674" y="2679029"/>
            <a:chExt cx="4983872" cy="2161422"/>
          </a:xfrm>
        </p:grpSpPr>
        <p:sp>
          <p:nvSpPr>
            <p:cNvPr id="1712" name="Google Shape;1712;p90"/>
            <p:cNvSpPr/>
            <p:nvPr/>
          </p:nvSpPr>
          <p:spPr>
            <a:xfrm>
              <a:off x="5490674" y="2679029"/>
              <a:ext cx="1405200" cy="1892100"/>
            </a:xfrm>
            <a:prstGeom prst="rect">
              <a:avLst/>
            </a:prstGeom>
            <a:solidFill>
              <a:srgbClr val="86868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2333">
                <a:solidFill>
                  <a:srgbClr val="4A4A4A"/>
                </a:solidFill>
                <a:latin typeface="Arial"/>
                <a:ea typeface="Arial"/>
                <a:cs typeface="Arial"/>
                <a:sym typeface="Arial"/>
              </a:endParaRPr>
            </a:p>
          </p:txBody>
        </p:sp>
        <p:sp>
          <p:nvSpPr>
            <p:cNvPr id="1713" name="Google Shape;1713;p90"/>
            <p:cNvSpPr/>
            <p:nvPr/>
          </p:nvSpPr>
          <p:spPr>
            <a:xfrm>
              <a:off x="7273246" y="2679030"/>
              <a:ext cx="3201300" cy="323400"/>
            </a:xfrm>
            <a:prstGeom prst="rect">
              <a:avLst/>
            </a:prstGeom>
            <a:noFill/>
            <a:ln cap="flat" cmpd="sng" w="9525">
              <a:solidFill>
                <a:srgbClr val="9D9D9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33">
                <a:solidFill>
                  <a:srgbClr val="FFFFFF"/>
                </a:solidFill>
                <a:latin typeface="Arial"/>
                <a:ea typeface="Arial"/>
                <a:cs typeface="Arial"/>
                <a:sym typeface="Arial"/>
              </a:endParaRPr>
            </a:p>
          </p:txBody>
        </p:sp>
        <p:sp>
          <p:nvSpPr>
            <p:cNvPr id="1714" name="Google Shape;1714;p90"/>
            <p:cNvSpPr/>
            <p:nvPr/>
          </p:nvSpPr>
          <p:spPr>
            <a:xfrm>
              <a:off x="7273246" y="3048586"/>
              <a:ext cx="3201300" cy="323400"/>
            </a:xfrm>
            <a:prstGeom prst="rect">
              <a:avLst/>
            </a:prstGeom>
            <a:noFill/>
            <a:ln cap="flat" cmpd="sng" w="9525">
              <a:solidFill>
                <a:srgbClr val="9D9D9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33">
                <a:solidFill>
                  <a:srgbClr val="FFFFFF"/>
                </a:solidFill>
                <a:latin typeface="Arial"/>
                <a:ea typeface="Arial"/>
                <a:cs typeface="Arial"/>
                <a:sym typeface="Arial"/>
              </a:endParaRPr>
            </a:p>
          </p:txBody>
        </p:sp>
        <p:sp>
          <p:nvSpPr>
            <p:cNvPr id="1715" name="Google Shape;1715;p90"/>
            <p:cNvSpPr/>
            <p:nvPr/>
          </p:nvSpPr>
          <p:spPr>
            <a:xfrm>
              <a:off x="7273246" y="3409887"/>
              <a:ext cx="3201300" cy="323400"/>
            </a:xfrm>
            <a:prstGeom prst="rect">
              <a:avLst/>
            </a:prstGeom>
            <a:noFill/>
            <a:ln cap="flat" cmpd="sng" w="9525">
              <a:solidFill>
                <a:srgbClr val="9D9D9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33">
                <a:solidFill>
                  <a:srgbClr val="FFFFFF"/>
                </a:solidFill>
                <a:latin typeface="Arial"/>
                <a:ea typeface="Arial"/>
                <a:cs typeface="Arial"/>
                <a:sym typeface="Arial"/>
              </a:endParaRPr>
            </a:p>
          </p:txBody>
        </p:sp>
        <p:sp>
          <p:nvSpPr>
            <p:cNvPr id="1716" name="Google Shape;1716;p90"/>
            <p:cNvSpPr/>
            <p:nvPr/>
          </p:nvSpPr>
          <p:spPr>
            <a:xfrm>
              <a:off x="7273246" y="3782440"/>
              <a:ext cx="1036500" cy="788700"/>
            </a:xfrm>
            <a:prstGeom prst="rect">
              <a:avLst/>
            </a:prstGeom>
            <a:noFill/>
            <a:ln cap="flat" cmpd="sng" w="9525">
              <a:solidFill>
                <a:srgbClr val="9D9D9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33">
                <a:solidFill>
                  <a:srgbClr val="FFFFFF"/>
                </a:solidFill>
                <a:latin typeface="Arial"/>
                <a:ea typeface="Arial"/>
                <a:cs typeface="Arial"/>
                <a:sym typeface="Arial"/>
              </a:endParaRPr>
            </a:p>
          </p:txBody>
        </p:sp>
        <p:sp>
          <p:nvSpPr>
            <p:cNvPr id="1717" name="Google Shape;1717;p90"/>
            <p:cNvSpPr/>
            <p:nvPr/>
          </p:nvSpPr>
          <p:spPr>
            <a:xfrm>
              <a:off x="9437996" y="3782440"/>
              <a:ext cx="1036500" cy="788700"/>
            </a:xfrm>
            <a:prstGeom prst="rect">
              <a:avLst/>
            </a:prstGeom>
            <a:noFill/>
            <a:ln cap="flat" cmpd="sng" w="9525">
              <a:solidFill>
                <a:srgbClr val="9D9D9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33">
                <a:solidFill>
                  <a:srgbClr val="FFFFFF"/>
                </a:solidFill>
                <a:latin typeface="Arial"/>
                <a:ea typeface="Arial"/>
                <a:cs typeface="Arial"/>
                <a:sym typeface="Arial"/>
              </a:endParaRPr>
            </a:p>
          </p:txBody>
        </p:sp>
        <p:sp>
          <p:nvSpPr>
            <p:cNvPr id="1718" name="Google Shape;1718;p90"/>
            <p:cNvSpPr/>
            <p:nvPr/>
          </p:nvSpPr>
          <p:spPr>
            <a:xfrm>
              <a:off x="8355620" y="3782440"/>
              <a:ext cx="1036500" cy="788700"/>
            </a:xfrm>
            <a:prstGeom prst="rect">
              <a:avLst/>
            </a:prstGeom>
            <a:noFill/>
            <a:ln cap="flat" cmpd="sng" w="9525">
              <a:solidFill>
                <a:srgbClr val="9D9D9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33">
                <a:solidFill>
                  <a:srgbClr val="FFFFFF"/>
                </a:solidFill>
                <a:latin typeface="Arial"/>
                <a:ea typeface="Arial"/>
                <a:cs typeface="Arial"/>
                <a:sym typeface="Arial"/>
              </a:endParaRPr>
            </a:p>
          </p:txBody>
        </p:sp>
        <p:grpSp>
          <p:nvGrpSpPr>
            <p:cNvPr id="1719" name="Google Shape;1719;p90"/>
            <p:cNvGrpSpPr/>
            <p:nvPr/>
          </p:nvGrpSpPr>
          <p:grpSpPr>
            <a:xfrm>
              <a:off x="6933021" y="2840705"/>
              <a:ext cx="311700" cy="1334974"/>
              <a:chOff x="6924056" y="2840705"/>
              <a:chExt cx="311700" cy="1334974"/>
            </a:xfrm>
          </p:grpSpPr>
          <p:cxnSp>
            <p:nvCxnSpPr>
              <p:cNvPr id="1720" name="Google Shape;1720;p90"/>
              <p:cNvCxnSpPr/>
              <p:nvPr/>
            </p:nvCxnSpPr>
            <p:spPr>
              <a:xfrm>
                <a:off x="6924056" y="2840705"/>
                <a:ext cx="311700" cy="0"/>
              </a:xfrm>
              <a:prstGeom prst="straightConnector1">
                <a:avLst/>
              </a:prstGeom>
              <a:noFill/>
              <a:ln cap="flat" cmpd="sng" w="28575">
                <a:solidFill>
                  <a:srgbClr val="B3B3B3"/>
                </a:solidFill>
                <a:prstDash val="solid"/>
                <a:round/>
                <a:headEnd len="med" w="med" type="triangle"/>
                <a:tailEnd len="sm" w="sm" type="none"/>
              </a:ln>
            </p:spPr>
          </p:cxnSp>
          <p:cxnSp>
            <p:nvCxnSpPr>
              <p:cNvPr id="1721" name="Google Shape;1721;p90"/>
              <p:cNvCxnSpPr/>
              <p:nvPr/>
            </p:nvCxnSpPr>
            <p:spPr>
              <a:xfrm>
                <a:off x="6924056" y="3210261"/>
                <a:ext cx="311700" cy="0"/>
              </a:xfrm>
              <a:prstGeom prst="straightConnector1">
                <a:avLst/>
              </a:prstGeom>
              <a:noFill/>
              <a:ln cap="flat" cmpd="sng" w="28575">
                <a:solidFill>
                  <a:srgbClr val="B3B3B3"/>
                </a:solidFill>
                <a:prstDash val="solid"/>
                <a:round/>
                <a:headEnd len="med" w="med" type="triangle"/>
                <a:tailEnd len="med" w="med" type="triangle"/>
              </a:ln>
            </p:spPr>
          </p:cxnSp>
          <p:cxnSp>
            <p:nvCxnSpPr>
              <p:cNvPr id="1722" name="Google Shape;1722;p90"/>
              <p:cNvCxnSpPr/>
              <p:nvPr/>
            </p:nvCxnSpPr>
            <p:spPr>
              <a:xfrm>
                <a:off x="6924056" y="3571561"/>
                <a:ext cx="311700" cy="0"/>
              </a:xfrm>
              <a:prstGeom prst="straightConnector1">
                <a:avLst/>
              </a:prstGeom>
              <a:noFill/>
              <a:ln cap="flat" cmpd="sng" w="28575">
                <a:solidFill>
                  <a:srgbClr val="B3B3B3"/>
                </a:solidFill>
                <a:prstDash val="solid"/>
                <a:round/>
                <a:headEnd len="med" w="med" type="triangle"/>
                <a:tailEnd len="med" w="med" type="triangle"/>
              </a:ln>
            </p:spPr>
          </p:cxnSp>
          <p:cxnSp>
            <p:nvCxnSpPr>
              <p:cNvPr id="1723" name="Google Shape;1723;p90"/>
              <p:cNvCxnSpPr/>
              <p:nvPr/>
            </p:nvCxnSpPr>
            <p:spPr>
              <a:xfrm>
                <a:off x="6924056" y="4175679"/>
                <a:ext cx="311700" cy="0"/>
              </a:xfrm>
              <a:prstGeom prst="straightConnector1">
                <a:avLst/>
              </a:prstGeom>
              <a:noFill/>
              <a:ln cap="flat" cmpd="sng" w="28575">
                <a:solidFill>
                  <a:srgbClr val="B3B3B3"/>
                </a:solidFill>
                <a:prstDash val="solid"/>
                <a:round/>
                <a:headEnd len="med" w="med" type="triangle"/>
                <a:tailEnd len="med" w="med" type="triangle"/>
              </a:ln>
            </p:spPr>
          </p:cxnSp>
        </p:grpSp>
        <p:pic>
          <p:nvPicPr>
            <p:cNvPr id="1724" name="Google Shape;1724;p90"/>
            <p:cNvPicPr preferRelativeResize="0"/>
            <p:nvPr/>
          </p:nvPicPr>
          <p:blipFill rotWithShape="1">
            <a:blip r:embed="rId3">
              <a:alphaModFix/>
            </a:blip>
            <a:srcRect b="0" l="0" r="0" t="0"/>
            <a:stretch/>
          </p:blipFill>
          <p:spPr>
            <a:xfrm>
              <a:off x="8316609" y="2750014"/>
              <a:ext cx="270308" cy="202632"/>
            </a:xfrm>
            <a:prstGeom prst="rect">
              <a:avLst/>
            </a:prstGeom>
            <a:noFill/>
            <a:ln>
              <a:noFill/>
            </a:ln>
          </p:spPr>
        </p:pic>
        <p:pic>
          <p:nvPicPr>
            <p:cNvPr id="1725" name="Google Shape;1725;p90"/>
            <p:cNvPicPr preferRelativeResize="0"/>
            <p:nvPr/>
          </p:nvPicPr>
          <p:blipFill rotWithShape="1">
            <a:blip r:embed="rId4">
              <a:alphaModFix/>
            </a:blip>
            <a:srcRect b="0" l="0" r="0" t="0"/>
            <a:stretch/>
          </p:blipFill>
          <p:spPr>
            <a:xfrm>
              <a:off x="9455153" y="2680104"/>
              <a:ext cx="352001" cy="319278"/>
            </a:xfrm>
            <a:prstGeom prst="rect">
              <a:avLst/>
            </a:prstGeom>
            <a:noFill/>
            <a:ln>
              <a:noFill/>
            </a:ln>
          </p:spPr>
        </p:pic>
        <p:pic>
          <p:nvPicPr>
            <p:cNvPr id="1726" name="Google Shape;1726;p90"/>
            <p:cNvPicPr preferRelativeResize="0"/>
            <p:nvPr/>
          </p:nvPicPr>
          <p:blipFill rotWithShape="1">
            <a:blip r:embed="rId5">
              <a:alphaModFix/>
            </a:blip>
            <a:srcRect b="0" l="0" r="0" t="0"/>
            <a:stretch/>
          </p:blipFill>
          <p:spPr>
            <a:xfrm>
              <a:off x="9138287" y="2719364"/>
              <a:ext cx="233281" cy="233281"/>
            </a:xfrm>
            <a:prstGeom prst="rect">
              <a:avLst/>
            </a:prstGeom>
            <a:noFill/>
            <a:ln>
              <a:noFill/>
            </a:ln>
          </p:spPr>
        </p:pic>
        <p:pic>
          <p:nvPicPr>
            <p:cNvPr id="1727" name="Google Shape;1727;p90"/>
            <p:cNvPicPr preferRelativeResize="0"/>
            <p:nvPr/>
          </p:nvPicPr>
          <p:blipFill rotWithShape="1">
            <a:blip r:embed="rId6">
              <a:alphaModFix/>
            </a:blip>
            <a:srcRect b="0" l="0" r="0" t="0"/>
            <a:stretch/>
          </p:blipFill>
          <p:spPr>
            <a:xfrm>
              <a:off x="8761264" y="2722496"/>
              <a:ext cx="233281" cy="233281"/>
            </a:xfrm>
            <a:prstGeom prst="rect">
              <a:avLst/>
            </a:prstGeom>
            <a:noFill/>
            <a:ln>
              <a:noFill/>
            </a:ln>
          </p:spPr>
        </p:pic>
        <p:sp>
          <p:nvSpPr>
            <p:cNvPr id="1728" name="Google Shape;1728;p90"/>
            <p:cNvSpPr txBox="1"/>
            <p:nvPr/>
          </p:nvSpPr>
          <p:spPr>
            <a:xfrm>
              <a:off x="7360710" y="2758672"/>
              <a:ext cx="653400" cy="19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000000"/>
                  </a:solidFill>
                  <a:latin typeface="Trebuchet MS"/>
                  <a:ea typeface="Trebuchet MS"/>
                  <a:cs typeface="Trebuchet MS"/>
                  <a:sym typeface="Trebuchet MS"/>
                </a:rPr>
                <a:t>File Stores</a:t>
              </a:r>
              <a:endParaRPr/>
            </a:p>
          </p:txBody>
        </p:sp>
        <p:sp>
          <p:nvSpPr>
            <p:cNvPr id="1729" name="Google Shape;1729;p90"/>
            <p:cNvSpPr txBox="1"/>
            <p:nvPr/>
          </p:nvSpPr>
          <p:spPr>
            <a:xfrm>
              <a:off x="7362713" y="3051583"/>
              <a:ext cx="9360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1500">
                  <a:solidFill>
                    <a:srgbClr val="000000"/>
                  </a:solidFill>
                  <a:latin typeface="Trebuchet MS"/>
                  <a:ea typeface="Trebuchet MS"/>
                  <a:cs typeface="Trebuchet MS"/>
                  <a:sym typeface="Trebuchet MS"/>
                </a:rPr>
                <a:t>Existing DS and </a:t>
              </a:r>
              <a:br>
                <a:rPr lang="en-US" sz="1500">
                  <a:solidFill>
                    <a:srgbClr val="000000"/>
                  </a:solidFill>
                  <a:latin typeface="Trebuchet MS"/>
                  <a:ea typeface="Trebuchet MS"/>
                  <a:cs typeface="Trebuchet MS"/>
                  <a:sym typeface="Trebuchet MS"/>
                </a:rPr>
              </a:br>
              <a:r>
                <a:rPr lang="en-US" sz="1500">
                  <a:solidFill>
                    <a:srgbClr val="000000"/>
                  </a:solidFill>
                  <a:latin typeface="Trebuchet MS"/>
                  <a:ea typeface="Trebuchet MS"/>
                  <a:cs typeface="Trebuchet MS"/>
                  <a:sym typeface="Trebuchet MS"/>
                </a:rPr>
                <a:t>ML/DL Software</a:t>
              </a:r>
              <a:endParaRPr/>
            </a:p>
          </p:txBody>
        </p:sp>
        <p:pic>
          <p:nvPicPr>
            <p:cNvPr id="1730" name="Google Shape;1730;p90"/>
            <p:cNvPicPr preferRelativeResize="0"/>
            <p:nvPr/>
          </p:nvPicPr>
          <p:blipFill rotWithShape="1">
            <a:blip r:embed="rId7">
              <a:alphaModFix/>
            </a:blip>
            <a:srcRect b="0" l="0" r="0" t="0"/>
            <a:stretch/>
          </p:blipFill>
          <p:spPr>
            <a:xfrm>
              <a:off x="9335252" y="3035455"/>
              <a:ext cx="468051" cy="300704"/>
            </a:xfrm>
            <a:prstGeom prst="rect">
              <a:avLst/>
            </a:prstGeom>
            <a:noFill/>
            <a:ln>
              <a:noFill/>
            </a:ln>
          </p:spPr>
        </p:pic>
        <p:pic>
          <p:nvPicPr>
            <p:cNvPr id="1731" name="Google Shape;1731;p90"/>
            <p:cNvPicPr preferRelativeResize="0"/>
            <p:nvPr/>
          </p:nvPicPr>
          <p:blipFill rotWithShape="1">
            <a:blip r:embed="rId8">
              <a:alphaModFix/>
            </a:blip>
            <a:srcRect b="0" l="0" r="0" t="0"/>
            <a:stretch/>
          </p:blipFill>
          <p:spPr>
            <a:xfrm>
              <a:off x="8338970" y="3105044"/>
              <a:ext cx="396420" cy="207783"/>
            </a:xfrm>
            <a:prstGeom prst="rect">
              <a:avLst/>
            </a:prstGeom>
            <a:noFill/>
            <a:ln>
              <a:noFill/>
            </a:ln>
          </p:spPr>
        </p:pic>
        <p:pic>
          <p:nvPicPr>
            <p:cNvPr id="1732" name="Google Shape;1732;p90"/>
            <p:cNvPicPr preferRelativeResize="0"/>
            <p:nvPr/>
          </p:nvPicPr>
          <p:blipFill rotWithShape="1">
            <a:blip r:embed="rId9">
              <a:alphaModFix/>
            </a:blip>
            <a:srcRect b="0" l="0" r="0" t="0"/>
            <a:stretch/>
          </p:blipFill>
          <p:spPr>
            <a:xfrm>
              <a:off x="9101031" y="3077208"/>
              <a:ext cx="268491" cy="268491"/>
            </a:xfrm>
            <a:prstGeom prst="rect">
              <a:avLst/>
            </a:prstGeom>
            <a:noFill/>
            <a:ln>
              <a:noFill/>
            </a:ln>
          </p:spPr>
        </p:pic>
        <p:pic>
          <p:nvPicPr>
            <p:cNvPr id="1733" name="Google Shape;1733;p90"/>
            <p:cNvPicPr preferRelativeResize="0"/>
            <p:nvPr/>
          </p:nvPicPr>
          <p:blipFill rotWithShape="1">
            <a:blip r:embed="rId10">
              <a:alphaModFix/>
            </a:blip>
            <a:srcRect b="0" l="0" r="0" t="0"/>
            <a:stretch/>
          </p:blipFill>
          <p:spPr>
            <a:xfrm>
              <a:off x="8774715" y="3083739"/>
              <a:ext cx="268491" cy="268491"/>
            </a:xfrm>
            <a:prstGeom prst="rect">
              <a:avLst/>
            </a:prstGeom>
            <a:noFill/>
            <a:ln>
              <a:noFill/>
            </a:ln>
          </p:spPr>
        </p:pic>
        <p:pic>
          <p:nvPicPr>
            <p:cNvPr id="1734" name="Google Shape;1734;p90"/>
            <p:cNvPicPr preferRelativeResize="0"/>
            <p:nvPr/>
          </p:nvPicPr>
          <p:blipFill rotWithShape="1">
            <a:blip r:embed="rId11">
              <a:alphaModFix/>
            </a:blip>
            <a:srcRect b="0" l="0" r="0" t="0"/>
            <a:stretch/>
          </p:blipFill>
          <p:spPr>
            <a:xfrm>
              <a:off x="9791045" y="3141219"/>
              <a:ext cx="492959" cy="168592"/>
            </a:xfrm>
            <a:prstGeom prst="rect">
              <a:avLst/>
            </a:prstGeom>
            <a:noFill/>
            <a:ln>
              <a:noFill/>
            </a:ln>
          </p:spPr>
        </p:pic>
        <p:pic>
          <p:nvPicPr>
            <p:cNvPr id="1735" name="Google Shape;1735;p90"/>
            <p:cNvPicPr preferRelativeResize="0"/>
            <p:nvPr/>
          </p:nvPicPr>
          <p:blipFill rotWithShape="1">
            <a:blip r:embed="rId12">
              <a:alphaModFix/>
            </a:blip>
            <a:srcRect b="0" l="0" r="0" t="0"/>
            <a:stretch/>
          </p:blipFill>
          <p:spPr>
            <a:xfrm>
              <a:off x="8101473" y="3410323"/>
              <a:ext cx="591886" cy="295943"/>
            </a:xfrm>
            <a:prstGeom prst="rect">
              <a:avLst/>
            </a:prstGeom>
            <a:noFill/>
            <a:ln>
              <a:noFill/>
            </a:ln>
          </p:spPr>
        </p:pic>
        <p:pic>
          <p:nvPicPr>
            <p:cNvPr id="1736" name="Google Shape;1736;p90"/>
            <p:cNvPicPr preferRelativeResize="0"/>
            <p:nvPr/>
          </p:nvPicPr>
          <p:blipFill rotWithShape="1">
            <a:blip r:embed="rId13">
              <a:alphaModFix/>
            </a:blip>
            <a:srcRect b="0" l="0" r="0" t="0"/>
            <a:stretch/>
          </p:blipFill>
          <p:spPr>
            <a:xfrm>
              <a:off x="9589551" y="3499195"/>
              <a:ext cx="838716" cy="194821"/>
            </a:xfrm>
            <a:prstGeom prst="rect">
              <a:avLst/>
            </a:prstGeom>
            <a:noFill/>
            <a:ln>
              <a:noFill/>
            </a:ln>
          </p:spPr>
        </p:pic>
        <p:pic>
          <p:nvPicPr>
            <p:cNvPr id="1737" name="Google Shape;1737;p90"/>
            <p:cNvPicPr preferRelativeResize="0"/>
            <p:nvPr/>
          </p:nvPicPr>
          <p:blipFill rotWithShape="1">
            <a:blip r:embed="rId14">
              <a:alphaModFix/>
            </a:blip>
            <a:srcRect b="0" l="0" r="0" t="0"/>
            <a:stretch/>
          </p:blipFill>
          <p:spPr>
            <a:xfrm>
              <a:off x="7471585" y="3501986"/>
              <a:ext cx="387335" cy="137405"/>
            </a:xfrm>
            <a:prstGeom prst="rect">
              <a:avLst/>
            </a:prstGeom>
            <a:noFill/>
            <a:ln>
              <a:noFill/>
            </a:ln>
          </p:spPr>
        </p:pic>
        <p:pic>
          <p:nvPicPr>
            <p:cNvPr descr="Image result for splunk logo" id="1738" name="Google Shape;1738;p90"/>
            <p:cNvPicPr preferRelativeResize="0"/>
            <p:nvPr/>
          </p:nvPicPr>
          <p:blipFill rotWithShape="1">
            <a:blip r:embed="rId15">
              <a:alphaModFix/>
            </a:blip>
            <a:srcRect b="0" l="0" r="0" t="0"/>
            <a:stretch/>
          </p:blipFill>
          <p:spPr>
            <a:xfrm>
              <a:off x="8895948" y="3518219"/>
              <a:ext cx="542969" cy="164252"/>
            </a:xfrm>
            <a:prstGeom prst="rect">
              <a:avLst/>
            </a:prstGeom>
            <a:noFill/>
            <a:ln>
              <a:noFill/>
            </a:ln>
          </p:spPr>
        </p:pic>
        <p:pic>
          <p:nvPicPr>
            <p:cNvPr id="1739" name="Google Shape;1739;p90"/>
            <p:cNvPicPr preferRelativeResize="0"/>
            <p:nvPr/>
          </p:nvPicPr>
          <p:blipFill rotWithShape="1">
            <a:blip r:embed="rId16">
              <a:alphaModFix/>
            </a:blip>
            <a:srcRect b="0" l="0" r="0" t="0"/>
            <a:stretch/>
          </p:blipFill>
          <p:spPr>
            <a:xfrm>
              <a:off x="7661270" y="3908844"/>
              <a:ext cx="325491" cy="325490"/>
            </a:xfrm>
            <a:prstGeom prst="rect">
              <a:avLst/>
            </a:prstGeom>
            <a:noFill/>
            <a:ln>
              <a:noFill/>
            </a:ln>
          </p:spPr>
        </p:pic>
        <p:sp>
          <p:nvSpPr>
            <p:cNvPr id="1740" name="Google Shape;1740;p90"/>
            <p:cNvSpPr txBox="1"/>
            <p:nvPr/>
          </p:nvSpPr>
          <p:spPr>
            <a:xfrm>
              <a:off x="7451576" y="4268570"/>
              <a:ext cx="736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lang="en-US" sz="1500">
                  <a:solidFill>
                    <a:srgbClr val="000000"/>
                  </a:solidFill>
                  <a:latin typeface="Trebuchet MS"/>
                  <a:ea typeface="Trebuchet MS"/>
                  <a:cs typeface="Trebuchet MS"/>
                  <a:sym typeface="Trebuchet MS"/>
                </a:rPr>
                <a:t>Long-term Data Store</a:t>
              </a:r>
              <a:endParaRPr/>
            </a:p>
          </p:txBody>
        </p:sp>
        <p:pic>
          <p:nvPicPr>
            <p:cNvPr id="1741" name="Google Shape;1741;p90"/>
            <p:cNvPicPr preferRelativeResize="0"/>
            <p:nvPr/>
          </p:nvPicPr>
          <p:blipFill rotWithShape="1">
            <a:blip r:embed="rId17">
              <a:alphaModFix/>
            </a:blip>
            <a:srcRect b="0" l="0" r="0" t="0"/>
            <a:stretch/>
          </p:blipFill>
          <p:spPr>
            <a:xfrm>
              <a:off x="9744083" y="3944776"/>
              <a:ext cx="424282" cy="247870"/>
            </a:xfrm>
            <a:prstGeom prst="rect">
              <a:avLst/>
            </a:prstGeom>
            <a:noFill/>
            <a:ln>
              <a:noFill/>
            </a:ln>
          </p:spPr>
        </p:pic>
        <p:sp>
          <p:nvSpPr>
            <p:cNvPr id="1742" name="Google Shape;1742;p90"/>
            <p:cNvSpPr txBox="1"/>
            <p:nvPr/>
          </p:nvSpPr>
          <p:spPr>
            <a:xfrm>
              <a:off x="9437995" y="4258936"/>
              <a:ext cx="1036500" cy="3048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1500">
                  <a:solidFill>
                    <a:srgbClr val="000000"/>
                  </a:solidFill>
                  <a:latin typeface="Trebuchet MS"/>
                  <a:ea typeface="Trebuchet MS"/>
                  <a:cs typeface="Trebuchet MS"/>
                  <a:sym typeface="Trebuchet MS"/>
                </a:rPr>
                <a:t>Network </a:t>
              </a:r>
              <a:br>
                <a:rPr lang="en-US" sz="1500">
                  <a:solidFill>
                    <a:srgbClr val="000000"/>
                  </a:solidFill>
                  <a:latin typeface="Trebuchet MS"/>
                  <a:ea typeface="Trebuchet MS"/>
                  <a:cs typeface="Trebuchet MS"/>
                  <a:sym typeface="Trebuchet MS"/>
                </a:rPr>
              </a:br>
              <a:r>
                <a:rPr lang="en-US" sz="1500">
                  <a:solidFill>
                    <a:srgbClr val="000000"/>
                  </a:solidFill>
                  <a:latin typeface="Trebuchet MS"/>
                  <a:ea typeface="Trebuchet MS"/>
                  <a:cs typeface="Trebuchet MS"/>
                  <a:sym typeface="Trebuchet MS"/>
                </a:rPr>
                <a:t>Sensors</a:t>
              </a:r>
              <a:endParaRPr/>
            </a:p>
          </p:txBody>
        </p:sp>
        <p:pic>
          <p:nvPicPr>
            <p:cNvPr id="1743" name="Google Shape;1743;p90"/>
            <p:cNvPicPr preferRelativeResize="0"/>
            <p:nvPr/>
          </p:nvPicPr>
          <p:blipFill rotWithShape="1">
            <a:blip r:embed="rId18">
              <a:alphaModFix/>
            </a:blip>
            <a:srcRect b="0" l="0" r="0" t="0"/>
            <a:stretch/>
          </p:blipFill>
          <p:spPr>
            <a:xfrm>
              <a:off x="8530348" y="3793145"/>
              <a:ext cx="685546" cy="338086"/>
            </a:xfrm>
            <a:prstGeom prst="rect">
              <a:avLst/>
            </a:prstGeom>
            <a:noFill/>
            <a:ln>
              <a:noFill/>
            </a:ln>
          </p:spPr>
        </p:pic>
        <p:pic>
          <p:nvPicPr>
            <p:cNvPr id="1744" name="Google Shape;1744;p90"/>
            <p:cNvPicPr preferRelativeResize="0"/>
            <p:nvPr/>
          </p:nvPicPr>
          <p:blipFill rotWithShape="1">
            <a:blip r:embed="rId19">
              <a:alphaModFix/>
            </a:blip>
            <a:srcRect b="0" l="0" r="0" t="0"/>
            <a:stretch/>
          </p:blipFill>
          <p:spPr>
            <a:xfrm>
              <a:off x="8596344" y="4333599"/>
              <a:ext cx="517858" cy="155358"/>
            </a:xfrm>
            <a:prstGeom prst="rect">
              <a:avLst/>
            </a:prstGeom>
            <a:noFill/>
            <a:ln>
              <a:noFill/>
            </a:ln>
          </p:spPr>
        </p:pic>
        <p:pic>
          <p:nvPicPr>
            <p:cNvPr id="1745" name="Google Shape;1745;p90"/>
            <p:cNvPicPr preferRelativeResize="0"/>
            <p:nvPr/>
          </p:nvPicPr>
          <p:blipFill rotWithShape="1">
            <a:blip r:embed="rId20">
              <a:alphaModFix/>
            </a:blip>
            <a:srcRect b="0" l="0" r="0" t="0"/>
            <a:stretch/>
          </p:blipFill>
          <p:spPr>
            <a:xfrm>
              <a:off x="8785902" y="4085637"/>
              <a:ext cx="175892" cy="184384"/>
            </a:xfrm>
            <a:prstGeom prst="rect">
              <a:avLst/>
            </a:prstGeom>
            <a:noFill/>
            <a:ln>
              <a:noFill/>
            </a:ln>
          </p:spPr>
        </p:pic>
        <p:grpSp>
          <p:nvGrpSpPr>
            <p:cNvPr id="1746" name="Google Shape;1746;p90"/>
            <p:cNvGrpSpPr/>
            <p:nvPr/>
          </p:nvGrpSpPr>
          <p:grpSpPr>
            <a:xfrm>
              <a:off x="6300117" y="4584529"/>
              <a:ext cx="2590615" cy="168704"/>
              <a:chOff x="1906772" y="5658705"/>
              <a:chExt cx="4974300" cy="145409"/>
            </a:xfrm>
          </p:grpSpPr>
          <p:cxnSp>
            <p:nvCxnSpPr>
              <p:cNvPr id="1747" name="Google Shape;1747;p90"/>
              <p:cNvCxnSpPr/>
              <p:nvPr/>
            </p:nvCxnSpPr>
            <p:spPr>
              <a:xfrm>
                <a:off x="1906772" y="5804114"/>
                <a:ext cx="4974300" cy="0"/>
              </a:xfrm>
              <a:prstGeom prst="straightConnector1">
                <a:avLst/>
              </a:prstGeom>
              <a:noFill/>
              <a:ln cap="flat" cmpd="sng" w="28575">
                <a:solidFill>
                  <a:srgbClr val="B3B3B3"/>
                </a:solidFill>
                <a:prstDash val="solid"/>
                <a:round/>
                <a:headEnd len="sm" w="sm" type="none"/>
                <a:tailEnd len="sm" w="sm" type="none"/>
              </a:ln>
            </p:spPr>
          </p:cxnSp>
          <p:cxnSp>
            <p:nvCxnSpPr>
              <p:cNvPr id="1748" name="Google Shape;1748;p90"/>
              <p:cNvCxnSpPr/>
              <p:nvPr/>
            </p:nvCxnSpPr>
            <p:spPr>
              <a:xfrm rot="10800000">
                <a:off x="1918825" y="5658705"/>
                <a:ext cx="0" cy="137100"/>
              </a:xfrm>
              <a:prstGeom prst="straightConnector1">
                <a:avLst/>
              </a:prstGeom>
              <a:noFill/>
              <a:ln cap="flat" cmpd="sng" w="28575">
                <a:solidFill>
                  <a:srgbClr val="B3B3B3"/>
                </a:solidFill>
                <a:prstDash val="solid"/>
                <a:round/>
                <a:headEnd len="sm" w="sm" type="none"/>
                <a:tailEnd len="med" w="med" type="triangle"/>
              </a:ln>
            </p:spPr>
          </p:cxnSp>
          <p:cxnSp>
            <p:nvCxnSpPr>
              <p:cNvPr id="1749" name="Google Shape;1749;p90"/>
              <p:cNvCxnSpPr/>
              <p:nvPr/>
            </p:nvCxnSpPr>
            <p:spPr>
              <a:xfrm rot="10800000">
                <a:off x="6866511" y="5658705"/>
                <a:ext cx="0" cy="137100"/>
              </a:xfrm>
              <a:prstGeom prst="straightConnector1">
                <a:avLst/>
              </a:prstGeom>
              <a:noFill/>
              <a:ln cap="flat" cmpd="sng" w="28575">
                <a:solidFill>
                  <a:srgbClr val="B3B3B3"/>
                </a:solidFill>
                <a:prstDash val="solid"/>
                <a:round/>
                <a:headEnd len="sm" w="sm" type="none"/>
                <a:tailEnd len="med" w="med" type="triangle"/>
              </a:ln>
            </p:spPr>
          </p:cxnSp>
        </p:grpSp>
        <p:grpSp>
          <p:nvGrpSpPr>
            <p:cNvPr id="1750" name="Google Shape;1750;p90"/>
            <p:cNvGrpSpPr/>
            <p:nvPr/>
          </p:nvGrpSpPr>
          <p:grpSpPr>
            <a:xfrm>
              <a:off x="6114719" y="4584523"/>
              <a:ext cx="3838605" cy="255928"/>
              <a:chOff x="1720352" y="5658670"/>
              <a:chExt cx="7031700" cy="295563"/>
            </a:xfrm>
          </p:grpSpPr>
          <p:cxnSp>
            <p:nvCxnSpPr>
              <p:cNvPr id="1751" name="Google Shape;1751;p90"/>
              <p:cNvCxnSpPr/>
              <p:nvPr/>
            </p:nvCxnSpPr>
            <p:spPr>
              <a:xfrm rot="10800000">
                <a:off x="1734528" y="5658733"/>
                <a:ext cx="0" cy="295500"/>
              </a:xfrm>
              <a:prstGeom prst="straightConnector1">
                <a:avLst/>
              </a:prstGeom>
              <a:noFill/>
              <a:ln cap="flat" cmpd="sng" w="28575">
                <a:solidFill>
                  <a:srgbClr val="B3B3B3"/>
                </a:solidFill>
                <a:prstDash val="solid"/>
                <a:round/>
                <a:headEnd len="sm" w="sm" type="none"/>
                <a:tailEnd len="med" w="med" type="triangle"/>
              </a:ln>
            </p:spPr>
          </p:cxnSp>
          <p:cxnSp>
            <p:nvCxnSpPr>
              <p:cNvPr id="1752" name="Google Shape;1752;p90"/>
              <p:cNvCxnSpPr/>
              <p:nvPr/>
            </p:nvCxnSpPr>
            <p:spPr>
              <a:xfrm>
                <a:off x="1720352" y="5952970"/>
                <a:ext cx="7031700" cy="0"/>
              </a:xfrm>
              <a:prstGeom prst="straightConnector1">
                <a:avLst/>
              </a:prstGeom>
              <a:noFill/>
              <a:ln cap="flat" cmpd="sng" w="28575">
                <a:solidFill>
                  <a:srgbClr val="B3B3B3"/>
                </a:solidFill>
                <a:prstDash val="solid"/>
                <a:round/>
                <a:headEnd len="sm" w="sm" type="none"/>
                <a:tailEnd len="sm" w="sm" type="none"/>
              </a:ln>
            </p:spPr>
          </p:cxnSp>
          <p:cxnSp>
            <p:nvCxnSpPr>
              <p:cNvPr id="1753" name="Google Shape;1753;p90"/>
              <p:cNvCxnSpPr/>
              <p:nvPr/>
            </p:nvCxnSpPr>
            <p:spPr>
              <a:xfrm rot="10800000">
                <a:off x="8752021" y="5658670"/>
                <a:ext cx="0" cy="294300"/>
              </a:xfrm>
              <a:prstGeom prst="straightConnector1">
                <a:avLst/>
              </a:prstGeom>
              <a:noFill/>
              <a:ln cap="flat" cmpd="sng" w="28575">
                <a:solidFill>
                  <a:srgbClr val="B3B3B3"/>
                </a:solidFill>
                <a:prstDash val="solid"/>
                <a:round/>
                <a:headEnd len="sm" w="sm" type="none"/>
                <a:tailEnd len="sm" w="sm" type="none"/>
              </a:ln>
            </p:spPr>
          </p:cxnSp>
        </p:grpSp>
        <p:sp>
          <p:nvSpPr>
            <p:cNvPr id="1754" name="Google Shape;1754;p90"/>
            <p:cNvSpPr/>
            <p:nvPr/>
          </p:nvSpPr>
          <p:spPr>
            <a:xfrm>
              <a:off x="5550149" y="3207289"/>
              <a:ext cx="1261500" cy="1292700"/>
            </a:xfrm>
            <a:prstGeom prst="rect">
              <a:avLst/>
            </a:prstGeom>
            <a:noFill/>
            <a:ln cap="flat" cmpd="sng" w="127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333">
                <a:solidFill>
                  <a:srgbClr val="FFFFFF"/>
                </a:solidFill>
                <a:latin typeface="Arial"/>
                <a:ea typeface="Arial"/>
                <a:cs typeface="Arial"/>
                <a:sym typeface="Arial"/>
              </a:endParaRPr>
            </a:p>
          </p:txBody>
        </p:sp>
        <p:grpSp>
          <p:nvGrpSpPr>
            <p:cNvPr id="1755" name="Google Shape;1755;p90"/>
            <p:cNvGrpSpPr/>
            <p:nvPr/>
          </p:nvGrpSpPr>
          <p:grpSpPr>
            <a:xfrm>
              <a:off x="5597395" y="2797993"/>
              <a:ext cx="1191900" cy="1607989"/>
              <a:chOff x="5555802" y="2797993"/>
              <a:chExt cx="1191900" cy="1607989"/>
            </a:xfrm>
          </p:grpSpPr>
          <p:pic>
            <p:nvPicPr>
              <p:cNvPr descr="A close up of a logo&#10;&#10;Description automatically generated" id="1756" name="Google Shape;1756;p90"/>
              <p:cNvPicPr preferRelativeResize="0"/>
              <p:nvPr/>
            </p:nvPicPr>
            <p:blipFill rotWithShape="1">
              <a:blip r:embed="rId21">
                <a:alphaModFix/>
              </a:blip>
              <a:srcRect b="0" l="0" r="0" t="0"/>
              <a:stretch/>
            </p:blipFill>
            <p:spPr>
              <a:xfrm>
                <a:off x="5613262" y="3401611"/>
                <a:ext cx="1119633" cy="248082"/>
              </a:xfrm>
              <a:prstGeom prst="rect">
                <a:avLst/>
              </a:prstGeom>
              <a:noFill/>
              <a:ln>
                <a:noFill/>
              </a:ln>
            </p:spPr>
          </p:pic>
          <p:pic>
            <p:nvPicPr>
              <p:cNvPr id="1757" name="Google Shape;1757;p90"/>
              <p:cNvPicPr preferRelativeResize="0"/>
              <p:nvPr/>
            </p:nvPicPr>
            <p:blipFill rotWithShape="1">
              <a:blip r:embed="rId22">
                <a:alphaModFix/>
              </a:blip>
              <a:srcRect b="0" l="0" r="0" t="0"/>
              <a:stretch/>
            </p:blipFill>
            <p:spPr>
              <a:xfrm>
                <a:off x="5732475" y="3785596"/>
                <a:ext cx="881208" cy="277874"/>
              </a:xfrm>
              <a:prstGeom prst="rect">
                <a:avLst/>
              </a:prstGeom>
              <a:noFill/>
              <a:ln>
                <a:noFill/>
              </a:ln>
            </p:spPr>
          </p:pic>
          <p:sp>
            <p:nvSpPr>
              <p:cNvPr id="1758" name="Google Shape;1758;p90"/>
              <p:cNvSpPr txBox="1"/>
              <p:nvPr/>
            </p:nvSpPr>
            <p:spPr>
              <a:xfrm>
                <a:off x="5555802" y="4212182"/>
                <a:ext cx="1191900" cy="193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500">
                    <a:solidFill>
                      <a:schemeClr val="lt1"/>
                    </a:solidFill>
                    <a:latin typeface="Trebuchet MS"/>
                    <a:ea typeface="Trebuchet MS"/>
                    <a:cs typeface="Trebuchet MS"/>
                    <a:sym typeface="Trebuchet MS"/>
                  </a:rPr>
                  <a:t>GPU-target Packages</a:t>
                </a:r>
                <a:endParaRPr/>
              </a:p>
            </p:txBody>
          </p:sp>
          <p:pic>
            <p:nvPicPr>
              <p:cNvPr id="1759" name="Google Shape;1759;p90"/>
              <p:cNvPicPr preferRelativeResize="0"/>
              <p:nvPr/>
            </p:nvPicPr>
            <p:blipFill rotWithShape="1">
              <a:blip r:embed="rId23">
                <a:alphaModFix/>
              </a:blip>
              <a:srcRect b="0" l="0" r="0" t="0"/>
              <a:stretch/>
            </p:blipFill>
            <p:spPr>
              <a:xfrm>
                <a:off x="5869098" y="2797993"/>
                <a:ext cx="569333" cy="348571"/>
              </a:xfrm>
              <a:prstGeom prst="rect">
                <a:avLst/>
              </a:prstGeom>
              <a:noFill/>
              <a:ln>
                <a:noFill/>
              </a:ln>
            </p:spPr>
          </p:pic>
        </p:gr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91"/>
          <p:cNvSpPr/>
          <p:nvPr/>
        </p:nvSpPr>
        <p:spPr>
          <a:xfrm>
            <a:off x="1651705" y="8198982"/>
            <a:ext cx="8410500" cy="860400"/>
          </a:xfrm>
          <a:prstGeom prst="rect">
            <a:avLst/>
          </a:prstGeom>
          <a:solidFill>
            <a:schemeClr val="accent4"/>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3000" u="none" cap="none" strike="noStrike">
                <a:solidFill>
                  <a:srgbClr val="FFFFFF"/>
                </a:solidFill>
                <a:latin typeface="Trebuchet MS"/>
                <a:ea typeface="Trebuchet MS"/>
                <a:cs typeface="Trebuchet MS"/>
                <a:sym typeface="Trebuchet MS"/>
              </a:rPr>
              <a:t>CUDA</a:t>
            </a:r>
            <a:endParaRPr sz="3000">
              <a:solidFill>
                <a:schemeClr val="lt1"/>
              </a:solidFill>
              <a:latin typeface="Arial"/>
              <a:ea typeface="Arial"/>
              <a:cs typeface="Arial"/>
              <a:sym typeface="Arial"/>
            </a:endParaRPr>
          </a:p>
        </p:txBody>
      </p:sp>
      <p:sp>
        <p:nvSpPr>
          <p:cNvPr id="1765" name="Google Shape;1765;p91"/>
          <p:cNvSpPr/>
          <p:nvPr/>
        </p:nvSpPr>
        <p:spPr>
          <a:xfrm>
            <a:off x="1651542" y="3940058"/>
            <a:ext cx="8410500" cy="860400"/>
          </a:xfrm>
          <a:prstGeom prst="rect">
            <a:avLst/>
          </a:prstGeom>
          <a:solidFill>
            <a:srgbClr val="21A1B2"/>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3000" u="none" cap="none" strike="noStrike">
                <a:solidFill>
                  <a:srgbClr val="FFFFFF"/>
                </a:solidFill>
                <a:latin typeface="Trebuchet MS"/>
                <a:ea typeface="Trebuchet MS"/>
                <a:cs typeface="Trebuchet MS"/>
                <a:sym typeface="Trebuchet MS"/>
              </a:rPr>
              <a:t>Python</a:t>
            </a:r>
            <a:endParaRPr b="0" i="0" sz="3000" u="none" cap="none" strike="noStrike">
              <a:solidFill>
                <a:srgbClr val="FFFFFF"/>
              </a:solidFill>
              <a:latin typeface="Trebuchet MS"/>
              <a:ea typeface="Trebuchet MS"/>
              <a:cs typeface="Trebuchet MS"/>
              <a:sym typeface="Trebuchet MS"/>
            </a:endParaRPr>
          </a:p>
        </p:txBody>
      </p:sp>
      <p:sp>
        <p:nvSpPr>
          <p:cNvPr id="1766" name="Google Shape;1766;p91"/>
          <p:cNvSpPr/>
          <p:nvPr/>
        </p:nvSpPr>
        <p:spPr>
          <a:xfrm>
            <a:off x="1651542" y="5004790"/>
            <a:ext cx="8410500" cy="860400"/>
          </a:xfrm>
          <a:prstGeom prst="rect">
            <a:avLst/>
          </a:prstGeom>
          <a:solidFill>
            <a:schemeClr val="lt2"/>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3000" u="none" cap="none" strike="noStrike">
                <a:solidFill>
                  <a:srgbClr val="FFFFFF"/>
                </a:solidFill>
                <a:latin typeface="Trebuchet MS"/>
                <a:ea typeface="Trebuchet MS"/>
                <a:cs typeface="Trebuchet MS"/>
                <a:sym typeface="Trebuchet MS"/>
              </a:rPr>
              <a:t>Cython</a:t>
            </a:r>
            <a:endParaRPr b="0" i="0" sz="3000" u="none" cap="none" strike="noStrike">
              <a:solidFill>
                <a:srgbClr val="FFFFFF"/>
              </a:solidFill>
              <a:latin typeface="Trebuchet MS"/>
              <a:ea typeface="Trebuchet MS"/>
              <a:cs typeface="Trebuchet MS"/>
              <a:sym typeface="Trebuchet MS"/>
            </a:endParaRPr>
          </a:p>
        </p:txBody>
      </p:sp>
      <p:grpSp>
        <p:nvGrpSpPr>
          <p:cNvPr id="1767" name="Google Shape;1767;p91"/>
          <p:cNvGrpSpPr/>
          <p:nvPr/>
        </p:nvGrpSpPr>
        <p:grpSpPr>
          <a:xfrm>
            <a:off x="1651542" y="6069500"/>
            <a:ext cx="8410983" cy="1925150"/>
            <a:chOff x="1651542" y="6069500"/>
            <a:chExt cx="8410983" cy="1925150"/>
          </a:xfrm>
        </p:grpSpPr>
        <p:sp>
          <p:nvSpPr>
            <p:cNvPr id="1768" name="Google Shape;1768;p91"/>
            <p:cNvSpPr/>
            <p:nvPr/>
          </p:nvSpPr>
          <p:spPr>
            <a:xfrm>
              <a:off x="1651542" y="7134250"/>
              <a:ext cx="8410500" cy="860400"/>
            </a:xfrm>
            <a:prstGeom prst="rect">
              <a:avLst/>
            </a:prstGeom>
            <a:solidFill>
              <a:srgbClr val="8B8B8B"/>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3000" u="none" cap="none" strike="noStrike">
                  <a:solidFill>
                    <a:srgbClr val="FFFFFF"/>
                  </a:solidFill>
                  <a:latin typeface="Trebuchet MS"/>
                  <a:ea typeface="Trebuchet MS"/>
                  <a:cs typeface="Trebuchet MS"/>
                  <a:sym typeface="Trebuchet MS"/>
                </a:rPr>
                <a:t>CUDA Libraries</a:t>
              </a:r>
              <a:endParaRPr sz="3000">
                <a:solidFill>
                  <a:schemeClr val="lt1"/>
                </a:solidFill>
                <a:latin typeface="Arial"/>
                <a:ea typeface="Arial"/>
                <a:cs typeface="Arial"/>
                <a:sym typeface="Arial"/>
              </a:endParaRPr>
            </a:p>
          </p:txBody>
        </p:sp>
        <p:sp>
          <p:nvSpPr>
            <p:cNvPr id="1769" name="Google Shape;1769;p91"/>
            <p:cNvSpPr/>
            <p:nvPr/>
          </p:nvSpPr>
          <p:spPr>
            <a:xfrm>
              <a:off x="7367925" y="6069500"/>
              <a:ext cx="2694600" cy="1182900"/>
            </a:xfrm>
            <a:prstGeom prst="rect">
              <a:avLst/>
            </a:prstGeom>
            <a:solidFill>
              <a:srgbClr val="8B8B8B"/>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t/>
              </a:r>
              <a:endParaRPr sz="3000">
                <a:solidFill>
                  <a:schemeClr val="lt1"/>
                </a:solidFill>
                <a:latin typeface="Arial"/>
                <a:ea typeface="Arial"/>
                <a:cs typeface="Arial"/>
                <a:sym typeface="Arial"/>
              </a:endParaRPr>
            </a:p>
          </p:txBody>
        </p:sp>
      </p:grpSp>
      <p:sp>
        <p:nvSpPr>
          <p:cNvPr id="1770" name="Google Shape;1770;p91"/>
          <p:cNvSpPr/>
          <p:nvPr/>
        </p:nvSpPr>
        <p:spPr>
          <a:xfrm>
            <a:off x="1651540" y="2875328"/>
            <a:ext cx="8410500" cy="860400"/>
          </a:xfrm>
          <a:prstGeom prst="rect">
            <a:avLst/>
          </a:prstGeom>
          <a:solidFill>
            <a:schemeClr val="accent1"/>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3000" u="none" cap="none" strike="noStrike">
                <a:solidFill>
                  <a:srgbClr val="FFFFFF"/>
                </a:solidFill>
                <a:latin typeface="Trebuchet MS"/>
                <a:ea typeface="Trebuchet MS"/>
                <a:cs typeface="Trebuchet MS"/>
                <a:sym typeface="Trebuchet MS"/>
              </a:rPr>
              <a:t>CLX Applications / Use Cases</a:t>
            </a:r>
            <a:endParaRPr b="0" i="0" sz="3000" u="none" cap="none" strike="noStrike">
              <a:solidFill>
                <a:srgbClr val="FFFFFF"/>
              </a:solidFill>
              <a:latin typeface="Trebuchet MS"/>
              <a:ea typeface="Trebuchet MS"/>
              <a:cs typeface="Trebuchet MS"/>
              <a:sym typeface="Trebuchet MS"/>
            </a:endParaRPr>
          </a:p>
        </p:txBody>
      </p:sp>
      <p:grpSp>
        <p:nvGrpSpPr>
          <p:cNvPr id="1771" name="Google Shape;1771;p91"/>
          <p:cNvGrpSpPr/>
          <p:nvPr/>
        </p:nvGrpSpPr>
        <p:grpSpPr>
          <a:xfrm>
            <a:off x="1651550" y="6069500"/>
            <a:ext cx="5552775" cy="860412"/>
            <a:chOff x="1651550" y="6069500"/>
            <a:chExt cx="5552775" cy="860412"/>
          </a:xfrm>
        </p:grpSpPr>
        <p:sp>
          <p:nvSpPr>
            <p:cNvPr id="1772" name="Google Shape;1772;p91"/>
            <p:cNvSpPr/>
            <p:nvPr/>
          </p:nvSpPr>
          <p:spPr>
            <a:xfrm>
              <a:off x="1651550" y="6069512"/>
              <a:ext cx="2694600" cy="860400"/>
            </a:xfrm>
            <a:prstGeom prst="rect">
              <a:avLst/>
            </a:prstGeom>
            <a:solidFill>
              <a:srgbClr val="A764F9"/>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3000" u="none" cap="none" strike="noStrike">
                  <a:solidFill>
                    <a:srgbClr val="FFFFFF"/>
                  </a:solidFill>
                  <a:latin typeface="Trebuchet MS"/>
                  <a:ea typeface="Trebuchet MS"/>
                  <a:cs typeface="Trebuchet MS"/>
                  <a:sym typeface="Trebuchet MS"/>
                </a:rPr>
                <a:t>RAPIDS</a:t>
              </a:r>
              <a:endParaRPr sz="3000">
                <a:solidFill>
                  <a:schemeClr val="lt1"/>
                </a:solidFill>
                <a:latin typeface="Arial"/>
                <a:ea typeface="Arial"/>
                <a:cs typeface="Arial"/>
                <a:sym typeface="Arial"/>
              </a:endParaRPr>
            </a:p>
          </p:txBody>
        </p:sp>
        <p:sp>
          <p:nvSpPr>
            <p:cNvPr id="1773" name="Google Shape;1773;p91"/>
            <p:cNvSpPr/>
            <p:nvPr/>
          </p:nvSpPr>
          <p:spPr>
            <a:xfrm>
              <a:off x="4509725" y="6069500"/>
              <a:ext cx="2694600" cy="860400"/>
            </a:xfrm>
            <a:prstGeom prst="rect">
              <a:avLst/>
            </a:prstGeom>
            <a:solidFill>
              <a:srgbClr val="A764F9"/>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lang="en-US" sz="3000">
                  <a:solidFill>
                    <a:srgbClr val="FFFFFF"/>
                  </a:solidFill>
                  <a:latin typeface="Trebuchet MS"/>
                  <a:ea typeface="Trebuchet MS"/>
                  <a:cs typeface="Trebuchet MS"/>
                  <a:sym typeface="Trebuchet MS"/>
                </a:rPr>
                <a:t>GPU Packages</a:t>
              </a:r>
              <a:endParaRPr sz="3000">
                <a:solidFill>
                  <a:schemeClr val="lt1"/>
                </a:solidFill>
                <a:latin typeface="Arial"/>
                <a:ea typeface="Arial"/>
                <a:cs typeface="Arial"/>
                <a:sym typeface="Arial"/>
              </a:endParaRPr>
            </a:p>
          </p:txBody>
        </p:sp>
      </p:grpSp>
      <p:sp>
        <p:nvSpPr>
          <p:cNvPr id="1774" name="Google Shape;1774;p91"/>
          <p:cNvSpPr/>
          <p:nvPr/>
        </p:nvSpPr>
        <p:spPr>
          <a:xfrm>
            <a:off x="12556719" y="2875797"/>
            <a:ext cx="4079400" cy="2562900"/>
          </a:xfrm>
          <a:prstGeom prst="rect">
            <a:avLst/>
          </a:prstGeom>
          <a:solidFill>
            <a:schemeClr val="accent5"/>
          </a:solidFill>
          <a:ln>
            <a:noFill/>
          </a:ln>
        </p:spPr>
        <p:txBody>
          <a:bodyPr anchorCtr="0" anchor="ctr" bIns="76175" lIns="152375" spcFirstLastPara="1" rIns="152375" wrap="square" tIns="76175">
            <a:noAutofit/>
          </a:bodyPr>
          <a:lstStyle/>
          <a:p>
            <a:pPr indent="0" lvl="0" marL="0" marR="0" rtl="0" algn="ctr">
              <a:lnSpc>
                <a:spcPct val="100000"/>
              </a:lnSpc>
              <a:spcBef>
                <a:spcPts val="0"/>
              </a:spcBef>
              <a:spcAft>
                <a:spcPts val="0"/>
              </a:spcAft>
              <a:buClr>
                <a:srgbClr val="FFFFFF"/>
              </a:buClr>
              <a:buSzPts val="3000"/>
              <a:buFont typeface="Trebuchet MS"/>
              <a:buNone/>
            </a:pPr>
            <a:r>
              <a:rPr b="0" i="0" lang="en-US" sz="3000" u="none" cap="none" strike="noStrike">
                <a:solidFill>
                  <a:srgbClr val="4D4D4D"/>
                </a:solidFill>
                <a:latin typeface="Trebuchet MS"/>
                <a:ea typeface="Trebuchet MS"/>
                <a:cs typeface="Trebuchet MS"/>
                <a:sym typeface="Trebuchet MS"/>
              </a:rPr>
              <a:t>Security Products </a:t>
            </a:r>
            <a:endParaRPr b="0" i="0" sz="3000" u="none" cap="none" strike="noStrike">
              <a:solidFill>
                <a:srgbClr val="4D4D4D"/>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FFFFFF"/>
              </a:buClr>
              <a:buSzPts val="3000"/>
              <a:buFont typeface="Trebuchet MS"/>
              <a:buNone/>
            </a:pPr>
            <a:r>
              <a:rPr b="0" i="0" lang="en-US" sz="3000" u="none" cap="none" strike="noStrike">
                <a:solidFill>
                  <a:srgbClr val="4D4D4D"/>
                </a:solidFill>
                <a:latin typeface="Trebuchet MS"/>
                <a:ea typeface="Trebuchet MS"/>
                <a:cs typeface="Trebuchet MS"/>
                <a:sym typeface="Trebuchet MS"/>
              </a:rPr>
              <a:t>and SIEMs</a:t>
            </a:r>
            <a:endParaRPr b="0" i="0" sz="3000" u="none" cap="none" strike="noStrike">
              <a:solidFill>
                <a:srgbClr val="4D4D4D"/>
              </a:solidFill>
              <a:latin typeface="Trebuchet MS"/>
              <a:ea typeface="Trebuchet MS"/>
              <a:cs typeface="Trebuchet MS"/>
              <a:sym typeface="Trebuchet MS"/>
            </a:endParaRPr>
          </a:p>
        </p:txBody>
      </p:sp>
      <p:sp>
        <p:nvSpPr>
          <p:cNvPr id="1775" name="Google Shape;1775;p91"/>
          <p:cNvSpPr txBox="1"/>
          <p:nvPr>
            <p:ph type="title"/>
          </p:nvPr>
        </p:nvSpPr>
        <p:spPr>
          <a:xfrm>
            <a:off x="830580" y="1229044"/>
            <a:ext cx="16626900" cy="9849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CLX Technology Stack</a:t>
            </a:r>
            <a:endParaRPr/>
          </a:p>
        </p:txBody>
      </p:sp>
      <p:cxnSp>
        <p:nvCxnSpPr>
          <p:cNvPr id="1776" name="Google Shape;1776;p91"/>
          <p:cNvCxnSpPr/>
          <p:nvPr/>
        </p:nvCxnSpPr>
        <p:spPr>
          <a:xfrm>
            <a:off x="10233148" y="3305518"/>
            <a:ext cx="2152500" cy="0"/>
          </a:xfrm>
          <a:prstGeom prst="straightConnector1">
            <a:avLst/>
          </a:prstGeom>
          <a:noFill/>
          <a:ln cap="flat" cmpd="sng" w="31750">
            <a:solidFill>
              <a:srgbClr val="868686"/>
            </a:solidFill>
            <a:prstDash val="solid"/>
            <a:round/>
            <a:headEnd len="med" w="med" type="triangle"/>
            <a:tailEnd len="med" w="med" type="triangle"/>
          </a:ln>
        </p:spPr>
      </p:cxnSp>
      <p:cxnSp>
        <p:nvCxnSpPr>
          <p:cNvPr id="1777" name="Google Shape;1777;p91"/>
          <p:cNvCxnSpPr/>
          <p:nvPr/>
        </p:nvCxnSpPr>
        <p:spPr>
          <a:xfrm>
            <a:off x="10233136" y="4370243"/>
            <a:ext cx="2152500" cy="0"/>
          </a:xfrm>
          <a:prstGeom prst="straightConnector1">
            <a:avLst/>
          </a:prstGeom>
          <a:noFill/>
          <a:ln cap="flat" cmpd="sng" w="31750">
            <a:solidFill>
              <a:srgbClr val="868686"/>
            </a:solidFill>
            <a:prstDash val="solid"/>
            <a:round/>
            <a:headEnd len="med" w="med" type="triangl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92"/>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latin typeface="Trebuchet MS"/>
                <a:ea typeface="Trebuchet MS"/>
                <a:cs typeface="Trebuchet MS"/>
                <a:sym typeface="Trebuchet MS"/>
              </a:rPr>
              <a:t>CLX </a:t>
            </a:r>
            <a:r>
              <a:rPr lang="en-US"/>
              <a:t>Contains</a:t>
            </a:r>
            <a:r>
              <a:rPr lang="en-US">
                <a:latin typeface="Trebuchet MS"/>
                <a:ea typeface="Trebuchet MS"/>
                <a:cs typeface="Trebuchet MS"/>
                <a:sym typeface="Trebuchet MS"/>
              </a:rPr>
              <a:t> </a:t>
            </a:r>
            <a:r>
              <a:rPr lang="en-US"/>
              <a:t>Various</a:t>
            </a:r>
            <a:r>
              <a:rPr lang="en-US">
                <a:latin typeface="Trebuchet MS"/>
                <a:ea typeface="Trebuchet MS"/>
                <a:cs typeface="Trebuchet MS"/>
                <a:sym typeface="Trebuchet MS"/>
              </a:rPr>
              <a:t> </a:t>
            </a:r>
            <a:r>
              <a:rPr lang="en-US"/>
              <a:t>Use Cases and Connectors</a:t>
            </a:r>
            <a:endParaRPr/>
          </a:p>
        </p:txBody>
      </p:sp>
      <p:sp>
        <p:nvSpPr>
          <p:cNvPr id="1783" name="Google Shape;1783;p92"/>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latin typeface="Trebuchet MS"/>
                <a:ea typeface="Trebuchet MS"/>
                <a:cs typeface="Trebuchet MS"/>
                <a:sym typeface="Trebuchet MS"/>
              </a:rPr>
              <a:t>Example Notebooks Demonstrate RAPIDS for Cybersecurity Applications</a:t>
            </a:r>
            <a:endParaRPr/>
          </a:p>
        </p:txBody>
      </p:sp>
      <p:graphicFrame>
        <p:nvGraphicFramePr>
          <p:cNvPr id="1784" name="Google Shape;1784;p92"/>
          <p:cNvGraphicFramePr/>
          <p:nvPr/>
        </p:nvGraphicFramePr>
        <p:xfrm>
          <a:off x="838227" y="2919412"/>
          <a:ext cx="3000000" cy="3000000"/>
        </p:xfrm>
        <a:graphic>
          <a:graphicData uri="http://schemas.openxmlformats.org/drawingml/2006/table">
            <a:tbl>
              <a:tblPr>
                <a:noFill/>
                <a:tableStyleId>{08BAA007-1C5A-462E-BF99-7DE65FD6A04A}</a:tableStyleId>
              </a:tblPr>
              <a:tblGrid>
                <a:gridCol w="3314725"/>
                <a:gridCol w="2190275"/>
                <a:gridCol w="2471000"/>
                <a:gridCol w="2471000"/>
              </a:tblGrid>
              <a:tr h="458475">
                <a:tc>
                  <a:txBody>
                    <a:bodyPr/>
                    <a:lstStyle/>
                    <a:p>
                      <a:pPr indent="0" lvl="0" marL="228600" marR="0" rtl="0" algn="l">
                        <a:lnSpc>
                          <a:spcPct val="100000"/>
                        </a:lnSpc>
                        <a:spcBef>
                          <a:spcPts val="0"/>
                        </a:spcBef>
                        <a:spcAft>
                          <a:spcPts val="0"/>
                        </a:spcAft>
                        <a:buClr>
                          <a:srgbClr val="000000"/>
                        </a:buClr>
                        <a:buSzPts val="1000"/>
                        <a:buFont typeface="Arial"/>
                        <a:buNone/>
                      </a:pPr>
                      <a:r>
                        <a:rPr lang="en-US" sz="2000" u="none" cap="none" strike="noStrike">
                          <a:solidFill>
                            <a:srgbClr val="FFFFFF"/>
                          </a:solidFill>
                        </a:rPr>
                        <a:t>CLX</a:t>
                      </a:r>
                      <a:endParaRPr sz="2000" u="none" cap="none" strike="noStrike">
                        <a:solidFill>
                          <a:srgbClr val="FFFFFF"/>
                        </a:solidFill>
                      </a:endParaRPr>
                    </a:p>
                  </a:txBody>
                  <a:tcPr marT="16675" marB="16675" marR="25025" marL="250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2000" u="none" cap="none" strike="noStrike">
                          <a:solidFill>
                            <a:srgbClr val="FFFFFF"/>
                          </a:solidFill>
                        </a:rPr>
                        <a:t>Type</a:t>
                      </a:r>
                      <a:endParaRPr sz="2000" u="none" cap="none" strike="noStrike">
                        <a:solidFill>
                          <a:srgbClr val="FFFFFF"/>
                        </a:solidFill>
                      </a:endParaRPr>
                    </a:p>
                  </a:txBody>
                  <a:tcPr marT="16675" marB="16675" marR="25025" marL="250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2000" u="none" cap="none" strike="noStrike">
                          <a:solidFill>
                            <a:srgbClr val="FFFFFF"/>
                          </a:solidFill>
                        </a:rPr>
                        <a:t>Proof-of-Concept</a:t>
                      </a:r>
                      <a:endParaRPr sz="2000" u="none" cap="none" strike="noStrike">
                        <a:solidFill>
                          <a:srgbClr val="FFFFFF"/>
                        </a:solidFill>
                      </a:endParaRPr>
                    </a:p>
                  </a:txBody>
                  <a:tcPr marT="16675" marB="16675" marR="25025" marL="250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dk2"/>
                        </a:buClr>
                        <a:buSzPts val="1000"/>
                        <a:buFont typeface="Arial"/>
                        <a:buNone/>
                      </a:pPr>
                      <a:r>
                        <a:rPr lang="en-US" sz="2000" u="none" cap="none" strike="noStrike">
                          <a:solidFill>
                            <a:srgbClr val="FFFFFF"/>
                          </a:solidFill>
                        </a:rPr>
                        <a:t>Stable</a:t>
                      </a:r>
                      <a:endParaRPr sz="2000" u="none" cap="none" strike="noStrike">
                        <a:solidFill>
                          <a:srgbClr val="FFFFFF"/>
                        </a:solidFill>
                      </a:endParaRPr>
                    </a:p>
                  </a:txBody>
                  <a:tcPr marT="16675" marB="16675" marR="25025" marL="25025" anchor="ctr">
                    <a:lnL cap="flat" cmpd="sng" w="9525">
                      <a:solidFill>
                        <a:srgbClr val="CCCCCC">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solidFill>
                      <a:schemeClr val="accent1"/>
                    </a:solidFill>
                  </a:tcPr>
                </a:tc>
              </a:tr>
              <a:tr h="515100">
                <a:tc>
                  <a:txBody>
                    <a:bodyPr/>
                    <a:lstStyle/>
                    <a:p>
                      <a:pPr indent="0" lvl="0" marL="228600" marR="0" rtl="0" algn="l">
                        <a:lnSpc>
                          <a:spcPct val="100000"/>
                        </a:lnSpc>
                        <a:spcBef>
                          <a:spcPts val="0"/>
                        </a:spcBef>
                        <a:spcAft>
                          <a:spcPts val="0"/>
                        </a:spcAft>
                        <a:buClr>
                          <a:srgbClr val="000000"/>
                        </a:buClr>
                        <a:buSzPts val="1000"/>
                        <a:buFont typeface="Arial"/>
                        <a:buNone/>
                      </a:pPr>
                      <a:r>
                        <a:rPr b="1" lang="en-US" sz="1600" u="none" cap="none" strike="noStrike">
                          <a:solidFill>
                            <a:srgbClr val="868686"/>
                          </a:solidFill>
                        </a:rPr>
                        <a:t>DGA Detection</a:t>
                      </a:r>
                      <a:endParaRPr b="1" sz="1600" u="none" cap="none" strike="noStrike">
                        <a:solidFill>
                          <a:srgbClr val="868686"/>
                        </a:solidFill>
                      </a:endParaRPr>
                    </a:p>
                  </a:txBody>
                  <a:tcPr marT="16675" marB="16675" marR="25025" marL="250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868686"/>
                          </a:solidFill>
                        </a:rPr>
                        <a:t>Use Case</a:t>
                      </a:r>
                      <a:endParaRPr sz="1600" u="none" cap="none" strike="noStrike">
                        <a:solidFill>
                          <a:srgbClr val="868686"/>
                        </a:solidFill>
                      </a:endParaRPr>
                    </a:p>
                  </a:txBody>
                  <a:tcPr marT="16675" marB="16675" marR="25025" marL="250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CCCCCC">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CCCCCC"/>
                      </a:solidFill>
                      <a:prstDash val="solid"/>
                      <a:round/>
                      <a:headEnd len="sm" w="sm" type="none"/>
                      <a:tailEnd len="sm" w="sm" type="none"/>
                    </a:lnB>
                    <a:solidFill>
                      <a:srgbClr val="D6F4F8"/>
                    </a:solidFill>
                  </a:tcPr>
                </a:tc>
              </a:tr>
              <a:tr h="515100">
                <a:tc>
                  <a:txBody>
                    <a:bodyPr/>
                    <a:lstStyle/>
                    <a:p>
                      <a:pPr indent="0" lvl="0" marL="228600" marR="0" rtl="0" algn="l">
                        <a:lnSpc>
                          <a:spcPct val="100000"/>
                        </a:lnSpc>
                        <a:spcBef>
                          <a:spcPts val="0"/>
                        </a:spcBef>
                        <a:spcAft>
                          <a:spcPts val="0"/>
                        </a:spcAft>
                        <a:buClr>
                          <a:srgbClr val="000000"/>
                        </a:buClr>
                        <a:buSzPts val="1000"/>
                        <a:buFont typeface="Arial"/>
                        <a:buNone/>
                      </a:pPr>
                      <a:r>
                        <a:rPr b="1" lang="en-US" sz="1600" u="none" cap="none" strike="noStrike">
                          <a:solidFill>
                            <a:srgbClr val="868686"/>
                          </a:solidFill>
                        </a:rPr>
                        <a:t>Network Mapping</a:t>
                      </a:r>
                      <a:endParaRPr b="1" sz="1600" u="none" cap="none" strike="noStrike">
                        <a:solidFill>
                          <a:srgbClr val="868686"/>
                        </a:solidFill>
                      </a:endParaRPr>
                    </a:p>
                  </a:txBody>
                  <a:tcPr marT="16675" marB="16675" marR="25025" marL="250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868686"/>
                          </a:solidFill>
                        </a:rPr>
                        <a:t>Use Case</a:t>
                      </a:r>
                      <a:endParaRPr sz="1600" u="none" cap="none" strike="noStrike">
                        <a:solidFill>
                          <a:srgbClr val="868686"/>
                        </a:solidFill>
                      </a:endParaRPr>
                    </a:p>
                  </a:txBody>
                  <a:tcPr marT="16675" marB="16675" marR="25025" marL="250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CCCCCC">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6F4F8"/>
                    </a:solidFill>
                  </a:tcPr>
                </a:tc>
              </a:tr>
              <a:tr h="515100">
                <a:tc>
                  <a:txBody>
                    <a:bodyPr/>
                    <a:lstStyle/>
                    <a:p>
                      <a:pPr indent="0" lvl="0" marL="228600" marR="0" rtl="0" algn="l">
                        <a:lnSpc>
                          <a:spcPct val="100000"/>
                        </a:lnSpc>
                        <a:spcBef>
                          <a:spcPts val="0"/>
                        </a:spcBef>
                        <a:spcAft>
                          <a:spcPts val="0"/>
                        </a:spcAft>
                        <a:buClr>
                          <a:srgbClr val="000000"/>
                        </a:buClr>
                        <a:buSzPts val="1000"/>
                        <a:buFont typeface="Arial"/>
                        <a:buNone/>
                      </a:pPr>
                      <a:r>
                        <a:rPr b="1" lang="en-US" sz="1600" u="none" cap="none" strike="noStrike">
                          <a:solidFill>
                            <a:srgbClr val="868686"/>
                          </a:solidFill>
                        </a:rPr>
                        <a:t>Asset Classification</a:t>
                      </a:r>
                      <a:endParaRPr b="1" sz="1600">
                        <a:solidFill>
                          <a:srgbClr val="868686"/>
                        </a:solidFill>
                      </a:endParaRPr>
                    </a:p>
                  </a:txBody>
                  <a:tcPr marT="16675" marB="16675" marR="25025" marL="250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US" sz="1600" u="none" cap="none" strike="noStrike">
                          <a:solidFill>
                            <a:srgbClr val="868686"/>
                          </a:solidFill>
                        </a:rPr>
                        <a:t>Use Case</a:t>
                      </a:r>
                      <a:endParaRPr sz="1600" u="none" cap="none" strike="noStrike">
                        <a:solidFill>
                          <a:srgbClr val="868686"/>
                        </a:solidFill>
                      </a:endParaRPr>
                    </a:p>
                  </a:txBody>
                  <a:tcPr marT="16675" marB="16675" marR="25025" marL="250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000"/>
                        <a:buFont typeface="Arial"/>
                        <a:buNone/>
                      </a:pPr>
                      <a:r>
                        <a:t/>
                      </a:r>
                      <a:endParaRPr sz="2000" u="none" cap="none" strike="noStrike">
                        <a:solidFill>
                          <a:schemeClr val="dk2"/>
                        </a:solidFill>
                        <a:latin typeface="Trebuchet MS"/>
                        <a:ea typeface="Trebuchet MS"/>
                        <a:cs typeface="Trebuchet MS"/>
                        <a:sym typeface="Trebuchet MS"/>
                      </a:endParaRPr>
                    </a:p>
                  </a:txBody>
                  <a:tcPr marT="16675" marB="16675" marR="25025" marL="25025" anchor="ctr">
                    <a:lnL cap="flat" cmpd="sng" w="9525">
                      <a:solidFill>
                        <a:srgbClr val="CCCCCC">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515100">
                <a:tc>
                  <a:txBody>
                    <a:bodyPr/>
                    <a:lstStyle/>
                    <a:p>
                      <a:pPr indent="0" lvl="0" marL="228600" marR="0" rtl="0" algn="l">
                        <a:lnSpc>
                          <a:spcPct val="100000"/>
                        </a:lnSpc>
                        <a:spcBef>
                          <a:spcPts val="0"/>
                        </a:spcBef>
                        <a:spcAft>
                          <a:spcPts val="0"/>
                        </a:spcAft>
                        <a:buClr>
                          <a:srgbClr val="000000"/>
                        </a:buClr>
                        <a:buSzPts val="1000"/>
                        <a:buFont typeface="Arial"/>
                        <a:buNone/>
                      </a:pPr>
                      <a:r>
                        <a:rPr b="1" lang="en-US" sz="1600" u="none" cap="none" strike="noStrike">
                          <a:solidFill>
                            <a:srgbClr val="868686"/>
                          </a:solidFill>
                        </a:rPr>
                        <a:t>Phishing Detection</a:t>
                      </a:r>
                      <a:endParaRPr b="1" sz="1600" u="none" cap="none" strike="noStrike">
                        <a:solidFill>
                          <a:srgbClr val="868686"/>
                        </a:solidFill>
                      </a:endParaRPr>
                    </a:p>
                  </a:txBody>
                  <a:tcPr marT="16675" marB="16675" marR="25025" marL="250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868686"/>
                          </a:solidFill>
                        </a:rPr>
                        <a:t>Use Case</a:t>
                      </a:r>
                      <a:endParaRPr sz="1600" u="none" cap="none" strike="noStrike">
                        <a:solidFill>
                          <a:srgbClr val="868686"/>
                        </a:solidFill>
                      </a:endParaRPr>
                    </a:p>
                  </a:txBody>
                  <a:tcPr marT="16675" marB="16675" marR="25025" marL="250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CCCCCC">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559750">
                <a:tc>
                  <a:txBody>
                    <a:bodyPr/>
                    <a:lstStyle/>
                    <a:p>
                      <a:pPr indent="0" lvl="0" marL="228600" marR="0" rtl="0" algn="l">
                        <a:lnSpc>
                          <a:spcPct val="100000"/>
                        </a:lnSpc>
                        <a:spcBef>
                          <a:spcPts val="0"/>
                        </a:spcBef>
                        <a:spcAft>
                          <a:spcPts val="0"/>
                        </a:spcAft>
                        <a:buClr>
                          <a:srgbClr val="000000"/>
                        </a:buClr>
                        <a:buSzPts val="1000"/>
                        <a:buFont typeface="Arial"/>
                        <a:buNone/>
                      </a:pPr>
                      <a:r>
                        <a:rPr b="1" lang="en-US" sz="1600" u="none" cap="none" strike="noStrike">
                          <a:solidFill>
                            <a:srgbClr val="868686"/>
                          </a:solidFill>
                        </a:rPr>
                        <a:t>Security Alert Analysis</a:t>
                      </a:r>
                      <a:endParaRPr b="1" sz="1600">
                        <a:solidFill>
                          <a:srgbClr val="868686"/>
                        </a:solidFill>
                      </a:endParaRPr>
                    </a:p>
                  </a:txBody>
                  <a:tcPr marT="16675" marB="16675" marR="25025" marL="250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868686"/>
                          </a:solidFill>
                        </a:rPr>
                        <a:t>Use Case</a:t>
                      </a:r>
                      <a:endParaRPr sz="1600" u="none" cap="none" strike="noStrike">
                        <a:solidFill>
                          <a:srgbClr val="868686"/>
                        </a:solidFill>
                      </a:endParaRPr>
                    </a:p>
                  </a:txBody>
                  <a:tcPr marT="16675" marB="16675" marR="25025" marL="250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CCCCCC">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515100">
                <a:tc>
                  <a:txBody>
                    <a:bodyPr/>
                    <a:lstStyle/>
                    <a:p>
                      <a:pPr indent="0" lvl="0" marL="228600" marR="0" rtl="0" algn="l">
                        <a:spcBef>
                          <a:spcPts val="0"/>
                        </a:spcBef>
                        <a:spcAft>
                          <a:spcPts val="0"/>
                        </a:spcAft>
                        <a:buClr>
                          <a:schemeClr val="dk2"/>
                        </a:buClr>
                        <a:buSzPts val="1000"/>
                        <a:buFont typeface="Arial"/>
                        <a:buNone/>
                      </a:pPr>
                      <a:r>
                        <a:rPr b="1" lang="en-US" sz="1600">
                          <a:solidFill>
                            <a:srgbClr val="868686"/>
                          </a:solidFill>
                        </a:rPr>
                        <a:t>Splunk Integration</a:t>
                      </a:r>
                      <a:endParaRPr b="1" sz="1600">
                        <a:solidFill>
                          <a:srgbClr val="868686"/>
                        </a:solidFill>
                      </a:endParaRPr>
                    </a:p>
                  </a:txBody>
                  <a:tcPr marT="16675" marB="16675" marR="25025" marL="250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868686"/>
                          </a:solidFill>
                        </a:rPr>
                        <a:t>Integration</a:t>
                      </a:r>
                      <a:endParaRPr sz="1600" u="none" cap="none" strike="noStrike">
                        <a:solidFill>
                          <a:srgbClr val="868686"/>
                        </a:solidFill>
                      </a:endParaRPr>
                    </a:p>
                  </a:txBody>
                  <a:tcPr marT="16675" marB="16675" marR="25025" marL="250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CCCCCC">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6F4F8"/>
                    </a:solidFill>
                  </a:tcPr>
                </a:tc>
              </a:tr>
              <a:tr h="515100">
                <a:tc>
                  <a:txBody>
                    <a:bodyPr/>
                    <a:lstStyle/>
                    <a:p>
                      <a:pPr indent="0" lvl="0" marL="228600" marR="0" rtl="0" algn="l">
                        <a:lnSpc>
                          <a:spcPct val="100000"/>
                        </a:lnSpc>
                        <a:spcBef>
                          <a:spcPts val="0"/>
                        </a:spcBef>
                        <a:spcAft>
                          <a:spcPts val="0"/>
                        </a:spcAft>
                        <a:buClr>
                          <a:srgbClr val="000000"/>
                        </a:buClr>
                        <a:buSzPts val="1000"/>
                        <a:buFont typeface="Arial"/>
                        <a:buNone/>
                      </a:pPr>
                      <a:r>
                        <a:rPr b="1" lang="en-US" sz="1600" u="none" cap="none" strike="noStrike">
                          <a:solidFill>
                            <a:srgbClr val="868686"/>
                          </a:solidFill>
                        </a:rPr>
                        <a:t>CLX Query</a:t>
                      </a:r>
                      <a:endParaRPr b="1" sz="1600" u="none" cap="none" strike="noStrike">
                        <a:solidFill>
                          <a:srgbClr val="868686"/>
                        </a:solidFill>
                      </a:endParaRPr>
                    </a:p>
                  </a:txBody>
                  <a:tcPr marT="16675" marB="16675" marR="25025" marL="250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868686"/>
                          </a:solidFill>
                        </a:rPr>
                        <a:t>Integration</a:t>
                      </a:r>
                      <a:endParaRPr sz="1600" u="none" cap="none" strike="noStrike">
                        <a:solidFill>
                          <a:srgbClr val="868686"/>
                        </a:solidFill>
                      </a:endParaRPr>
                    </a:p>
                  </a:txBody>
                  <a:tcPr marT="16675" marB="16675" marR="25025" marL="25025" anchor="ctr">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highlight>
                          <a:srgbClr val="75B900"/>
                        </a:highlight>
                        <a:latin typeface="Trebuchet MS"/>
                        <a:ea typeface="Trebuchet MS"/>
                        <a:cs typeface="Trebuchet MS"/>
                        <a:sym typeface="Trebuchet MS"/>
                      </a:endParaRPr>
                    </a:p>
                  </a:txBody>
                  <a:tcPr marT="16675" marB="16675" marR="25025" marL="25025" anchor="ctr">
                    <a:lnL cap="flat" cmpd="sng" w="9525">
                      <a:solidFill>
                        <a:srgbClr val="CCCCCC">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00">
                        <a:alpha val="0"/>
                      </a:srgbClr>
                    </a:solidFill>
                  </a:tcPr>
                </a:tc>
              </a:tr>
              <a:tr h="515100">
                <a:tc>
                  <a:txBody>
                    <a:bodyPr/>
                    <a:lstStyle/>
                    <a:p>
                      <a:pPr indent="0" lvl="0" marL="228600" marR="0" rtl="0" algn="l">
                        <a:lnSpc>
                          <a:spcPct val="100000"/>
                        </a:lnSpc>
                        <a:spcBef>
                          <a:spcPts val="0"/>
                        </a:spcBef>
                        <a:spcAft>
                          <a:spcPts val="0"/>
                        </a:spcAft>
                        <a:buClr>
                          <a:schemeClr val="dk2"/>
                        </a:buClr>
                        <a:buSzPts val="1100"/>
                        <a:buFont typeface="Arial"/>
                        <a:buNone/>
                      </a:pPr>
                      <a:r>
                        <a:rPr b="1" lang="en-US" sz="1600">
                          <a:solidFill>
                            <a:srgbClr val="868686"/>
                          </a:solidFill>
                        </a:rPr>
                        <a:t>cyBERT</a:t>
                      </a:r>
                      <a:endParaRPr b="1" sz="1600">
                        <a:solidFill>
                          <a:srgbClr val="868686"/>
                        </a:solidFill>
                      </a:endParaRPr>
                    </a:p>
                  </a:txBody>
                  <a:tcPr marT="16675" marB="16675" marR="25025" marL="25025"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868686"/>
                          </a:solidFill>
                        </a:rPr>
                        <a:t>Log Parsing</a:t>
                      </a:r>
                      <a:endParaRPr sz="1600" u="none" cap="none" strike="noStrike">
                        <a:solidFill>
                          <a:srgbClr val="868686"/>
                        </a:solidFill>
                      </a:endParaRPr>
                    </a:p>
                  </a:txBody>
                  <a:tcPr marT="16675" marB="16675" marR="25025" marL="25025"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00">
                        <a:alpha val="0"/>
                      </a:srgbClr>
                    </a:solidFill>
                  </a:tcPr>
                </a:tc>
              </a:tr>
              <a:tr h="515100">
                <a:tc>
                  <a:txBody>
                    <a:bodyPr/>
                    <a:lstStyle/>
                    <a:p>
                      <a:pPr indent="0" lvl="0" marL="228600" marR="0" rtl="0" algn="l">
                        <a:lnSpc>
                          <a:spcPct val="100000"/>
                        </a:lnSpc>
                        <a:spcBef>
                          <a:spcPts val="0"/>
                        </a:spcBef>
                        <a:spcAft>
                          <a:spcPts val="0"/>
                        </a:spcAft>
                        <a:buClr>
                          <a:schemeClr val="dk2"/>
                        </a:buClr>
                        <a:buSzPts val="1100"/>
                        <a:buFont typeface="Arial"/>
                        <a:buNone/>
                      </a:pPr>
                      <a:r>
                        <a:rPr b="1" lang="en-US" sz="1600">
                          <a:solidFill>
                            <a:srgbClr val="868686"/>
                          </a:solidFill>
                        </a:rPr>
                        <a:t>GPU Wordpiece Tokenizer</a:t>
                      </a:r>
                      <a:endParaRPr b="1" sz="1600">
                        <a:solidFill>
                          <a:srgbClr val="868686"/>
                        </a:solidFill>
                      </a:endParaRPr>
                    </a:p>
                  </a:txBody>
                  <a:tcPr marT="16675" marB="16675" marR="25025" marL="25025"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868686"/>
                          </a:solidFill>
                        </a:rPr>
                        <a:t>Pre-Processing</a:t>
                      </a:r>
                      <a:endParaRPr sz="1600" u="none" cap="none" strike="noStrike">
                        <a:solidFill>
                          <a:srgbClr val="868686"/>
                        </a:solidFill>
                      </a:endParaRPr>
                    </a:p>
                  </a:txBody>
                  <a:tcPr marT="16675" marB="16675" marR="25025" marL="25025"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0000">
                        <a:alpha val="0"/>
                      </a:srgbClr>
                    </a:solidFill>
                  </a:tcPr>
                </a:tc>
              </a:tr>
              <a:tr h="515100">
                <a:tc>
                  <a:txBody>
                    <a:bodyPr/>
                    <a:lstStyle/>
                    <a:p>
                      <a:pPr indent="0" lvl="0" marL="228600" marR="0" rtl="0" algn="l">
                        <a:lnSpc>
                          <a:spcPct val="100000"/>
                        </a:lnSpc>
                        <a:spcBef>
                          <a:spcPts val="0"/>
                        </a:spcBef>
                        <a:spcAft>
                          <a:spcPts val="0"/>
                        </a:spcAft>
                        <a:buClr>
                          <a:srgbClr val="000000"/>
                        </a:buClr>
                        <a:buSzPts val="1000"/>
                        <a:buFont typeface="Arial"/>
                        <a:buNone/>
                      </a:pPr>
                      <a:r>
                        <a:rPr b="1" lang="en-US" sz="1600">
                          <a:solidFill>
                            <a:srgbClr val="868686"/>
                          </a:solidFill>
                        </a:rPr>
                        <a:t>Accelerated IPv4</a:t>
                      </a:r>
                      <a:endParaRPr b="1" sz="1600">
                        <a:solidFill>
                          <a:srgbClr val="868686"/>
                        </a:solidFill>
                      </a:endParaRPr>
                    </a:p>
                  </a:txBody>
                  <a:tcPr marT="16675" marB="16675" marR="25025" marL="25025"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868686"/>
                          </a:solidFill>
                        </a:rPr>
                        <a:t>Primitive</a:t>
                      </a:r>
                      <a:endParaRPr sz="1600" u="none" cap="none" strike="noStrike">
                        <a:solidFill>
                          <a:srgbClr val="868686"/>
                        </a:solidFill>
                      </a:endParaRPr>
                    </a:p>
                  </a:txBody>
                  <a:tcPr marT="16675" marB="16675" marR="25025" marL="25025"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highlight>
                          <a:srgbClr val="00FF00"/>
                        </a:highlight>
                        <a:latin typeface="Trebuchet MS"/>
                        <a:ea typeface="Trebuchet MS"/>
                        <a:cs typeface="Trebuchet MS"/>
                        <a:sym typeface="Trebuchet MS"/>
                      </a:endParaRPr>
                    </a:p>
                  </a:txBody>
                  <a:tcPr marT="16675" marB="16675" marR="25025" marL="25025"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6F4F8"/>
                    </a:solidFill>
                  </a:tcPr>
                </a:tc>
              </a:tr>
              <a:tr h="515100">
                <a:tc>
                  <a:txBody>
                    <a:bodyPr/>
                    <a:lstStyle/>
                    <a:p>
                      <a:pPr indent="0" lvl="0" marL="228600" marR="0" rtl="0" algn="l">
                        <a:lnSpc>
                          <a:spcPct val="100000"/>
                        </a:lnSpc>
                        <a:spcBef>
                          <a:spcPts val="0"/>
                        </a:spcBef>
                        <a:spcAft>
                          <a:spcPts val="0"/>
                        </a:spcAft>
                        <a:buClr>
                          <a:srgbClr val="000000"/>
                        </a:buClr>
                        <a:buSzPts val="1000"/>
                        <a:buFont typeface="Arial"/>
                        <a:buNone/>
                      </a:pPr>
                      <a:r>
                        <a:rPr b="1" lang="en-US" sz="1600">
                          <a:solidFill>
                            <a:srgbClr val="868686"/>
                          </a:solidFill>
                        </a:rPr>
                        <a:t>Accelerated DNS</a:t>
                      </a:r>
                      <a:endParaRPr b="1" sz="1600">
                        <a:solidFill>
                          <a:srgbClr val="868686"/>
                        </a:solidFill>
                      </a:endParaRPr>
                    </a:p>
                  </a:txBody>
                  <a:tcPr marT="16675" marB="16675" marR="25025" marL="25025"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chemeClr val="dk2"/>
                        </a:buClr>
                        <a:buSzPts val="1600"/>
                        <a:buFont typeface="Arial"/>
                        <a:buNone/>
                      </a:pPr>
                      <a:r>
                        <a:rPr lang="en-US" sz="1600">
                          <a:solidFill>
                            <a:srgbClr val="868686"/>
                          </a:solidFill>
                        </a:rPr>
                        <a:t>Primitive</a:t>
                      </a:r>
                      <a:endParaRPr sz="1600" u="none" cap="none" strike="noStrike">
                        <a:solidFill>
                          <a:srgbClr val="868686"/>
                        </a:solidFill>
                      </a:endParaRPr>
                    </a:p>
                  </a:txBody>
                  <a:tcPr marT="16675" marB="16675" marR="25025" marL="25025"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9D9D9">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highlight>
                          <a:srgbClr val="00FF00"/>
                        </a:highlight>
                        <a:latin typeface="Trebuchet MS"/>
                        <a:ea typeface="Trebuchet MS"/>
                        <a:cs typeface="Trebuchet MS"/>
                        <a:sym typeface="Trebuchet MS"/>
                      </a:endParaRPr>
                    </a:p>
                  </a:txBody>
                  <a:tcPr marT="16675" marB="16675" marR="25025" marL="25025"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9D9D9">
                          <a:alpha val="0"/>
                        </a:srgbClr>
                      </a:solidFill>
                      <a:prstDash val="solid"/>
                      <a:round/>
                      <a:headEnd len="sm" w="sm" type="none"/>
                      <a:tailEnd len="sm" w="sm" type="none"/>
                    </a:lnB>
                    <a:solidFill>
                      <a:srgbClr val="D6F4F8"/>
                    </a:solidFill>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2000" u="none" cap="none" strike="noStrike">
                        <a:latin typeface="Trebuchet MS"/>
                        <a:ea typeface="Trebuchet MS"/>
                        <a:cs typeface="Trebuchet MS"/>
                        <a:sym typeface="Trebuchet MS"/>
                      </a:endParaRPr>
                    </a:p>
                  </a:txBody>
                  <a:tcPr marT="16675" marB="16675" marR="25025" marL="25025"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D9D9D9">
                          <a:alpha val="0"/>
                        </a:srgbClr>
                      </a:solidFill>
                      <a:prstDash val="solid"/>
                      <a:round/>
                      <a:headEnd len="sm" w="sm" type="none"/>
                      <a:tailEnd len="sm" w="sm" type="none"/>
                    </a:lnB>
                    <a:solidFill>
                      <a:srgbClr val="D6F4F8"/>
                    </a:solidFill>
                  </a:tcPr>
                </a:tc>
              </a:tr>
            </a:tbl>
          </a:graphicData>
        </a:graphic>
      </p:graphicFrame>
      <p:pic>
        <p:nvPicPr>
          <p:cNvPr id="1785" name="Google Shape;1785;p92"/>
          <p:cNvPicPr preferRelativeResize="0"/>
          <p:nvPr/>
        </p:nvPicPr>
        <p:blipFill rotWithShape="1">
          <a:blip r:embed="rId3">
            <a:alphaModFix/>
          </a:blip>
          <a:srcRect b="0" l="0" r="0" t="0"/>
          <a:stretch/>
        </p:blipFill>
        <p:spPr>
          <a:xfrm>
            <a:off x="11617660" y="2920962"/>
            <a:ext cx="3777209" cy="3083083"/>
          </a:xfrm>
          <a:prstGeom prst="rect">
            <a:avLst/>
          </a:prstGeom>
          <a:noFill/>
          <a:ln>
            <a:noFill/>
          </a:ln>
          <a:effectLst>
            <a:outerShdw blurRad="292100" rotWithShape="0" algn="tl" dir="2700000" dist="139700">
              <a:srgbClr val="333333">
                <a:alpha val="64709"/>
              </a:srgbClr>
            </a:outerShdw>
          </a:effectLst>
        </p:spPr>
      </p:pic>
      <p:pic>
        <p:nvPicPr>
          <p:cNvPr id="1786" name="Google Shape;1786;p92"/>
          <p:cNvPicPr preferRelativeResize="0"/>
          <p:nvPr/>
        </p:nvPicPr>
        <p:blipFill rotWithShape="1">
          <a:blip r:embed="rId4">
            <a:alphaModFix/>
          </a:blip>
          <a:srcRect b="0" l="0" r="0" t="0"/>
          <a:stretch/>
        </p:blipFill>
        <p:spPr>
          <a:xfrm>
            <a:off x="12143330" y="3658154"/>
            <a:ext cx="3583952" cy="2754992"/>
          </a:xfrm>
          <a:prstGeom prst="rect">
            <a:avLst/>
          </a:prstGeom>
          <a:noFill/>
          <a:ln>
            <a:noFill/>
          </a:ln>
          <a:effectLst>
            <a:outerShdw blurRad="292100" rotWithShape="0" algn="tl" dir="2700000" dist="139700">
              <a:srgbClr val="333333">
                <a:alpha val="64709"/>
              </a:srgbClr>
            </a:outerShdw>
          </a:effectLst>
        </p:spPr>
      </p:pic>
      <p:pic>
        <p:nvPicPr>
          <p:cNvPr id="1787" name="Google Shape;1787;p92"/>
          <p:cNvPicPr preferRelativeResize="0"/>
          <p:nvPr/>
        </p:nvPicPr>
        <p:blipFill rotWithShape="1">
          <a:blip r:embed="rId5">
            <a:alphaModFix/>
          </a:blip>
          <a:srcRect b="0" l="0" r="0" t="0"/>
          <a:stretch/>
        </p:blipFill>
        <p:spPr>
          <a:xfrm>
            <a:off x="12668999" y="4323835"/>
            <a:ext cx="3583954" cy="3769521"/>
          </a:xfrm>
          <a:prstGeom prst="rect">
            <a:avLst/>
          </a:prstGeom>
          <a:noFill/>
          <a:ln>
            <a:noFill/>
          </a:ln>
          <a:effectLst>
            <a:outerShdw blurRad="292100" rotWithShape="0" algn="tl" dir="2700000" dist="139700">
              <a:srgbClr val="333333">
                <a:alpha val="64709"/>
              </a:srgbClr>
            </a:outerShdw>
          </a:effectLst>
        </p:spPr>
      </p:pic>
      <p:pic>
        <p:nvPicPr>
          <p:cNvPr id="1788" name="Google Shape;1788;p92"/>
          <p:cNvPicPr preferRelativeResize="0"/>
          <p:nvPr/>
        </p:nvPicPr>
        <p:blipFill rotWithShape="1">
          <a:blip r:embed="rId6">
            <a:alphaModFix/>
          </a:blip>
          <a:srcRect b="0" l="0" r="0" t="0"/>
          <a:stretch/>
        </p:blipFill>
        <p:spPr>
          <a:xfrm>
            <a:off x="13277888" y="5105517"/>
            <a:ext cx="3583954" cy="3246138"/>
          </a:xfrm>
          <a:prstGeom prst="rect">
            <a:avLst/>
          </a:prstGeom>
          <a:noFill/>
          <a:ln>
            <a:noFill/>
          </a:ln>
          <a:effectLst>
            <a:outerShdw blurRad="292100" rotWithShape="0" algn="tl" dir="2700000" dist="139700">
              <a:srgbClr val="333333">
                <a:alpha val="64709"/>
              </a:srgbClr>
            </a:outerShdw>
          </a:effectLst>
        </p:spPr>
      </p:pic>
      <p:pic>
        <p:nvPicPr>
          <p:cNvPr id="1789" name="Google Shape;1789;p92"/>
          <p:cNvPicPr preferRelativeResize="0"/>
          <p:nvPr/>
        </p:nvPicPr>
        <p:blipFill rotWithShape="1">
          <a:blip r:embed="rId7">
            <a:alphaModFix/>
          </a:blip>
          <a:srcRect b="0" l="0" r="0" t="0"/>
          <a:stretch/>
        </p:blipFill>
        <p:spPr>
          <a:xfrm>
            <a:off x="13803556" y="5721105"/>
            <a:ext cx="3583954" cy="3546902"/>
          </a:xfrm>
          <a:prstGeom prst="rect">
            <a:avLst/>
          </a:prstGeom>
          <a:noFill/>
          <a:ln>
            <a:noFill/>
          </a:ln>
          <a:effectLst>
            <a:outerShdw blurRad="292100" rotWithShape="0" algn="tl" dir="2700000" dist="139700">
              <a:srgbClr val="333333">
                <a:alpha val="64709"/>
              </a:srgbClr>
            </a:outerShdw>
          </a:effectLst>
        </p:spPr>
      </p:pic>
    </p:spTree>
  </p:cSld>
  <p:clrMapOvr>
    <a:masterClrMapping/>
  </p:clrMapOvr>
  <mc:AlternateContent>
    <mc:Choice Requires="p14">
      <p:transition spd="slow" p14:dur="700">
        <p:fade/>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93"/>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cap="none"/>
              <a:t>cyBERT</a:t>
            </a:r>
            <a:endParaRPr cap="none"/>
          </a:p>
        </p:txBody>
      </p:sp>
      <p:sp>
        <p:nvSpPr>
          <p:cNvPr id="1795" name="Google Shape;1795;p93"/>
          <p:cNvSpPr txBox="1"/>
          <p:nvPr>
            <p:ph idx="1" type="body"/>
          </p:nvPr>
        </p:nvSpPr>
        <p:spPr>
          <a:xfrm>
            <a:off x="861250" y="3505050"/>
            <a:ext cx="16626900" cy="3334200"/>
          </a:xfrm>
          <a:prstGeom prst="rect">
            <a:avLst/>
          </a:prstGeom>
          <a:noFill/>
          <a:ln>
            <a:noFill/>
          </a:ln>
        </p:spPr>
        <p:txBody>
          <a:bodyPr anchorCtr="0" anchor="t" bIns="45700" lIns="91425" spcFirstLastPara="1" rIns="91425" wrap="square" tIns="45700">
            <a:noAutofit/>
          </a:bodyPr>
          <a:lstStyle/>
          <a:p>
            <a:pPr indent="-381000" lvl="0" marL="457200" rtl="0" algn="l">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Provide a flexible method that does not use heuristics/regex to parse cybersecurity logs</a:t>
            </a:r>
            <a:br>
              <a:rPr lang="en-US">
                <a:latin typeface="Trebuchet MS"/>
                <a:ea typeface="Trebuchet MS"/>
                <a:cs typeface="Trebuchet MS"/>
                <a:sym typeface="Trebuchet MS"/>
              </a:rPr>
            </a:br>
            <a:endParaRPr/>
          </a:p>
          <a:p>
            <a:pPr indent="-381000" lvl="0" marL="457200" rtl="0" algn="l">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Built using RAPIDS and PyTorch, tested with a variety of language models (including BERT)</a:t>
            </a:r>
            <a:br>
              <a:rPr lang="en-US">
                <a:latin typeface="Trebuchet MS"/>
                <a:ea typeface="Trebuchet MS"/>
                <a:cs typeface="Trebuchet MS"/>
                <a:sym typeface="Trebuchet MS"/>
              </a:rPr>
            </a:br>
            <a:endParaRPr/>
          </a:p>
          <a:p>
            <a:pPr indent="-381000" lvl="0" marL="457200" rtl="0" algn="l">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Parsing with </a:t>
            </a:r>
            <a:r>
              <a:rPr b="1" lang="en-US">
                <a:latin typeface="Trebuchet MS"/>
                <a:ea typeface="Trebuchet MS"/>
                <a:cs typeface="Trebuchet MS"/>
                <a:sym typeface="Trebuchet MS"/>
              </a:rPr>
              <a:t>micro-F1 and macro-F1 &gt; 0.999</a:t>
            </a:r>
            <a:r>
              <a:rPr lang="en-US">
                <a:latin typeface="Trebuchet MS"/>
                <a:ea typeface="Trebuchet MS"/>
                <a:cs typeface="Trebuchet MS"/>
                <a:sym typeface="Trebuchet MS"/>
              </a:rPr>
              <a:t> across heterogeneous log types with a </a:t>
            </a:r>
            <a:r>
              <a:rPr b="1" lang="en-US">
                <a:latin typeface="Trebuchet MS"/>
                <a:ea typeface="Trebuchet MS"/>
                <a:cs typeface="Trebuchet MS"/>
                <a:sym typeface="Trebuchet MS"/>
              </a:rPr>
              <a:t>validation loss of &lt; 0.0048</a:t>
            </a:r>
            <a:br>
              <a:rPr b="1" lang="en-US">
                <a:latin typeface="Trebuchet MS"/>
                <a:ea typeface="Trebuchet MS"/>
                <a:cs typeface="Trebuchet MS"/>
                <a:sym typeface="Trebuchet MS"/>
              </a:rPr>
            </a:br>
            <a:endParaRPr b="1"/>
          </a:p>
          <a:p>
            <a:pPr indent="-381000" lvl="0" marL="457200" rtl="0" algn="l">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Second version </a:t>
            </a:r>
            <a:r>
              <a:rPr b="1" lang="en-US">
                <a:latin typeface="Trebuchet MS"/>
                <a:ea typeface="Trebuchet MS"/>
                <a:cs typeface="Trebuchet MS"/>
                <a:sym typeface="Trebuchet MS"/>
              </a:rPr>
              <a:t>~160x (min) faster </a:t>
            </a:r>
            <a:r>
              <a:rPr lang="en-US">
                <a:latin typeface="Trebuchet MS"/>
                <a:ea typeface="Trebuchet MS"/>
                <a:cs typeface="Trebuchet MS"/>
                <a:sym typeface="Trebuchet MS"/>
              </a:rPr>
              <a:t>than first version due to creation of the first all-GPU wordpiece tokenizer that supports non-truncation of logs/sentences</a:t>
            </a:r>
            <a:endParaRPr/>
          </a:p>
        </p:txBody>
      </p:sp>
      <p:sp>
        <p:nvSpPr>
          <p:cNvPr id="1796" name="Google Shape;1796;p93"/>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AI Log Parsing for Known, Unknown, and Degraded Cyber Logs</a:t>
            </a:r>
            <a:endParaRPr/>
          </a:p>
        </p:txBody>
      </p:sp>
      <p:pic>
        <p:nvPicPr>
          <p:cNvPr id="1797" name="Google Shape;1797;p93"/>
          <p:cNvPicPr preferRelativeResize="0"/>
          <p:nvPr/>
        </p:nvPicPr>
        <p:blipFill rotWithShape="1">
          <a:blip r:embed="rId3">
            <a:alphaModFix/>
          </a:blip>
          <a:srcRect b="0" l="0" r="0" t="0"/>
          <a:stretch/>
        </p:blipFill>
        <p:spPr>
          <a:xfrm>
            <a:off x="2725525" y="6839250"/>
            <a:ext cx="1654024" cy="2763174"/>
          </a:xfrm>
          <a:prstGeom prst="rect">
            <a:avLst/>
          </a:prstGeom>
          <a:noFill/>
          <a:ln>
            <a:noFill/>
          </a:ln>
        </p:spPr>
      </p:pic>
      <p:sp>
        <p:nvSpPr>
          <p:cNvPr id="1798" name="Google Shape;1798;p93"/>
          <p:cNvSpPr txBox="1"/>
          <p:nvPr/>
        </p:nvSpPr>
        <p:spPr>
          <a:xfrm>
            <a:off x="12460367" y="6417679"/>
            <a:ext cx="4997100" cy="723900"/>
          </a:xfrm>
          <a:prstGeom prst="rect">
            <a:avLst/>
          </a:prstGeom>
          <a:noFill/>
          <a:ln>
            <a:noFill/>
          </a:ln>
        </p:spPr>
        <p:txBody>
          <a:bodyPr anchorCtr="0" anchor="t" bIns="152375" lIns="152375" spcFirstLastPara="1" rIns="152375" wrap="square" tIns="152375">
            <a:noAutofit/>
          </a:bodyPr>
          <a:lstStyle/>
          <a:p>
            <a:pPr indent="0" lvl="0" marL="0" marR="0" rtl="0" algn="ctr">
              <a:spcBef>
                <a:spcPts val="0"/>
              </a:spcBef>
              <a:spcAft>
                <a:spcPts val="0"/>
              </a:spcAft>
              <a:buNone/>
            </a:pPr>
            <a:r>
              <a:rPr b="1" lang="en-US" sz="2333">
                <a:solidFill>
                  <a:schemeClr val="lt2"/>
                </a:solidFill>
                <a:latin typeface="Trebuchet MS"/>
                <a:ea typeface="Trebuchet MS"/>
                <a:cs typeface="Trebuchet MS"/>
                <a:sym typeface="Trebuchet MS"/>
              </a:rPr>
              <a:t>Log Parsing with Missing Values</a:t>
            </a:r>
            <a:endParaRPr sz="2333">
              <a:solidFill>
                <a:schemeClr val="lt1"/>
              </a:solidFill>
              <a:latin typeface="Trebuchet MS"/>
              <a:ea typeface="Trebuchet MS"/>
              <a:cs typeface="Trebuchet MS"/>
              <a:sym typeface="Trebuchet MS"/>
            </a:endParaRPr>
          </a:p>
        </p:txBody>
      </p:sp>
      <p:pic>
        <p:nvPicPr>
          <p:cNvPr id="1799" name="Google Shape;1799;p93"/>
          <p:cNvPicPr preferRelativeResize="0"/>
          <p:nvPr/>
        </p:nvPicPr>
        <p:blipFill rotWithShape="1">
          <a:blip r:embed="rId4">
            <a:alphaModFix/>
          </a:blip>
          <a:srcRect b="0" l="0" r="0" t="0"/>
          <a:stretch/>
        </p:blipFill>
        <p:spPr>
          <a:xfrm>
            <a:off x="12936723" y="6958097"/>
            <a:ext cx="4044293" cy="2763182"/>
          </a:xfrm>
          <a:prstGeom prst="rect">
            <a:avLst/>
          </a:prstGeom>
          <a:noFill/>
          <a:ln>
            <a:noFill/>
          </a:ln>
        </p:spPr>
      </p:pic>
      <p:pic>
        <p:nvPicPr>
          <p:cNvPr id="1800" name="Google Shape;1800;p93"/>
          <p:cNvPicPr preferRelativeResize="0"/>
          <p:nvPr/>
        </p:nvPicPr>
        <p:blipFill rotWithShape="1">
          <a:blip r:embed="rId5">
            <a:alphaModFix/>
          </a:blip>
          <a:srcRect b="0" l="0" r="0" t="0"/>
          <a:stretch/>
        </p:blipFill>
        <p:spPr>
          <a:xfrm>
            <a:off x="7033575" y="6958096"/>
            <a:ext cx="4044294" cy="2763184"/>
          </a:xfrm>
          <a:prstGeom prst="rect">
            <a:avLst/>
          </a:prstGeom>
          <a:noFill/>
          <a:ln>
            <a:noFill/>
          </a:ln>
        </p:spPr>
      </p:pic>
      <p:sp>
        <p:nvSpPr>
          <p:cNvPr id="1801" name="Google Shape;1801;p93"/>
          <p:cNvSpPr txBox="1"/>
          <p:nvPr/>
        </p:nvSpPr>
        <p:spPr>
          <a:xfrm>
            <a:off x="6557222" y="6417679"/>
            <a:ext cx="4997100" cy="723900"/>
          </a:xfrm>
          <a:prstGeom prst="rect">
            <a:avLst/>
          </a:prstGeom>
          <a:noFill/>
          <a:ln>
            <a:noFill/>
          </a:ln>
        </p:spPr>
        <p:txBody>
          <a:bodyPr anchorCtr="0" anchor="t" bIns="152375" lIns="152375" spcFirstLastPara="1" rIns="152375" wrap="square" tIns="152375">
            <a:noAutofit/>
          </a:bodyPr>
          <a:lstStyle/>
          <a:p>
            <a:pPr indent="0" lvl="0" marL="0" marR="0" rtl="0" algn="ctr">
              <a:spcBef>
                <a:spcPts val="0"/>
              </a:spcBef>
              <a:spcAft>
                <a:spcPts val="0"/>
              </a:spcAft>
              <a:buNone/>
            </a:pPr>
            <a:r>
              <a:rPr b="1" lang="en-US" sz="2333">
                <a:solidFill>
                  <a:schemeClr val="lt2"/>
                </a:solidFill>
                <a:latin typeface="Trebuchet MS"/>
                <a:ea typeface="Trebuchet MS"/>
                <a:cs typeface="Trebuchet MS"/>
                <a:sym typeface="Trebuchet MS"/>
              </a:rPr>
              <a:t>Log Parsing with Inserted Values</a:t>
            </a:r>
            <a:endParaRPr sz="2333">
              <a:solidFill>
                <a:schemeClr val="lt1"/>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94"/>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GPU SubWord Tokenizer</a:t>
            </a:r>
            <a:endParaRPr/>
          </a:p>
        </p:txBody>
      </p:sp>
      <p:sp>
        <p:nvSpPr>
          <p:cNvPr id="1807" name="Google Shape;1807;p94"/>
          <p:cNvSpPr txBox="1"/>
          <p:nvPr>
            <p:ph idx="1" type="body"/>
          </p:nvPr>
        </p:nvSpPr>
        <p:spPr>
          <a:xfrm>
            <a:off x="949883" y="3967727"/>
            <a:ext cx="7544700" cy="4981800"/>
          </a:xfrm>
          <a:prstGeom prst="rect">
            <a:avLst/>
          </a:prstGeom>
          <a:noFill/>
          <a:ln>
            <a:noFill/>
          </a:ln>
        </p:spPr>
        <p:txBody>
          <a:bodyPr anchorCtr="0" anchor="t" bIns="45700" lIns="91425" spcFirstLastPara="1" rIns="91425" wrap="square" tIns="45700">
            <a:noAutofit/>
          </a:bodyPr>
          <a:lstStyle/>
          <a:p>
            <a:pPr indent="-381000" lvl="0" marL="457200" rtl="0" algn="l">
              <a:lnSpc>
                <a:spcPct val="90000"/>
              </a:lnSpc>
              <a:spcBef>
                <a:spcPts val="0"/>
              </a:spcBef>
              <a:spcAft>
                <a:spcPts val="0"/>
              </a:spcAft>
              <a:buSzPts val="2400"/>
              <a:buChar char="▸"/>
            </a:pPr>
            <a:r>
              <a:rPr lang="en-US"/>
              <a:t>Only wordpiece tokenizer that supports non-truncation of logs/sentences</a:t>
            </a:r>
            <a:br>
              <a:rPr lang="en-US"/>
            </a:br>
            <a:endParaRPr/>
          </a:p>
          <a:p>
            <a:pPr indent="-381000" lvl="0" marL="457200" rtl="0" algn="l">
              <a:lnSpc>
                <a:spcPct val="90000"/>
              </a:lnSpc>
              <a:spcBef>
                <a:spcPts val="0"/>
              </a:spcBef>
              <a:spcAft>
                <a:spcPts val="0"/>
              </a:spcAft>
              <a:buSzPts val="2400"/>
              <a:buChar char="▸"/>
            </a:pPr>
            <a:r>
              <a:rPr lang="en-US"/>
              <a:t>Returns encoded tensor, attention mask, and metadata to reform broken logs</a:t>
            </a:r>
            <a:br>
              <a:rPr lang="en-US"/>
            </a:br>
            <a:endParaRPr/>
          </a:p>
          <a:p>
            <a:pPr indent="-381000" lvl="0" marL="457200" rtl="0" algn="l">
              <a:lnSpc>
                <a:spcPct val="90000"/>
              </a:lnSpc>
              <a:spcBef>
                <a:spcPts val="0"/>
              </a:spcBef>
              <a:spcAft>
                <a:spcPts val="0"/>
              </a:spcAft>
              <a:buSzPts val="2400"/>
              <a:buChar char="▸"/>
            </a:pPr>
            <a:r>
              <a:rPr lang="en-US"/>
              <a:t>Supports stride/overlap</a:t>
            </a:r>
            <a:br>
              <a:rPr lang="en-US"/>
            </a:br>
            <a:endParaRPr/>
          </a:p>
          <a:p>
            <a:pPr indent="-381000" lvl="0" marL="457200" rtl="0" algn="l">
              <a:lnSpc>
                <a:spcPct val="90000"/>
              </a:lnSpc>
              <a:spcBef>
                <a:spcPts val="0"/>
              </a:spcBef>
              <a:spcAft>
                <a:spcPts val="0"/>
              </a:spcAft>
              <a:buSzPts val="2400"/>
              <a:buChar char="▸"/>
            </a:pPr>
            <a:r>
              <a:rPr lang="en-US"/>
              <a:t>Ready for immediate pipelining into PyTorch for inference</a:t>
            </a:r>
            <a:br>
              <a:rPr lang="en-US"/>
            </a:br>
            <a:endParaRPr/>
          </a:p>
          <a:p>
            <a:pPr indent="-381000" lvl="0" marL="457200" rtl="0" algn="l">
              <a:lnSpc>
                <a:spcPct val="90000"/>
              </a:lnSpc>
              <a:spcBef>
                <a:spcPts val="0"/>
              </a:spcBef>
              <a:spcAft>
                <a:spcPts val="0"/>
              </a:spcAft>
              <a:buSzPts val="2400"/>
              <a:buChar char="▸"/>
            </a:pPr>
            <a:r>
              <a:rPr lang="en-US"/>
              <a:t>Up to 270x faster than production-ready Hugging Face wordpiece tokenizer (Python version)</a:t>
            </a:r>
            <a:endParaRPr/>
          </a:p>
        </p:txBody>
      </p:sp>
      <p:sp>
        <p:nvSpPr>
          <p:cNvPr id="1808" name="Google Shape;1808;p94"/>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Fully On-GPU Pre-Processing for BERT Training/Inference</a:t>
            </a:r>
            <a:endParaRPr/>
          </a:p>
        </p:txBody>
      </p:sp>
      <p:sp>
        <p:nvSpPr>
          <p:cNvPr id="1809" name="Google Shape;1809;p94"/>
          <p:cNvSpPr txBox="1"/>
          <p:nvPr/>
        </p:nvSpPr>
        <p:spPr>
          <a:xfrm>
            <a:off x="15897198" y="3507620"/>
            <a:ext cx="1212300" cy="3138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lang="en-US" sz="1600">
                <a:solidFill>
                  <a:schemeClr val="lt2"/>
                </a:solidFill>
                <a:latin typeface="Trebuchet MS"/>
                <a:ea typeface="Trebuchet MS"/>
                <a:cs typeface="Trebuchet MS"/>
                <a:sym typeface="Trebuchet MS"/>
              </a:rPr>
              <a:t>271x faster</a:t>
            </a:r>
            <a:endParaRPr>
              <a:solidFill>
                <a:schemeClr val="lt2"/>
              </a:solidFill>
            </a:endParaRPr>
          </a:p>
        </p:txBody>
      </p:sp>
      <p:pic>
        <p:nvPicPr>
          <p:cNvPr id="1810" name="Google Shape;1810;p94" title="Points scored"/>
          <p:cNvPicPr preferRelativeResize="0"/>
          <p:nvPr/>
        </p:nvPicPr>
        <p:blipFill>
          <a:blip r:embed="rId3">
            <a:alphaModFix/>
          </a:blip>
          <a:stretch>
            <a:fillRect/>
          </a:stretch>
        </p:blipFill>
        <p:spPr>
          <a:xfrm>
            <a:off x="8131025" y="3507625"/>
            <a:ext cx="9326451" cy="5834426"/>
          </a:xfrm>
          <a:prstGeom prst="rect">
            <a:avLst/>
          </a:prstGeom>
          <a:noFill/>
          <a:ln>
            <a:noFill/>
          </a:ln>
        </p:spPr>
      </p:pic>
      <p:sp>
        <p:nvSpPr>
          <p:cNvPr id="1811" name="Google Shape;1811;p94"/>
          <p:cNvSpPr txBox="1"/>
          <p:nvPr/>
        </p:nvSpPr>
        <p:spPr>
          <a:xfrm>
            <a:off x="9021900" y="9342050"/>
            <a:ext cx="7544700" cy="276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i="1" lang="en-US" sz="1333">
                <a:solidFill>
                  <a:schemeClr val="dk2"/>
                </a:solidFill>
                <a:latin typeface="Trebuchet MS"/>
                <a:ea typeface="Trebuchet MS"/>
                <a:cs typeface="Trebuchet MS"/>
                <a:sym typeface="Trebuchet MS"/>
              </a:rPr>
              <a:t>CPU numbers ran on 2x Intel Xeon E5 v4 @ 2.2 GHz. GPU numbers ran on 1x NVIDIA Tesla V100</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95"/>
          <p:cNvSpPr txBox="1"/>
          <p:nvPr>
            <p:ph type="title"/>
          </p:nvPr>
        </p:nvSpPr>
        <p:spPr>
          <a:xfrm>
            <a:off x="830580" y="1229044"/>
            <a:ext cx="16626900" cy="984900"/>
          </a:xfrm>
          <a:prstGeom prst="rect">
            <a:avLst/>
          </a:prstGeom>
          <a:noFill/>
          <a:ln>
            <a:noFill/>
          </a:ln>
        </p:spPr>
        <p:txBody>
          <a:bodyPr anchorCtr="0" anchor="b" bIns="76175" lIns="152375" spcFirstLastPara="1" rIns="152375" wrap="square" tIns="76175">
            <a:noAutofit/>
          </a:bodyPr>
          <a:lstStyle/>
          <a:p>
            <a:pPr indent="0" lvl="0" marL="0" rtl="0" algn="ctr">
              <a:lnSpc>
                <a:spcPct val="90000"/>
              </a:lnSpc>
              <a:spcBef>
                <a:spcPts val="0"/>
              </a:spcBef>
              <a:spcAft>
                <a:spcPts val="0"/>
              </a:spcAft>
              <a:buNone/>
            </a:pPr>
            <a:r>
              <a:rPr lang="en-US"/>
              <a:t>CLX Query</a:t>
            </a:r>
            <a:endParaRPr/>
          </a:p>
        </p:txBody>
      </p:sp>
      <p:sp>
        <p:nvSpPr>
          <p:cNvPr id="1817" name="Google Shape;1817;p95"/>
          <p:cNvSpPr txBox="1"/>
          <p:nvPr>
            <p:ph idx="2" type="body"/>
          </p:nvPr>
        </p:nvSpPr>
        <p:spPr>
          <a:xfrm>
            <a:off x="830580" y="2099222"/>
            <a:ext cx="16626900" cy="875700"/>
          </a:xfrm>
          <a:prstGeom prst="rect">
            <a:avLst/>
          </a:prstGeom>
          <a:noFill/>
          <a:ln>
            <a:noFill/>
          </a:ln>
        </p:spPr>
        <p:txBody>
          <a:bodyPr anchorCtr="0" anchor="t" bIns="76175" lIns="152375" spcFirstLastPara="1" rIns="152375" wrap="square" tIns="76175">
            <a:noAutofit/>
          </a:bodyPr>
          <a:lstStyle/>
          <a:p>
            <a:pPr indent="0" lvl="0" marL="0" rtl="0" algn="ctr">
              <a:lnSpc>
                <a:spcPct val="90000"/>
              </a:lnSpc>
              <a:spcBef>
                <a:spcPts val="0"/>
              </a:spcBef>
              <a:spcAft>
                <a:spcPts val="0"/>
              </a:spcAft>
              <a:buSzPts val="4000"/>
              <a:buFont typeface="Trebuchet MS"/>
              <a:buNone/>
            </a:pPr>
            <a:r>
              <a:rPr lang="en-US"/>
              <a:t>Query Long-Term Data Store Directly from Splunk</a:t>
            </a:r>
            <a:endParaRPr/>
          </a:p>
        </p:txBody>
      </p:sp>
      <p:pic>
        <p:nvPicPr>
          <p:cNvPr id="1818" name="Google Shape;1818;p95"/>
          <p:cNvPicPr preferRelativeResize="0"/>
          <p:nvPr/>
        </p:nvPicPr>
        <p:blipFill rotWithShape="1">
          <a:blip r:embed="rId3">
            <a:alphaModFix/>
          </a:blip>
          <a:srcRect b="0" l="0" r="0" t="0"/>
          <a:stretch/>
        </p:blipFill>
        <p:spPr>
          <a:xfrm>
            <a:off x="698325" y="3711373"/>
            <a:ext cx="13342461" cy="5680689"/>
          </a:xfrm>
          <a:prstGeom prst="rect">
            <a:avLst/>
          </a:prstGeom>
          <a:noFill/>
          <a:ln>
            <a:noFill/>
          </a:ln>
        </p:spPr>
      </p:pic>
      <p:sp>
        <p:nvSpPr>
          <p:cNvPr id="1819" name="Google Shape;1819;p95"/>
          <p:cNvSpPr/>
          <p:nvPr/>
        </p:nvSpPr>
        <p:spPr>
          <a:xfrm>
            <a:off x="698325" y="4522032"/>
            <a:ext cx="8087100" cy="447900"/>
          </a:xfrm>
          <a:prstGeom prst="rect">
            <a:avLst/>
          </a:prstGeom>
          <a:noFill/>
          <a:ln cap="flat" cmpd="sng" w="25400">
            <a:solidFill>
              <a:schemeClr val="lt2"/>
            </a:solidFill>
            <a:prstDash val="solid"/>
            <a:round/>
            <a:headEnd len="sm" w="sm" type="none"/>
            <a:tailEnd len="sm" w="sm" type="none"/>
          </a:ln>
        </p:spPr>
        <p:txBody>
          <a:bodyPr anchorCtr="0" anchor="ctr" bIns="76175" lIns="152375" spcFirstLastPara="1" rIns="152375" wrap="square" tIns="76175">
            <a:noAutofit/>
          </a:bodyPr>
          <a:lstStyle/>
          <a:p>
            <a:pPr indent="0" lvl="0" marL="0" marR="0" rtl="0" algn="ctr">
              <a:spcBef>
                <a:spcPts val="0"/>
              </a:spcBef>
              <a:spcAft>
                <a:spcPts val="0"/>
              </a:spcAft>
              <a:buNone/>
            </a:pPr>
            <a:r>
              <a:t/>
            </a:r>
            <a:endParaRPr sz="3000">
              <a:solidFill>
                <a:schemeClr val="lt1"/>
              </a:solidFill>
              <a:latin typeface="Arial"/>
              <a:ea typeface="Arial"/>
              <a:cs typeface="Arial"/>
              <a:sym typeface="Arial"/>
            </a:endParaRPr>
          </a:p>
        </p:txBody>
      </p:sp>
      <p:grpSp>
        <p:nvGrpSpPr>
          <p:cNvPr id="1820" name="Google Shape;1820;p95"/>
          <p:cNvGrpSpPr/>
          <p:nvPr/>
        </p:nvGrpSpPr>
        <p:grpSpPr>
          <a:xfrm>
            <a:off x="1986031" y="6192865"/>
            <a:ext cx="12691754" cy="1991040"/>
            <a:chOff x="2979914" y="4002168"/>
            <a:chExt cx="7614900" cy="1194600"/>
          </a:xfrm>
        </p:grpSpPr>
        <p:sp>
          <p:nvSpPr>
            <p:cNvPr id="1821" name="Google Shape;1821;p95"/>
            <p:cNvSpPr/>
            <p:nvPr/>
          </p:nvSpPr>
          <p:spPr>
            <a:xfrm>
              <a:off x="2979914" y="4002168"/>
              <a:ext cx="7614900" cy="1194600"/>
            </a:xfrm>
            <a:prstGeom prst="rect">
              <a:avLst/>
            </a:prstGeom>
            <a:solidFill>
              <a:schemeClr val="lt1"/>
            </a:solidFill>
            <a:ln cap="flat" cmpd="sng" w="25400">
              <a:solidFill>
                <a:schemeClr val="lt2"/>
              </a:solidFill>
              <a:prstDash val="solid"/>
              <a:round/>
              <a:headEnd len="sm" w="sm" type="none"/>
              <a:tailEnd len="sm" w="sm" type="none"/>
            </a:ln>
          </p:spPr>
          <p:txBody>
            <a:bodyPr anchorCtr="0" anchor="ctr" bIns="76175" lIns="152375" spcFirstLastPara="1" rIns="152375" wrap="square" tIns="76175">
              <a:noAutofit/>
            </a:bodyPr>
            <a:lstStyle/>
            <a:p>
              <a:pPr indent="0" lvl="0" marL="0" marR="0" rtl="0" algn="ctr">
                <a:spcBef>
                  <a:spcPts val="0"/>
                </a:spcBef>
                <a:spcAft>
                  <a:spcPts val="0"/>
                </a:spcAft>
                <a:buNone/>
              </a:pPr>
              <a:r>
                <a:t/>
              </a:r>
              <a:endParaRPr sz="3000">
                <a:solidFill>
                  <a:schemeClr val="lt1"/>
                </a:solidFill>
                <a:latin typeface="Arial"/>
                <a:ea typeface="Arial"/>
                <a:cs typeface="Arial"/>
                <a:sym typeface="Arial"/>
              </a:endParaRPr>
            </a:p>
          </p:txBody>
        </p:sp>
        <p:pic>
          <p:nvPicPr>
            <p:cNvPr id="1822" name="Google Shape;1822;p95"/>
            <p:cNvPicPr preferRelativeResize="0"/>
            <p:nvPr/>
          </p:nvPicPr>
          <p:blipFill rotWithShape="1">
            <a:blip r:embed="rId4">
              <a:alphaModFix/>
            </a:blip>
            <a:srcRect b="0" l="0" r="0" t="0"/>
            <a:stretch/>
          </p:blipFill>
          <p:spPr>
            <a:xfrm>
              <a:off x="3100244" y="4125120"/>
              <a:ext cx="7374208" cy="948615"/>
            </a:xfrm>
            <a:prstGeom prst="rect">
              <a:avLst/>
            </a:prstGeom>
            <a:noFill/>
            <a:ln>
              <a:noFill/>
            </a:ln>
          </p:spPr>
        </p:pic>
      </p:grpSp>
      <p:pic>
        <p:nvPicPr>
          <p:cNvPr id="1823" name="Google Shape;1823;p95"/>
          <p:cNvPicPr preferRelativeResize="0"/>
          <p:nvPr/>
        </p:nvPicPr>
        <p:blipFill rotWithShape="1">
          <a:blip r:embed="rId5">
            <a:alphaModFix/>
          </a:blip>
          <a:srcRect b="0" l="0" r="0" t="0"/>
          <a:stretch/>
        </p:blipFill>
        <p:spPr>
          <a:xfrm>
            <a:off x="14898909" y="4545435"/>
            <a:ext cx="2806320" cy="841897"/>
          </a:xfrm>
          <a:prstGeom prst="rect">
            <a:avLst/>
          </a:prstGeom>
          <a:noFill/>
          <a:ln>
            <a:noFill/>
          </a:ln>
        </p:spPr>
      </p:pic>
      <p:pic>
        <p:nvPicPr>
          <p:cNvPr id="1824" name="Google Shape;1824;p95"/>
          <p:cNvPicPr preferRelativeResize="0"/>
          <p:nvPr/>
        </p:nvPicPr>
        <p:blipFill rotWithShape="1">
          <a:blip r:embed="rId6">
            <a:alphaModFix/>
          </a:blip>
          <a:srcRect b="0" l="0" r="0" t="0"/>
          <a:stretch/>
        </p:blipFill>
        <p:spPr>
          <a:xfrm>
            <a:off x="14311727" y="3113308"/>
            <a:ext cx="3980682" cy="1463727"/>
          </a:xfrm>
          <a:prstGeom prst="rect">
            <a:avLst/>
          </a:prstGeom>
          <a:noFill/>
          <a:ln>
            <a:noFill/>
          </a:ln>
        </p:spPr>
      </p:pic>
      <p:pic>
        <p:nvPicPr>
          <p:cNvPr id="1825" name="Google Shape;1825;p95"/>
          <p:cNvPicPr preferRelativeResize="0"/>
          <p:nvPr/>
        </p:nvPicPr>
        <p:blipFill rotWithShape="1">
          <a:blip r:embed="rId7">
            <a:alphaModFix/>
          </a:blip>
          <a:srcRect b="0" l="0" r="0" t="0"/>
          <a:stretch/>
        </p:blipFill>
        <p:spPr>
          <a:xfrm>
            <a:off x="15304042" y="5784979"/>
            <a:ext cx="1996050" cy="1225347"/>
          </a:xfrm>
          <a:prstGeom prst="rect">
            <a:avLst/>
          </a:prstGeom>
          <a:noFill/>
          <a:ln>
            <a:noFill/>
          </a:ln>
        </p:spPr>
      </p:pic>
      <p:cxnSp>
        <p:nvCxnSpPr>
          <p:cNvPr id="1826" name="Google Shape;1826;p95"/>
          <p:cNvCxnSpPr/>
          <p:nvPr/>
        </p:nvCxnSpPr>
        <p:spPr>
          <a:xfrm>
            <a:off x="709875" y="5005125"/>
            <a:ext cx="1239300" cy="3164400"/>
          </a:xfrm>
          <a:prstGeom prst="straightConnector1">
            <a:avLst/>
          </a:prstGeom>
          <a:noFill/>
          <a:ln cap="flat" cmpd="sng" w="28575">
            <a:solidFill>
              <a:srgbClr val="9900FF"/>
            </a:solidFill>
            <a:prstDash val="dash"/>
            <a:round/>
            <a:headEnd len="med" w="med" type="none"/>
            <a:tailEnd len="med" w="med" type="none"/>
          </a:ln>
        </p:spPr>
      </p:cxnSp>
      <p:cxnSp>
        <p:nvCxnSpPr>
          <p:cNvPr id="1827" name="Google Shape;1827;p95"/>
          <p:cNvCxnSpPr/>
          <p:nvPr/>
        </p:nvCxnSpPr>
        <p:spPr>
          <a:xfrm>
            <a:off x="8879300" y="4547925"/>
            <a:ext cx="5775300" cy="1576200"/>
          </a:xfrm>
          <a:prstGeom prst="straightConnector1">
            <a:avLst/>
          </a:prstGeom>
          <a:noFill/>
          <a:ln cap="flat" cmpd="sng" w="28575">
            <a:solidFill>
              <a:srgbClr val="9900FF"/>
            </a:solidFill>
            <a:prstDash val="dash"/>
            <a:round/>
            <a:headEnd len="med" w="med" type="none"/>
            <a:tailEnd len="med" w="med"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24"/>
          <p:cNvSpPr txBox="1"/>
          <p:nvPr/>
        </p:nvSpPr>
        <p:spPr>
          <a:xfrm>
            <a:off x="14712080" y="4499466"/>
            <a:ext cx="3105408" cy="1219205"/>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25-100x Improvement</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Less Code</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Language Flexible</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Primarily In-Memory</a:t>
            </a:r>
            <a:endParaRPr b="0" i="0" sz="2000" u="none" cap="none" strike="noStrike">
              <a:solidFill>
                <a:schemeClr val="dk2"/>
              </a:solidFill>
              <a:latin typeface="Arial"/>
              <a:ea typeface="Arial"/>
              <a:cs typeface="Arial"/>
              <a:sym typeface="Arial"/>
            </a:endParaRPr>
          </a:p>
        </p:txBody>
      </p:sp>
      <p:sp>
        <p:nvSpPr>
          <p:cNvPr id="602" name="Google Shape;602;p24"/>
          <p:cNvSpPr/>
          <p:nvPr/>
        </p:nvSpPr>
        <p:spPr>
          <a:xfrm>
            <a:off x="949058" y="3344712"/>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603" name="Google Shape;603;p24"/>
          <p:cNvSpPr/>
          <p:nvPr/>
        </p:nvSpPr>
        <p:spPr>
          <a:xfrm>
            <a:off x="5395159" y="3344712"/>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Write</a:t>
            </a:r>
            <a:endParaRPr b="0" i="0" sz="1800" u="none" cap="none" strike="noStrike">
              <a:solidFill>
                <a:srgbClr val="4C4C4C"/>
              </a:solidFill>
              <a:latin typeface="Arial"/>
              <a:ea typeface="Arial"/>
              <a:cs typeface="Arial"/>
              <a:sym typeface="Arial"/>
            </a:endParaRPr>
          </a:p>
        </p:txBody>
      </p:sp>
      <p:sp>
        <p:nvSpPr>
          <p:cNvPr id="604" name="Google Shape;604;p24"/>
          <p:cNvSpPr/>
          <p:nvPr/>
        </p:nvSpPr>
        <p:spPr>
          <a:xfrm>
            <a:off x="6439409" y="3344712"/>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605" name="Google Shape;605;p24"/>
          <p:cNvSpPr/>
          <p:nvPr/>
        </p:nvSpPr>
        <p:spPr>
          <a:xfrm>
            <a:off x="10877445" y="3344712"/>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Write</a:t>
            </a:r>
            <a:endParaRPr b="0" i="0" sz="1800" u="none" cap="none" strike="noStrike">
              <a:solidFill>
                <a:srgbClr val="4C4C4C"/>
              </a:solidFill>
              <a:latin typeface="Arial"/>
              <a:ea typeface="Arial"/>
              <a:cs typeface="Arial"/>
              <a:sym typeface="Arial"/>
            </a:endParaRPr>
          </a:p>
        </p:txBody>
      </p:sp>
      <p:sp>
        <p:nvSpPr>
          <p:cNvPr id="606" name="Google Shape;606;p24"/>
          <p:cNvSpPr/>
          <p:nvPr/>
        </p:nvSpPr>
        <p:spPr>
          <a:xfrm>
            <a:off x="11914303" y="3346125"/>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607" name="Google Shape;607;p24"/>
          <p:cNvSpPr/>
          <p:nvPr/>
        </p:nvSpPr>
        <p:spPr>
          <a:xfrm>
            <a:off x="1920383" y="3344712"/>
            <a:ext cx="3480702" cy="1000060"/>
          </a:xfrm>
          <a:prstGeom prst="rect">
            <a:avLst/>
          </a:prstGeom>
          <a:solidFill>
            <a:srgbClr val="40C9D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Query</a:t>
            </a:r>
            <a:endParaRPr b="0" i="0" sz="1600" u="none" cap="none" strike="noStrike">
              <a:solidFill>
                <a:srgbClr val="000000"/>
              </a:solidFill>
              <a:latin typeface="Arial"/>
              <a:ea typeface="Arial"/>
              <a:cs typeface="Arial"/>
              <a:sym typeface="Arial"/>
            </a:endParaRPr>
          </a:p>
        </p:txBody>
      </p:sp>
      <p:sp>
        <p:nvSpPr>
          <p:cNvPr id="608" name="Google Shape;608;p24"/>
          <p:cNvSpPr/>
          <p:nvPr/>
        </p:nvSpPr>
        <p:spPr>
          <a:xfrm>
            <a:off x="7407508" y="3344712"/>
            <a:ext cx="3474775" cy="1000060"/>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ETL</a:t>
            </a:r>
            <a:endParaRPr b="0" i="0" sz="1600" u="none" cap="none" strike="noStrike">
              <a:solidFill>
                <a:srgbClr val="000000"/>
              </a:solidFill>
              <a:latin typeface="Arial"/>
              <a:ea typeface="Arial"/>
              <a:cs typeface="Arial"/>
              <a:sym typeface="Arial"/>
            </a:endParaRPr>
          </a:p>
        </p:txBody>
      </p:sp>
      <p:sp>
        <p:nvSpPr>
          <p:cNvPr id="609" name="Google Shape;609;p24"/>
          <p:cNvSpPr/>
          <p:nvPr/>
        </p:nvSpPr>
        <p:spPr>
          <a:xfrm>
            <a:off x="12881350" y="3344712"/>
            <a:ext cx="3474775" cy="1000060"/>
          </a:xfrm>
          <a:prstGeom prst="rect">
            <a:avLst/>
          </a:prstGeom>
          <a:solidFill>
            <a:srgbClr val="D029CF"/>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ML Train</a:t>
            </a:r>
            <a:endParaRPr b="0" i="0" sz="1600" u="none" cap="none" strike="noStrike">
              <a:solidFill>
                <a:srgbClr val="000000"/>
              </a:solidFill>
              <a:latin typeface="Arial"/>
              <a:ea typeface="Arial"/>
              <a:cs typeface="Arial"/>
              <a:sym typeface="Arial"/>
            </a:endParaRPr>
          </a:p>
        </p:txBody>
      </p:sp>
      <p:sp>
        <p:nvSpPr>
          <p:cNvPr id="610" name="Google Shape;610;p24"/>
          <p:cNvSpPr/>
          <p:nvPr/>
        </p:nvSpPr>
        <p:spPr>
          <a:xfrm>
            <a:off x="949058" y="5113789"/>
            <a:ext cx="973120" cy="1000060"/>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611" name="Google Shape;611;p24"/>
          <p:cNvSpPr/>
          <p:nvPr/>
        </p:nvSpPr>
        <p:spPr>
          <a:xfrm>
            <a:off x="1920383" y="5114143"/>
            <a:ext cx="2779820" cy="1000060"/>
          </a:xfrm>
          <a:prstGeom prst="rect">
            <a:avLst/>
          </a:prstGeom>
          <a:solidFill>
            <a:srgbClr val="40C9D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Query</a:t>
            </a:r>
            <a:endParaRPr b="0" i="0" sz="1600" u="none" cap="none" strike="noStrike">
              <a:solidFill>
                <a:srgbClr val="000000"/>
              </a:solidFill>
              <a:latin typeface="Arial"/>
              <a:ea typeface="Arial"/>
              <a:cs typeface="Arial"/>
              <a:sym typeface="Arial"/>
            </a:endParaRPr>
          </a:p>
        </p:txBody>
      </p:sp>
      <p:sp>
        <p:nvSpPr>
          <p:cNvPr id="612" name="Google Shape;612;p24"/>
          <p:cNvSpPr/>
          <p:nvPr/>
        </p:nvSpPr>
        <p:spPr>
          <a:xfrm>
            <a:off x="4700206" y="5113448"/>
            <a:ext cx="2779820" cy="1000060"/>
          </a:xfrm>
          <a:prstGeom prst="rect">
            <a:avLst/>
          </a:prstGeom>
          <a:solidFill>
            <a:srgbClr val="FDB42B"/>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ETL</a:t>
            </a:r>
            <a:endParaRPr b="0" i="0" sz="1600" u="none" cap="none" strike="noStrike">
              <a:solidFill>
                <a:srgbClr val="000000"/>
              </a:solidFill>
              <a:latin typeface="Arial"/>
              <a:ea typeface="Arial"/>
              <a:cs typeface="Arial"/>
              <a:sym typeface="Arial"/>
            </a:endParaRPr>
          </a:p>
        </p:txBody>
      </p:sp>
      <p:sp>
        <p:nvSpPr>
          <p:cNvPr id="613" name="Google Shape;613;p24"/>
          <p:cNvSpPr/>
          <p:nvPr/>
        </p:nvSpPr>
        <p:spPr>
          <a:xfrm>
            <a:off x="7478416" y="5113448"/>
            <a:ext cx="2779820" cy="1000060"/>
          </a:xfrm>
          <a:prstGeom prst="rect">
            <a:avLst/>
          </a:prstGeom>
          <a:solidFill>
            <a:srgbClr val="D029CF"/>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FFFFFF"/>
                </a:solidFill>
                <a:latin typeface="Trebuchet MS"/>
                <a:ea typeface="Trebuchet MS"/>
                <a:cs typeface="Trebuchet MS"/>
                <a:sym typeface="Trebuchet MS"/>
              </a:rPr>
              <a:t>ML Train</a:t>
            </a:r>
            <a:endParaRPr b="0" i="0" sz="1600" u="none" cap="none" strike="noStrike">
              <a:solidFill>
                <a:srgbClr val="000000"/>
              </a:solidFill>
              <a:latin typeface="Arial"/>
              <a:ea typeface="Arial"/>
              <a:cs typeface="Arial"/>
              <a:sym typeface="Arial"/>
            </a:endParaRPr>
          </a:p>
        </p:txBody>
      </p:sp>
      <p:sp>
        <p:nvSpPr>
          <p:cNvPr id="614" name="Google Shape;614;p24"/>
          <p:cNvSpPr/>
          <p:nvPr/>
        </p:nvSpPr>
        <p:spPr>
          <a:xfrm>
            <a:off x="947446" y="6881614"/>
            <a:ext cx="973120" cy="1000778"/>
          </a:xfrm>
          <a:prstGeom prst="rect">
            <a:avLst/>
          </a:prstGeom>
          <a:solidFill>
            <a:srgbClr val="B3B3B3"/>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none" cap="none" strike="noStrike">
                <a:solidFill>
                  <a:srgbClr val="4C4C4C"/>
                </a:solidFill>
                <a:latin typeface="Trebuchet MS"/>
                <a:ea typeface="Trebuchet MS"/>
                <a:cs typeface="Trebuchet MS"/>
                <a:sym typeface="Trebuchet MS"/>
              </a:rPr>
              <a:t>HDFS Read</a:t>
            </a:r>
            <a:endParaRPr b="0" i="0" sz="1800" u="none" cap="none" strike="noStrike">
              <a:solidFill>
                <a:srgbClr val="4C4C4C"/>
              </a:solidFill>
              <a:latin typeface="Arial"/>
              <a:ea typeface="Arial"/>
              <a:cs typeface="Arial"/>
              <a:sym typeface="Arial"/>
            </a:endParaRPr>
          </a:p>
        </p:txBody>
      </p:sp>
      <p:sp>
        <p:nvSpPr>
          <p:cNvPr id="615" name="Google Shape;615;p24"/>
          <p:cNvSpPr/>
          <p:nvPr/>
        </p:nvSpPr>
        <p:spPr>
          <a:xfrm>
            <a:off x="1920383" y="6882184"/>
            <a:ext cx="544473" cy="1000060"/>
          </a:xfrm>
          <a:prstGeom prst="rect">
            <a:avLst/>
          </a:prstGeom>
          <a:solidFill>
            <a:srgbClr val="D6F4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GPU </a:t>
            </a:r>
            <a:endParaRPr b="0" i="0" sz="1400" u="none" cap="none" strike="noStrike">
              <a:solidFill>
                <a:schemeClr val="dk2"/>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Read</a:t>
            </a:r>
            <a:endParaRPr b="0" i="0" sz="1400" u="none" cap="none" strike="noStrike">
              <a:solidFill>
                <a:schemeClr val="dk2"/>
              </a:solidFill>
              <a:latin typeface="Trebuchet MS"/>
              <a:ea typeface="Trebuchet MS"/>
              <a:cs typeface="Trebuchet MS"/>
              <a:sym typeface="Trebuchet MS"/>
            </a:endParaRPr>
          </a:p>
        </p:txBody>
      </p:sp>
      <p:sp>
        <p:nvSpPr>
          <p:cNvPr id="616" name="Google Shape;616;p24"/>
          <p:cNvSpPr/>
          <p:nvPr/>
        </p:nvSpPr>
        <p:spPr>
          <a:xfrm>
            <a:off x="2464641" y="6882184"/>
            <a:ext cx="624273" cy="1000060"/>
          </a:xfrm>
          <a:prstGeom prst="rect">
            <a:avLst/>
          </a:prstGeom>
          <a:solidFill>
            <a:srgbClr val="40C9D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Query</a:t>
            </a:r>
            <a:endParaRPr b="0" i="0" sz="1400" u="none" cap="none" strike="noStrike">
              <a:solidFill>
                <a:srgbClr val="000000"/>
              </a:solidFill>
              <a:latin typeface="Trebuchet MS"/>
              <a:ea typeface="Trebuchet MS"/>
              <a:cs typeface="Trebuchet MS"/>
              <a:sym typeface="Trebuchet MS"/>
            </a:endParaRPr>
          </a:p>
        </p:txBody>
      </p:sp>
      <p:sp>
        <p:nvSpPr>
          <p:cNvPr id="617" name="Google Shape;617;p24"/>
          <p:cNvSpPr/>
          <p:nvPr/>
        </p:nvSpPr>
        <p:spPr>
          <a:xfrm>
            <a:off x="3088911" y="6882197"/>
            <a:ext cx="564537" cy="1000060"/>
          </a:xfrm>
          <a:prstGeom prst="rect">
            <a:avLst/>
          </a:pr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CPU</a:t>
            </a:r>
            <a:endParaRPr b="0" i="0" sz="1400"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Write</a:t>
            </a:r>
            <a:endParaRPr b="0" i="0" sz="1400" u="none" cap="none" strike="noStrike">
              <a:solidFill>
                <a:srgbClr val="000000"/>
              </a:solidFill>
              <a:latin typeface="Trebuchet MS"/>
              <a:ea typeface="Trebuchet MS"/>
              <a:cs typeface="Trebuchet MS"/>
              <a:sym typeface="Trebuchet MS"/>
            </a:endParaRPr>
          </a:p>
        </p:txBody>
      </p:sp>
      <p:sp>
        <p:nvSpPr>
          <p:cNvPr id="618" name="Google Shape;618;p24"/>
          <p:cNvSpPr/>
          <p:nvPr/>
        </p:nvSpPr>
        <p:spPr>
          <a:xfrm>
            <a:off x="3713199" y="6882184"/>
            <a:ext cx="544473" cy="1000060"/>
          </a:xfrm>
          <a:prstGeom prst="rect">
            <a:avLst/>
          </a:prstGeom>
          <a:solidFill>
            <a:srgbClr val="D6F4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GPU </a:t>
            </a:r>
            <a:endParaRPr b="0" i="0" sz="1400" u="none" cap="none" strike="noStrike">
              <a:solidFill>
                <a:schemeClr val="dk2"/>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Read</a:t>
            </a:r>
            <a:endParaRPr b="0" i="0" sz="1400" u="none" cap="none" strike="noStrike">
              <a:solidFill>
                <a:schemeClr val="dk2"/>
              </a:solidFill>
              <a:latin typeface="Trebuchet MS"/>
              <a:ea typeface="Trebuchet MS"/>
              <a:cs typeface="Trebuchet MS"/>
              <a:sym typeface="Trebuchet MS"/>
            </a:endParaRPr>
          </a:p>
        </p:txBody>
      </p:sp>
      <p:sp>
        <p:nvSpPr>
          <p:cNvPr id="619" name="Google Shape;619;p24"/>
          <p:cNvSpPr/>
          <p:nvPr/>
        </p:nvSpPr>
        <p:spPr>
          <a:xfrm>
            <a:off x="4257458" y="6882184"/>
            <a:ext cx="624273" cy="1000060"/>
          </a:xfrm>
          <a:prstGeom prst="rect">
            <a:avLst/>
          </a:prstGeom>
          <a:solidFill>
            <a:srgbClr val="FDB42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ETL</a:t>
            </a:r>
            <a:endParaRPr b="0" i="0" sz="1400" u="none" cap="none" strike="noStrike">
              <a:solidFill>
                <a:srgbClr val="000000"/>
              </a:solidFill>
              <a:latin typeface="Trebuchet MS"/>
              <a:ea typeface="Trebuchet MS"/>
              <a:cs typeface="Trebuchet MS"/>
              <a:sym typeface="Trebuchet MS"/>
            </a:endParaRPr>
          </a:p>
        </p:txBody>
      </p:sp>
      <p:sp>
        <p:nvSpPr>
          <p:cNvPr id="620" name="Google Shape;620;p24"/>
          <p:cNvSpPr/>
          <p:nvPr/>
        </p:nvSpPr>
        <p:spPr>
          <a:xfrm>
            <a:off x="4881741" y="6882197"/>
            <a:ext cx="564537" cy="1000060"/>
          </a:xfrm>
          <a:prstGeom prst="rect">
            <a:avLst/>
          </a:prstGeom>
          <a:solidFill>
            <a:srgbClr val="66666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CPU</a:t>
            </a:r>
            <a:endParaRPr b="0" i="0" sz="1400"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Write</a:t>
            </a:r>
            <a:endParaRPr b="0" i="0" sz="1400" u="none" cap="none" strike="noStrike">
              <a:solidFill>
                <a:srgbClr val="000000"/>
              </a:solidFill>
              <a:latin typeface="Trebuchet MS"/>
              <a:ea typeface="Trebuchet MS"/>
              <a:cs typeface="Trebuchet MS"/>
              <a:sym typeface="Trebuchet MS"/>
            </a:endParaRPr>
          </a:p>
        </p:txBody>
      </p:sp>
      <p:sp>
        <p:nvSpPr>
          <p:cNvPr id="621" name="Google Shape;621;p24"/>
          <p:cNvSpPr/>
          <p:nvPr/>
        </p:nvSpPr>
        <p:spPr>
          <a:xfrm>
            <a:off x="5498834" y="6882184"/>
            <a:ext cx="544473" cy="1000060"/>
          </a:xfrm>
          <a:prstGeom prst="rect">
            <a:avLst/>
          </a:prstGeom>
          <a:solidFill>
            <a:srgbClr val="D6F4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GPU </a:t>
            </a:r>
            <a:endParaRPr b="0" i="0" sz="1400" u="none" cap="none" strike="noStrike">
              <a:solidFill>
                <a:schemeClr val="dk2"/>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chemeClr val="dk2"/>
                </a:solidFill>
                <a:latin typeface="Trebuchet MS"/>
                <a:ea typeface="Trebuchet MS"/>
                <a:cs typeface="Trebuchet MS"/>
                <a:sym typeface="Trebuchet MS"/>
              </a:rPr>
              <a:t>Read</a:t>
            </a:r>
            <a:endParaRPr b="0" i="0" sz="1400" u="none" cap="none" strike="noStrike">
              <a:solidFill>
                <a:schemeClr val="dk2"/>
              </a:solidFill>
              <a:latin typeface="Trebuchet MS"/>
              <a:ea typeface="Trebuchet MS"/>
              <a:cs typeface="Trebuchet MS"/>
              <a:sym typeface="Trebuchet MS"/>
            </a:endParaRPr>
          </a:p>
        </p:txBody>
      </p:sp>
      <p:sp>
        <p:nvSpPr>
          <p:cNvPr id="622" name="Google Shape;622;p24"/>
          <p:cNvSpPr/>
          <p:nvPr/>
        </p:nvSpPr>
        <p:spPr>
          <a:xfrm>
            <a:off x="6043093" y="6882184"/>
            <a:ext cx="624273" cy="1000060"/>
          </a:xfrm>
          <a:prstGeom prst="rect">
            <a:avLst/>
          </a:prstGeom>
          <a:solidFill>
            <a:srgbClr val="D029C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ML</a:t>
            </a:r>
            <a:endParaRPr b="0" i="0" sz="1400"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400" u="none" cap="none" strike="noStrike">
                <a:solidFill>
                  <a:srgbClr val="FFFFFF"/>
                </a:solidFill>
                <a:latin typeface="Trebuchet MS"/>
                <a:ea typeface="Trebuchet MS"/>
                <a:cs typeface="Trebuchet MS"/>
                <a:sym typeface="Trebuchet MS"/>
              </a:rPr>
              <a:t>Train</a:t>
            </a:r>
            <a:endParaRPr b="0" i="0" sz="1400" u="none" cap="none" strike="noStrike">
              <a:solidFill>
                <a:srgbClr val="000000"/>
              </a:solidFill>
              <a:latin typeface="Trebuchet MS"/>
              <a:ea typeface="Trebuchet MS"/>
              <a:cs typeface="Trebuchet MS"/>
              <a:sym typeface="Trebuchet MS"/>
            </a:endParaRPr>
          </a:p>
        </p:txBody>
      </p:sp>
      <p:cxnSp>
        <p:nvCxnSpPr>
          <p:cNvPr id="623" name="Google Shape;623;p24"/>
          <p:cNvCxnSpPr/>
          <p:nvPr/>
        </p:nvCxnSpPr>
        <p:spPr>
          <a:xfrm flipH="1">
            <a:off x="10503936" y="4606149"/>
            <a:ext cx="4114800" cy="1005900"/>
          </a:xfrm>
          <a:prstGeom prst="bentConnector3">
            <a:avLst>
              <a:gd fmla="val 42" name="adj1"/>
            </a:avLst>
          </a:prstGeom>
          <a:noFill/>
          <a:ln cap="flat" cmpd="sng" w="12700">
            <a:solidFill>
              <a:schemeClr val="dk2"/>
            </a:solidFill>
            <a:prstDash val="solid"/>
            <a:round/>
            <a:headEnd len="sm" w="sm" type="none"/>
            <a:tailEnd len="lg" w="lg" type="triangle"/>
          </a:ln>
        </p:spPr>
      </p:cxnSp>
      <p:sp>
        <p:nvSpPr>
          <p:cNvPr id="624" name="Google Shape;624;p24"/>
          <p:cNvSpPr txBox="1"/>
          <p:nvPr/>
        </p:nvSpPr>
        <p:spPr>
          <a:xfrm>
            <a:off x="8910413" y="6300670"/>
            <a:ext cx="2883788" cy="1491451"/>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1" i="0" lang="en-US" sz="2000" u="none" cap="none" strike="noStrike">
                <a:solidFill>
                  <a:schemeClr val="dk2"/>
                </a:solidFill>
                <a:latin typeface="Trebuchet MS"/>
                <a:ea typeface="Trebuchet MS"/>
                <a:cs typeface="Trebuchet MS"/>
                <a:sym typeface="Trebuchet MS"/>
              </a:rPr>
              <a:t>5-10x Improvement</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More Code</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Language Rigid</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Substantially on GPU</a:t>
            </a:r>
            <a:endParaRPr b="0" i="0" sz="20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None/>
            </a:pPr>
            <a:r>
              <a:t/>
            </a:r>
            <a:endParaRPr b="0" i="0" sz="2000" u="none" cap="none" strike="noStrike">
              <a:solidFill>
                <a:schemeClr val="dk2"/>
              </a:solidFill>
              <a:latin typeface="Trebuchet MS"/>
              <a:ea typeface="Trebuchet MS"/>
              <a:cs typeface="Trebuchet MS"/>
              <a:sym typeface="Trebuchet MS"/>
            </a:endParaRPr>
          </a:p>
        </p:txBody>
      </p:sp>
      <p:sp>
        <p:nvSpPr>
          <p:cNvPr id="625" name="Google Shape;625;p24"/>
          <p:cNvSpPr txBox="1"/>
          <p:nvPr/>
        </p:nvSpPr>
        <p:spPr>
          <a:xfrm>
            <a:off x="816066" y="6360248"/>
            <a:ext cx="6525462" cy="480012"/>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chemeClr val="dk2"/>
                </a:solidFill>
                <a:latin typeface="Trebuchet MS"/>
                <a:ea typeface="Trebuchet MS"/>
                <a:cs typeface="Trebuchet MS"/>
                <a:sym typeface="Trebuchet MS"/>
              </a:rPr>
              <a:t>Traditional GPU Processing</a:t>
            </a:r>
            <a:endParaRPr b="0" i="0" sz="2000" u="none" cap="none" strike="noStrike">
              <a:solidFill>
                <a:schemeClr val="dk2"/>
              </a:solidFill>
              <a:latin typeface="Trebuchet MS"/>
              <a:ea typeface="Trebuchet MS"/>
              <a:cs typeface="Trebuchet MS"/>
              <a:sym typeface="Trebuchet MS"/>
            </a:endParaRPr>
          </a:p>
        </p:txBody>
      </p:sp>
      <p:sp>
        <p:nvSpPr>
          <p:cNvPr id="626" name="Google Shape;626;p24"/>
          <p:cNvSpPr txBox="1"/>
          <p:nvPr/>
        </p:nvSpPr>
        <p:spPr>
          <a:xfrm>
            <a:off x="816066" y="2805250"/>
            <a:ext cx="6525462" cy="480012"/>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rgbClr val="000000"/>
                </a:solidFill>
                <a:latin typeface="Trebuchet MS"/>
                <a:ea typeface="Trebuchet MS"/>
                <a:cs typeface="Trebuchet MS"/>
                <a:sym typeface="Trebuchet MS"/>
              </a:rPr>
              <a:t>Hadoop Processing, Reading from Disk</a:t>
            </a:r>
            <a:endParaRPr b="0" i="0" sz="1100" u="none" cap="none" strike="noStrike">
              <a:solidFill>
                <a:srgbClr val="000000"/>
              </a:solidFill>
              <a:latin typeface="Arial"/>
              <a:ea typeface="Arial"/>
              <a:cs typeface="Arial"/>
              <a:sym typeface="Arial"/>
            </a:endParaRPr>
          </a:p>
        </p:txBody>
      </p:sp>
      <p:sp>
        <p:nvSpPr>
          <p:cNvPr id="627" name="Google Shape;627;p24"/>
          <p:cNvSpPr txBox="1"/>
          <p:nvPr/>
        </p:nvSpPr>
        <p:spPr>
          <a:xfrm>
            <a:off x="816066" y="4586379"/>
            <a:ext cx="6525462" cy="480012"/>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rgbClr val="000000"/>
                </a:solidFill>
                <a:latin typeface="Trebuchet MS"/>
                <a:ea typeface="Trebuchet MS"/>
                <a:cs typeface="Trebuchet MS"/>
                <a:sym typeface="Trebuchet MS"/>
              </a:rPr>
              <a:t>Spark In-Memory Processing</a:t>
            </a:r>
            <a:endParaRPr b="0" i="0" sz="1100" u="none" cap="none" strike="noStrike">
              <a:solidFill>
                <a:srgbClr val="000000"/>
              </a:solidFill>
              <a:latin typeface="Arial"/>
              <a:ea typeface="Arial"/>
              <a:cs typeface="Arial"/>
              <a:sym typeface="Arial"/>
            </a:endParaRPr>
          </a:p>
        </p:txBody>
      </p:sp>
      <p:sp>
        <p:nvSpPr>
          <p:cNvPr id="628" name="Google Shape;628;p24"/>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Data Processing Evolution</a:t>
            </a:r>
            <a:endParaRPr/>
          </a:p>
        </p:txBody>
      </p:sp>
      <p:sp>
        <p:nvSpPr>
          <p:cNvPr id="629" name="Google Shape;629;p24"/>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Faster Data Access, Less Data Movement</a:t>
            </a:r>
            <a:endParaRPr/>
          </a:p>
        </p:txBody>
      </p:sp>
      <p:sp>
        <p:nvSpPr>
          <p:cNvPr id="630" name="Google Shape;630;p24"/>
          <p:cNvSpPr txBox="1"/>
          <p:nvPr/>
        </p:nvSpPr>
        <p:spPr>
          <a:xfrm>
            <a:off x="797198" y="8045196"/>
            <a:ext cx="7155000" cy="569500"/>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0" i="0" lang="en-US" sz="2000" u="none" cap="none" strike="noStrike">
                <a:solidFill>
                  <a:srgbClr val="000000"/>
                </a:solidFill>
                <a:latin typeface="Trebuchet MS"/>
                <a:ea typeface="Trebuchet MS"/>
                <a:cs typeface="Trebuchet MS"/>
                <a:sym typeface="Trebuchet MS"/>
              </a:rPr>
              <a:t>RAPIDS</a:t>
            </a:r>
            <a:endParaRPr b="0" i="0" sz="2000" u="none" cap="none" strike="noStrike">
              <a:solidFill>
                <a:srgbClr val="000000"/>
              </a:solidFill>
              <a:latin typeface="Arial"/>
              <a:ea typeface="Arial"/>
              <a:cs typeface="Arial"/>
              <a:sym typeface="Arial"/>
            </a:endParaRPr>
          </a:p>
        </p:txBody>
      </p:sp>
      <p:sp>
        <p:nvSpPr>
          <p:cNvPr id="631" name="Google Shape;631;p24"/>
          <p:cNvSpPr/>
          <p:nvPr/>
        </p:nvSpPr>
        <p:spPr>
          <a:xfrm>
            <a:off x="942064" y="8618889"/>
            <a:ext cx="893000" cy="1000057"/>
          </a:xfrm>
          <a:prstGeom prst="rect">
            <a:avLst/>
          </a:prstGeom>
          <a:solidFill>
            <a:srgbClr val="0C0C0C"/>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rPr b="0" i="0" lang="en-US" sz="1333" u="none" cap="none" strike="noStrike">
                <a:solidFill>
                  <a:srgbClr val="FFFFFF"/>
                </a:solidFill>
                <a:latin typeface="Trebuchet MS"/>
                <a:ea typeface="Trebuchet MS"/>
                <a:cs typeface="Trebuchet MS"/>
                <a:sym typeface="Trebuchet MS"/>
              </a:rPr>
              <a:t>Arrow</a:t>
            </a:r>
            <a:endParaRPr b="0" i="0" sz="1333"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333" u="none" cap="none" strike="noStrike">
                <a:solidFill>
                  <a:srgbClr val="FFFFFF"/>
                </a:solidFill>
                <a:latin typeface="Trebuchet MS"/>
                <a:ea typeface="Trebuchet MS"/>
                <a:cs typeface="Trebuchet MS"/>
                <a:sym typeface="Trebuchet MS"/>
              </a:rPr>
              <a:t>Read</a:t>
            </a:r>
            <a:endParaRPr b="0" i="0" sz="1333" u="none" cap="none" strike="noStrike">
              <a:solidFill>
                <a:srgbClr val="000000"/>
              </a:solidFill>
              <a:latin typeface="Trebuchet MS"/>
              <a:ea typeface="Trebuchet MS"/>
              <a:cs typeface="Trebuchet MS"/>
              <a:sym typeface="Trebuchet MS"/>
            </a:endParaRPr>
          </a:p>
        </p:txBody>
      </p:sp>
      <p:sp>
        <p:nvSpPr>
          <p:cNvPr id="632" name="Google Shape;632;p24"/>
          <p:cNvSpPr/>
          <p:nvPr/>
        </p:nvSpPr>
        <p:spPr>
          <a:xfrm>
            <a:off x="2519552" y="8618887"/>
            <a:ext cx="684500" cy="1000057"/>
          </a:xfrm>
          <a:prstGeom prst="rect">
            <a:avLst/>
          </a:prstGeom>
          <a:solidFill>
            <a:srgbClr val="FDB42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333" u="none" cap="none" strike="noStrike">
                <a:solidFill>
                  <a:srgbClr val="FFFFFF"/>
                </a:solidFill>
                <a:latin typeface="Trebuchet MS"/>
                <a:ea typeface="Trebuchet MS"/>
                <a:cs typeface="Trebuchet MS"/>
                <a:sym typeface="Trebuchet MS"/>
              </a:rPr>
              <a:t>ETL</a:t>
            </a:r>
            <a:endParaRPr b="0" i="0" sz="1500" u="none" cap="none" strike="noStrike">
              <a:solidFill>
                <a:srgbClr val="000000"/>
              </a:solidFill>
              <a:latin typeface="Trebuchet MS"/>
              <a:ea typeface="Trebuchet MS"/>
              <a:cs typeface="Trebuchet MS"/>
              <a:sym typeface="Trebuchet MS"/>
            </a:endParaRPr>
          </a:p>
        </p:txBody>
      </p:sp>
      <p:sp>
        <p:nvSpPr>
          <p:cNvPr id="633" name="Google Shape;633;p24"/>
          <p:cNvSpPr/>
          <p:nvPr/>
        </p:nvSpPr>
        <p:spPr>
          <a:xfrm>
            <a:off x="3204059" y="8618885"/>
            <a:ext cx="684500" cy="1000057"/>
          </a:xfrm>
          <a:prstGeom prst="rect">
            <a:avLst/>
          </a:prstGeom>
          <a:solidFill>
            <a:srgbClr val="D029C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333" u="none" cap="none" strike="noStrike">
                <a:solidFill>
                  <a:srgbClr val="FFFFFF"/>
                </a:solidFill>
                <a:latin typeface="Trebuchet MS"/>
                <a:ea typeface="Trebuchet MS"/>
                <a:cs typeface="Trebuchet MS"/>
                <a:sym typeface="Trebuchet MS"/>
              </a:rPr>
              <a:t>ML</a:t>
            </a:r>
            <a:endParaRPr b="0" i="0" sz="1333"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0" i="0" lang="en-US" sz="1333" u="none" cap="none" strike="noStrike">
                <a:solidFill>
                  <a:srgbClr val="FFFFFF"/>
                </a:solidFill>
                <a:latin typeface="Trebuchet MS"/>
                <a:ea typeface="Trebuchet MS"/>
                <a:cs typeface="Trebuchet MS"/>
                <a:sym typeface="Trebuchet MS"/>
              </a:rPr>
              <a:t>Train</a:t>
            </a:r>
            <a:endParaRPr b="0" i="0" sz="1333" u="none" cap="none" strike="noStrike">
              <a:solidFill>
                <a:srgbClr val="000000"/>
              </a:solidFill>
              <a:latin typeface="Trebuchet MS"/>
              <a:ea typeface="Trebuchet MS"/>
              <a:cs typeface="Trebuchet MS"/>
              <a:sym typeface="Trebuchet MS"/>
            </a:endParaRPr>
          </a:p>
        </p:txBody>
      </p:sp>
      <p:sp>
        <p:nvSpPr>
          <p:cNvPr id="634" name="Google Shape;634;p24"/>
          <p:cNvSpPr/>
          <p:nvPr/>
        </p:nvSpPr>
        <p:spPr>
          <a:xfrm>
            <a:off x="1835046" y="8618887"/>
            <a:ext cx="684500" cy="1000057"/>
          </a:xfrm>
          <a:prstGeom prst="rect">
            <a:avLst/>
          </a:prstGeom>
          <a:solidFill>
            <a:srgbClr val="40C9D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US" sz="1333" u="none" cap="none" strike="noStrike">
                <a:solidFill>
                  <a:srgbClr val="FFFFFF"/>
                </a:solidFill>
                <a:latin typeface="Trebuchet MS"/>
                <a:ea typeface="Trebuchet MS"/>
                <a:cs typeface="Trebuchet MS"/>
                <a:sym typeface="Trebuchet MS"/>
              </a:rPr>
              <a:t>Query</a:t>
            </a:r>
            <a:endParaRPr b="0" i="0" sz="1500" u="none" cap="none" strike="noStrike">
              <a:solidFill>
                <a:srgbClr val="000000"/>
              </a:solidFill>
              <a:latin typeface="Trebuchet MS"/>
              <a:ea typeface="Trebuchet MS"/>
              <a:cs typeface="Trebuchet MS"/>
              <a:sym typeface="Trebuchet MS"/>
            </a:endParaRPr>
          </a:p>
        </p:txBody>
      </p:sp>
      <p:cxnSp>
        <p:nvCxnSpPr>
          <p:cNvPr id="635" name="Google Shape;635;p24"/>
          <p:cNvCxnSpPr/>
          <p:nvPr/>
        </p:nvCxnSpPr>
        <p:spPr>
          <a:xfrm flipH="1">
            <a:off x="4064980" y="6298334"/>
            <a:ext cx="4755000" cy="2834700"/>
          </a:xfrm>
          <a:prstGeom prst="bentConnector3">
            <a:avLst>
              <a:gd fmla="val 79" name="adj1"/>
            </a:avLst>
          </a:prstGeom>
          <a:noFill/>
          <a:ln cap="flat" cmpd="sng" w="12700">
            <a:solidFill>
              <a:schemeClr val="dk2"/>
            </a:solidFill>
            <a:prstDash val="solid"/>
            <a:round/>
            <a:headEnd len="sm" w="sm" type="none"/>
            <a:tailEnd len="lg" w="lg" type="triangle"/>
          </a:ln>
        </p:spPr>
      </p:cxnSp>
      <p:sp>
        <p:nvSpPr>
          <p:cNvPr id="636" name="Google Shape;636;p24"/>
          <p:cNvSpPr txBox="1"/>
          <p:nvPr/>
        </p:nvSpPr>
        <p:spPr>
          <a:xfrm>
            <a:off x="8895899" y="7882244"/>
            <a:ext cx="3354028" cy="1491452"/>
          </a:xfrm>
          <a:prstGeom prst="rect">
            <a:avLst/>
          </a:prstGeom>
          <a:noFill/>
          <a:ln>
            <a:noFill/>
          </a:ln>
        </p:spPr>
        <p:txBody>
          <a:bodyPr anchorCtr="0" anchor="ctr" bIns="76150" lIns="152375" spcFirstLastPara="1" rIns="152375" wrap="square" tIns="76150">
            <a:noAutofit/>
          </a:bodyPr>
          <a:lstStyle/>
          <a:p>
            <a:pPr indent="0" lvl="0" marL="0" marR="0" rtl="0" algn="l">
              <a:lnSpc>
                <a:spcPct val="90000"/>
              </a:lnSpc>
              <a:spcBef>
                <a:spcPts val="0"/>
              </a:spcBef>
              <a:spcAft>
                <a:spcPts val="0"/>
              </a:spcAft>
              <a:buNone/>
            </a:pPr>
            <a:r>
              <a:rPr b="1" i="0" lang="en-US" sz="2000" u="none" cap="none" strike="noStrike">
                <a:solidFill>
                  <a:schemeClr val="accent4"/>
                </a:solidFill>
                <a:latin typeface="Trebuchet MS"/>
                <a:ea typeface="Trebuchet MS"/>
                <a:cs typeface="Trebuchet MS"/>
                <a:sym typeface="Trebuchet MS"/>
              </a:rPr>
              <a:t>50-100x Improvement</a:t>
            </a:r>
            <a:endParaRPr>
              <a:solidFill>
                <a:schemeClr val="accent4"/>
              </a:solidFill>
            </a:endParaRPr>
          </a:p>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Same Code</a:t>
            </a:r>
            <a:endParaRPr>
              <a:solidFill>
                <a:schemeClr val="accent4"/>
              </a:solidFill>
            </a:endParaRPr>
          </a:p>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Language Flexible</a:t>
            </a:r>
            <a:endParaRPr>
              <a:solidFill>
                <a:schemeClr val="accent4"/>
              </a:solidFill>
            </a:endParaRPr>
          </a:p>
          <a:p>
            <a:pPr indent="0" lvl="0" marL="0" marR="0" rtl="0" algn="l">
              <a:lnSpc>
                <a:spcPct val="90000"/>
              </a:lnSpc>
              <a:spcBef>
                <a:spcPts val="0"/>
              </a:spcBef>
              <a:spcAft>
                <a:spcPts val="0"/>
              </a:spcAft>
              <a:buNone/>
            </a:pPr>
            <a:r>
              <a:rPr b="0" i="0" lang="en-US" sz="2000" u="none" cap="none" strike="noStrike">
                <a:solidFill>
                  <a:schemeClr val="accent4"/>
                </a:solidFill>
                <a:latin typeface="Trebuchet MS"/>
                <a:ea typeface="Trebuchet MS"/>
                <a:cs typeface="Trebuchet MS"/>
                <a:sym typeface="Trebuchet MS"/>
              </a:rPr>
              <a:t>Primarily on GPU</a:t>
            </a:r>
            <a:endParaRPr>
              <a:solidFill>
                <a:schemeClr val="accent4"/>
              </a:solidFill>
            </a:endParaRPr>
          </a:p>
        </p:txBody>
      </p:sp>
      <p:cxnSp>
        <p:nvCxnSpPr>
          <p:cNvPr id="637" name="Google Shape;637;p24"/>
          <p:cNvCxnSpPr/>
          <p:nvPr/>
        </p:nvCxnSpPr>
        <p:spPr>
          <a:xfrm flipH="1">
            <a:off x="6899680" y="7385098"/>
            <a:ext cx="1920300" cy="600"/>
          </a:xfrm>
          <a:prstGeom prst="bentConnector3">
            <a:avLst>
              <a:gd fmla="val 79" name="adj1"/>
            </a:avLst>
          </a:prstGeom>
          <a:noFill/>
          <a:ln cap="flat" cmpd="sng" w="12700">
            <a:solidFill>
              <a:schemeClr val="dk2"/>
            </a:solidFill>
            <a:prstDash val="solid"/>
            <a:round/>
            <a:headEnd len="sm" w="sm" type="none"/>
            <a:tailEnd len="lg" w="lg" type="triangle"/>
          </a:ln>
        </p:spPr>
      </p:cxnSp>
      <p:grpSp>
        <p:nvGrpSpPr>
          <p:cNvPr id="638" name="Google Shape;638;p24"/>
          <p:cNvGrpSpPr/>
          <p:nvPr/>
        </p:nvGrpSpPr>
        <p:grpSpPr>
          <a:xfrm>
            <a:off x="445988" y="2668005"/>
            <a:ext cx="17289990" cy="5373023"/>
            <a:chOff x="527497" y="2667980"/>
            <a:chExt cx="17289990" cy="5373023"/>
          </a:xfrm>
        </p:grpSpPr>
        <p:sp>
          <p:nvSpPr>
            <p:cNvPr id="639" name="Google Shape;639;p24"/>
            <p:cNvSpPr/>
            <p:nvPr/>
          </p:nvSpPr>
          <p:spPr>
            <a:xfrm>
              <a:off x="527497" y="2667980"/>
              <a:ext cx="17289990" cy="3623092"/>
            </a:xfrm>
            <a:prstGeom prst="rect">
              <a:avLst/>
            </a:prstGeom>
            <a:solidFill>
              <a:srgbClr val="FFFFFF">
                <a:alpha val="74901"/>
              </a:srgbClr>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Trebuchet MS"/>
                <a:ea typeface="Trebuchet MS"/>
                <a:cs typeface="Trebuchet MS"/>
                <a:sym typeface="Trebuchet MS"/>
              </a:endParaRPr>
            </a:p>
          </p:txBody>
        </p:sp>
        <p:sp>
          <p:nvSpPr>
            <p:cNvPr id="640" name="Google Shape;640;p24"/>
            <p:cNvSpPr/>
            <p:nvPr/>
          </p:nvSpPr>
          <p:spPr>
            <a:xfrm>
              <a:off x="527497" y="6179276"/>
              <a:ext cx="6581226" cy="1861727"/>
            </a:xfrm>
            <a:prstGeom prst="rect">
              <a:avLst/>
            </a:prstGeom>
            <a:solidFill>
              <a:srgbClr val="FFFFFF">
                <a:alpha val="74901"/>
              </a:srgbClr>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Trebuchet MS"/>
                <a:ea typeface="Trebuchet MS"/>
                <a:cs typeface="Trebuchet MS"/>
                <a:sym typeface="Trebuchet MS"/>
              </a:endParaRPr>
            </a:p>
          </p:txBody>
        </p:sp>
        <p:sp>
          <p:nvSpPr>
            <p:cNvPr id="641" name="Google Shape;641;p24"/>
            <p:cNvSpPr/>
            <p:nvPr/>
          </p:nvSpPr>
          <p:spPr>
            <a:xfrm>
              <a:off x="7128387" y="6276440"/>
              <a:ext cx="1782026" cy="1145440"/>
            </a:xfrm>
            <a:prstGeom prst="rect">
              <a:avLst/>
            </a:prstGeom>
            <a:solidFill>
              <a:srgbClr val="FFFFFF">
                <a:alpha val="74901"/>
              </a:srgbClr>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Trebuchet MS"/>
                <a:ea typeface="Trebuchet MS"/>
                <a:cs typeface="Trebuchet MS"/>
                <a:sym typeface="Trebuchet MS"/>
              </a:endParaRPr>
            </a:p>
          </p:txBody>
        </p:sp>
        <p:sp>
          <p:nvSpPr>
            <p:cNvPr id="642" name="Google Shape;642;p24"/>
            <p:cNvSpPr/>
            <p:nvPr/>
          </p:nvSpPr>
          <p:spPr>
            <a:xfrm>
              <a:off x="8996520" y="6276440"/>
              <a:ext cx="2638306" cy="1203352"/>
            </a:xfrm>
            <a:prstGeom prst="rect">
              <a:avLst/>
            </a:prstGeom>
            <a:solidFill>
              <a:srgbClr val="FFFFFF">
                <a:alpha val="74901"/>
              </a:srgbClr>
            </a:solidFill>
            <a:ln>
              <a:noFill/>
            </a:ln>
          </p:spPr>
          <p:txBody>
            <a:bodyPr anchorCtr="0" anchor="ctr" bIns="76150" lIns="152375" spcFirstLastPara="1" rIns="152375" wrap="square" tIns="76150">
              <a:noAutofit/>
            </a:bodyPr>
            <a:lstStyle/>
            <a:p>
              <a:pPr indent="0" lvl="0" marL="0" marR="0" rtl="0" algn="ctr">
                <a:lnSpc>
                  <a:spcPct val="100000"/>
                </a:lnSpc>
                <a:spcBef>
                  <a:spcPts val="0"/>
                </a:spcBef>
                <a:spcAft>
                  <a:spcPts val="0"/>
                </a:spcAft>
                <a:buNone/>
              </a:pPr>
              <a:r>
                <a:t/>
              </a:r>
              <a:endParaRPr b="0" i="0" sz="3000" u="none" cap="none" strike="noStrike">
                <a:solidFill>
                  <a:srgbClr val="FFFFFF"/>
                </a:solidFill>
                <a:latin typeface="Trebuchet MS"/>
                <a:ea typeface="Trebuchet MS"/>
                <a:cs typeface="Trebuchet MS"/>
                <a:sym typeface="Trebuchet MS"/>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96"/>
          <p:cNvSpPr txBox="1"/>
          <p:nvPr>
            <p:ph type="title"/>
          </p:nvPr>
        </p:nvSpPr>
        <p:spPr>
          <a:xfrm>
            <a:off x="3106785" y="3998553"/>
            <a:ext cx="12074400" cy="2289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Visualization</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97"/>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cuXfilter</a:t>
            </a:r>
            <a:endParaRPr/>
          </a:p>
        </p:txBody>
      </p:sp>
      <p:sp>
        <p:nvSpPr>
          <p:cNvPr id="1839" name="Google Shape;1839;p97"/>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GPU Accelerated Cross-Filtering</a:t>
            </a:r>
            <a:endParaRPr/>
          </a:p>
        </p:txBody>
      </p:sp>
      <p:pic>
        <p:nvPicPr>
          <p:cNvPr id="1840" name="Google Shape;1840;p97"/>
          <p:cNvPicPr preferRelativeResize="0"/>
          <p:nvPr/>
        </p:nvPicPr>
        <p:blipFill>
          <a:blip r:embed="rId3">
            <a:alphaModFix/>
          </a:blip>
          <a:stretch>
            <a:fillRect/>
          </a:stretch>
        </p:blipFill>
        <p:spPr>
          <a:xfrm>
            <a:off x="10039800" y="3855750"/>
            <a:ext cx="7637976" cy="4296351"/>
          </a:xfrm>
          <a:prstGeom prst="rect">
            <a:avLst/>
          </a:prstGeom>
          <a:noFill/>
          <a:ln>
            <a:noFill/>
          </a:ln>
        </p:spPr>
      </p:pic>
      <p:sp>
        <p:nvSpPr>
          <p:cNvPr id="1841" name="Google Shape;1841;p97"/>
          <p:cNvSpPr txBox="1"/>
          <p:nvPr>
            <p:ph idx="1" type="body"/>
          </p:nvPr>
        </p:nvSpPr>
        <p:spPr>
          <a:xfrm>
            <a:off x="861250" y="3505059"/>
            <a:ext cx="8733900" cy="619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240"/>
              <a:buNone/>
            </a:pPr>
            <a:r>
              <a:rPr lang="en-US" sz="2800">
                <a:solidFill>
                  <a:schemeClr val="lt2"/>
                </a:solidFill>
              </a:rPr>
              <a:t>STREAMLINED FOR NOTEBOOKS</a:t>
            </a:r>
            <a:endParaRPr/>
          </a:p>
          <a:p>
            <a:pPr indent="0" lvl="0" marL="0" rtl="0" algn="l">
              <a:lnSpc>
                <a:spcPct val="90000"/>
              </a:lnSpc>
              <a:spcBef>
                <a:spcPts val="1000"/>
              </a:spcBef>
              <a:spcAft>
                <a:spcPts val="0"/>
              </a:spcAft>
              <a:buNone/>
            </a:pPr>
            <a:r>
              <a:rPr lang="en-US" u="sng">
                <a:solidFill>
                  <a:srgbClr val="999999"/>
                </a:solidFill>
                <a:hlinkClick r:id="rId4">
                  <a:extLst>
                    <a:ext uri="{A12FA001-AC4F-418D-AE19-62706E023703}">
                      <ahyp:hlinkClr val="tx"/>
                    </a:ext>
                  </a:extLst>
                </a:hlinkClick>
              </a:rPr>
              <a:t>Cuxfilter</a:t>
            </a:r>
            <a:r>
              <a:rPr lang="en-US"/>
              <a:t> allows you to visually explore your cuDF dataframes through fully cross-filtered dashboards in less than 10 lines of notebook code.</a:t>
            </a:r>
            <a:endParaRPr/>
          </a:p>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rPr lang="en-US" sz="2800">
                <a:solidFill>
                  <a:schemeClr val="lt2"/>
                </a:solidFill>
              </a:rPr>
              <a:t>MINIMAL COMPLEXITY &amp; FAST RESULTS</a:t>
            </a:r>
            <a:endParaRPr/>
          </a:p>
          <a:p>
            <a:pPr indent="0" lvl="0" marL="0" rtl="0" algn="l">
              <a:spcBef>
                <a:spcPts val="1000"/>
              </a:spcBef>
              <a:spcAft>
                <a:spcPts val="0"/>
              </a:spcAft>
              <a:buNone/>
            </a:pPr>
            <a:r>
              <a:rPr lang="en-US"/>
              <a:t>Select from vetted chart libraries, pre-designed layouts, and multiple themes to find the best fit for a use case, at speeds typically 20x faster per chart than Pandas.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sz="2800">
                <a:solidFill>
                  <a:schemeClr val="lt2"/>
                </a:solidFill>
              </a:rPr>
              <a:t>SEAMLESS INTEGRATION WITH RAPIDS</a:t>
            </a:r>
            <a:endParaRPr/>
          </a:p>
          <a:p>
            <a:pPr indent="0" lvl="0" marL="0" rtl="0" algn="l">
              <a:spcBef>
                <a:spcPts val="1000"/>
              </a:spcBef>
              <a:spcAft>
                <a:spcPts val="0"/>
              </a:spcAft>
              <a:buNone/>
            </a:pPr>
            <a:r>
              <a:rPr lang="en-US"/>
              <a:t>Cuxfilter is designed to be easy to </a:t>
            </a:r>
            <a:r>
              <a:rPr lang="en-US" u="sng">
                <a:solidFill>
                  <a:srgbClr val="999999"/>
                </a:solidFill>
                <a:hlinkClick r:id="rId5">
                  <a:extLst>
                    <a:ext uri="{A12FA001-AC4F-418D-AE19-62706E023703}">
                      <ahyp:hlinkClr val="tx"/>
                    </a:ext>
                  </a:extLst>
                </a:hlinkClick>
              </a:rPr>
              <a:t>install</a:t>
            </a:r>
            <a:r>
              <a:rPr lang="en-US"/>
              <a:t> and use with RAPIDS. Learn more about our approach </a:t>
            </a:r>
            <a:r>
              <a:rPr lang="en-US" u="sng">
                <a:solidFill>
                  <a:srgbClr val="999999"/>
                </a:solidFill>
                <a:hlinkClick r:id="rId6">
                  <a:extLst>
                    <a:ext uri="{A12FA001-AC4F-418D-AE19-62706E023703}">
                      <ahyp:hlinkClr val="tx"/>
                    </a:ext>
                  </a:extLst>
                </a:hlinkClick>
              </a:rPr>
              <a:t>here</a:t>
            </a:r>
            <a:r>
              <a:rPr lang="en-US"/>
              <a:t>.</a:t>
            </a:r>
            <a:endParaRPr/>
          </a:p>
        </p:txBody>
      </p:sp>
      <p:sp>
        <p:nvSpPr>
          <p:cNvPr id="1842" name="Google Shape;1842;p97"/>
          <p:cNvSpPr txBox="1"/>
          <p:nvPr/>
        </p:nvSpPr>
        <p:spPr>
          <a:xfrm>
            <a:off x="11515338" y="8333097"/>
            <a:ext cx="4686900" cy="4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u="sng">
                <a:solidFill>
                  <a:srgbClr val="999999"/>
                </a:solidFill>
                <a:latin typeface="Trebuchet MS"/>
                <a:ea typeface="Trebuchet MS"/>
                <a:cs typeface="Trebuchet MS"/>
                <a:sym typeface="Trebuchet MS"/>
                <a:hlinkClick r:id="rId7">
                  <a:extLst>
                    <a:ext uri="{A12FA001-AC4F-418D-AE19-62706E023703}">
                      <ahyp:hlinkClr val="tx"/>
                    </a:ext>
                  </a:extLst>
                </a:hlinkClick>
              </a:rPr>
              <a:t>https://docs.rapids.ai/api/cuxfilter/stable</a:t>
            </a:r>
            <a:endParaRPr sz="1600">
              <a:solidFill>
                <a:srgbClr val="999999"/>
              </a:solidFill>
              <a:latin typeface="Trebuchet MS"/>
              <a:ea typeface="Trebuchet MS"/>
              <a:cs typeface="Trebuchet MS"/>
              <a:sym typeface="Trebuchet M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98"/>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pyViz Integrations</a:t>
            </a:r>
            <a:endParaRPr/>
          </a:p>
        </p:txBody>
      </p:sp>
      <p:sp>
        <p:nvSpPr>
          <p:cNvPr id="1848" name="Google Shape;1848;p98"/>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GPU Accelerated Python Visualizations</a:t>
            </a:r>
            <a:endParaRPr/>
          </a:p>
        </p:txBody>
      </p:sp>
      <p:sp>
        <p:nvSpPr>
          <p:cNvPr id="1849" name="Google Shape;1849;p98"/>
          <p:cNvSpPr txBox="1"/>
          <p:nvPr>
            <p:ph idx="1" type="body"/>
          </p:nvPr>
        </p:nvSpPr>
        <p:spPr>
          <a:xfrm>
            <a:off x="861250" y="3505059"/>
            <a:ext cx="8733900" cy="619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240"/>
              <a:buNone/>
            </a:pPr>
            <a:r>
              <a:rPr lang="en-US" sz="2800">
                <a:solidFill>
                  <a:schemeClr val="lt2"/>
                </a:solidFill>
              </a:rPr>
              <a:t>ACCELERATED PYTHON VIZ</a:t>
            </a:r>
            <a:endParaRPr/>
          </a:p>
          <a:p>
            <a:pPr indent="0" lvl="0" marL="0" rtl="0" algn="l">
              <a:lnSpc>
                <a:spcPct val="90000"/>
              </a:lnSpc>
              <a:spcBef>
                <a:spcPts val="1000"/>
              </a:spcBef>
              <a:spcAft>
                <a:spcPts val="0"/>
              </a:spcAft>
              <a:buNone/>
            </a:pPr>
            <a:r>
              <a:rPr lang="en-US"/>
              <a:t>The RAPIDS focus on python makes it straightforward to integrate GPU acceleration for most </a:t>
            </a:r>
            <a:r>
              <a:rPr lang="en-US" u="sng">
                <a:solidFill>
                  <a:srgbClr val="999999"/>
                </a:solidFill>
                <a:hlinkClick r:id="rId3">
                  <a:extLst>
                    <a:ext uri="{A12FA001-AC4F-418D-AE19-62706E023703}">
                      <ahyp:hlinkClr val="tx"/>
                    </a:ext>
                  </a:extLst>
                </a:hlinkClick>
              </a:rPr>
              <a:t>python visualization </a:t>
            </a:r>
            <a:r>
              <a:rPr lang="en-US" u="sng">
                <a:solidFill>
                  <a:srgbClr val="999999"/>
                </a:solidFill>
                <a:hlinkClick r:id="rId4">
                  <a:extLst>
                    <a:ext uri="{A12FA001-AC4F-418D-AE19-62706E023703}">
                      <ahyp:hlinkClr val="tx"/>
                    </a:ext>
                  </a:extLst>
                </a:hlinkClick>
              </a:rPr>
              <a:t>libraries</a:t>
            </a:r>
            <a:r>
              <a:rPr lang="en-US"/>
              <a:t>. We are currently collaborating with </a:t>
            </a:r>
            <a:r>
              <a:rPr lang="en-US" u="sng">
                <a:solidFill>
                  <a:srgbClr val="999999"/>
                </a:solidFill>
                <a:hlinkClick r:id="rId5">
                  <a:extLst>
                    <a:ext uri="{A12FA001-AC4F-418D-AE19-62706E023703}">
                      <ahyp:hlinkClr val="tx"/>
                    </a:ext>
                  </a:extLst>
                </a:hlinkClick>
              </a:rPr>
              <a:t>bokeh</a:t>
            </a:r>
            <a:r>
              <a:rPr lang="en-US"/>
              <a:t>, </a:t>
            </a:r>
            <a:r>
              <a:rPr lang="en-US" u="sng">
                <a:solidFill>
                  <a:srgbClr val="999999"/>
                </a:solidFill>
                <a:hlinkClick r:id="rId6">
                  <a:extLst>
                    <a:ext uri="{A12FA001-AC4F-418D-AE19-62706E023703}">
                      <ahyp:hlinkClr val="tx"/>
                    </a:ext>
                  </a:extLst>
                </a:hlinkClick>
              </a:rPr>
              <a:t>plotly</a:t>
            </a:r>
            <a:r>
              <a:rPr lang="en-US"/>
              <a:t>, and </a:t>
            </a:r>
            <a:r>
              <a:rPr lang="en-US" u="sng">
                <a:solidFill>
                  <a:srgbClr val="999999"/>
                </a:solidFill>
                <a:hlinkClick r:id="rId7">
                  <a:extLst>
                    <a:ext uri="{A12FA001-AC4F-418D-AE19-62706E023703}">
                      <ahyp:hlinkClr val="tx"/>
                    </a:ext>
                  </a:extLst>
                </a:hlinkClick>
              </a:rPr>
              <a:t>datashader</a:t>
            </a:r>
            <a:r>
              <a:rPr lang="en-US"/>
              <a:t>, among others.</a:t>
            </a:r>
            <a:endParaRPr/>
          </a:p>
          <a:p>
            <a:pPr indent="0" lvl="0" marL="0" rtl="0" algn="l">
              <a:spcBef>
                <a:spcPts val="0"/>
              </a:spcBef>
              <a:spcAft>
                <a:spcPts val="0"/>
              </a:spcAft>
              <a:buNone/>
            </a:pPr>
            <a:r>
              <a:t/>
            </a:r>
            <a:endParaRPr sz="2800">
              <a:solidFill>
                <a:schemeClr val="lt2"/>
              </a:solidFill>
            </a:endParaRPr>
          </a:p>
          <a:p>
            <a:pPr indent="0" lvl="0" marL="0" rtl="0" algn="l">
              <a:spcBef>
                <a:spcPts val="0"/>
              </a:spcBef>
              <a:spcAft>
                <a:spcPts val="0"/>
              </a:spcAft>
              <a:buNone/>
            </a:pPr>
            <a:r>
              <a:rPr lang="en-US" sz="2800">
                <a:solidFill>
                  <a:schemeClr val="lt2"/>
                </a:solidFill>
              </a:rPr>
              <a:t>HIGHLIGHT: DATASHADER INTEGRATION</a:t>
            </a:r>
            <a:endParaRPr/>
          </a:p>
          <a:p>
            <a:pPr indent="0" lvl="0" marL="0" rtl="0" algn="l">
              <a:spcBef>
                <a:spcPts val="1000"/>
              </a:spcBef>
              <a:spcAft>
                <a:spcPts val="0"/>
              </a:spcAft>
              <a:buNone/>
            </a:pPr>
            <a:r>
              <a:rPr lang="en-US" u="sng">
                <a:solidFill>
                  <a:srgbClr val="999999"/>
                </a:solidFill>
                <a:hlinkClick r:id="rId8">
                  <a:extLst>
                    <a:ext uri="{A12FA001-AC4F-418D-AE19-62706E023703}">
                      <ahyp:hlinkClr val="tx"/>
                    </a:ext>
                  </a:extLst>
                </a:hlinkClick>
              </a:rPr>
              <a:t>Datashader's</a:t>
            </a:r>
            <a:r>
              <a:rPr lang="en-US">
                <a:solidFill>
                  <a:srgbClr val="999999"/>
                </a:solidFill>
              </a:rPr>
              <a:t> </a:t>
            </a:r>
            <a:r>
              <a:rPr lang="en-US"/>
              <a:t>ability to visualize billions of points makes it well suited for GPU acceleration. It now includes </a:t>
            </a:r>
            <a:r>
              <a:rPr lang="en-US" u="sng">
                <a:solidFill>
                  <a:srgbClr val="999999"/>
                </a:solidFill>
                <a:hlinkClick r:id="rId9">
                  <a:extLst>
                    <a:ext uri="{A12FA001-AC4F-418D-AE19-62706E023703}">
                      <ahyp:hlinkClr val="tx"/>
                    </a:ext>
                  </a:extLst>
                </a:hlinkClick>
              </a:rPr>
              <a:t>cuDF integration</a:t>
            </a:r>
            <a:r>
              <a:rPr lang="en-US"/>
              <a:t> as well as other enhanced capabilities that offer between a 10-120x speed up. More details </a:t>
            </a:r>
            <a:r>
              <a:rPr lang="en-US" u="sng">
                <a:solidFill>
                  <a:srgbClr val="999999"/>
                </a:solidFill>
                <a:hlinkClick r:id="rId10">
                  <a:extLst>
                    <a:ext uri="{A12FA001-AC4F-418D-AE19-62706E023703}">
                      <ahyp:hlinkClr val="tx"/>
                    </a:ext>
                  </a:extLst>
                </a:hlinkClick>
              </a:rPr>
              <a:t>here</a:t>
            </a:r>
            <a:r>
              <a:rPr lang="en-US">
                <a:solidFill>
                  <a:srgbClr val="999999"/>
                </a:solidFill>
              </a:rPr>
              <a:t>.</a:t>
            </a:r>
            <a:endParaRPr/>
          </a:p>
        </p:txBody>
      </p:sp>
      <p:pic>
        <p:nvPicPr>
          <p:cNvPr id="1850" name="Google Shape;1850;p98"/>
          <p:cNvPicPr preferRelativeResize="0"/>
          <p:nvPr/>
        </p:nvPicPr>
        <p:blipFill>
          <a:blip r:embed="rId11">
            <a:alphaModFix/>
          </a:blip>
          <a:stretch>
            <a:fillRect/>
          </a:stretch>
        </p:blipFill>
        <p:spPr>
          <a:xfrm>
            <a:off x="9914757" y="3901650"/>
            <a:ext cx="7740150" cy="4512500"/>
          </a:xfrm>
          <a:prstGeom prst="rect">
            <a:avLst/>
          </a:prstGeom>
          <a:noFill/>
          <a:ln>
            <a:noFill/>
          </a:ln>
        </p:spPr>
      </p:pic>
      <p:sp>
        <p:nvSpPr>
          <p:cNvPr id="1851" name="Google Shape;1851;p98"/>
          <p:cNvSpPr txBox="1"/>
          <p:nvPr/>
        </p:nvSpPr>
        <p:spPr>
          <a:xfrm>
            <a:off x="11388550" y="8577852"/>
            <a:ext cx="4686900" cy="4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u="sng">
                <a:solidFill>
                  <a:srgbClr val="999999"/>
                </a:solidFill>
                <a:latin typeface="Trebuchet MS"/>
                <a:ea typeface="Trebuchet MS"/>
                <a:cs typeface="Trebuchet MS"/>
                <a:sym typeface="Trebuchet MS"/>
                <a:hlinkClick r:id="rId12">
                  <a:extLst>
                    <a:ext uri="{A12FA001-AC4F-418D-AE19-62706E023703}">
                      <ahyp:hlinkClr val="tx"/>
                    </a:ext>
                  </a:extLst>
                </a:hlinkClick>
              </a:rPr>
              <a:t>https://datashader.org/</a:t>
            </a:r>
            <a:endParaRPr sz="1600">
              <a:solidFill>
                <a:srgbClr val="999999"/>
              </a:solidFill>
              <a:latin typeface="Trebuchet MS"/>
              <a:ea typeface="Trebuchet MS"/>
              <a:cs typeface="Trebuchet MS"/>
              <a:sym typeface="Trebuchet M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99"/>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Plotly Dash</a:t>
            </a:r>
            <a:endParaRPr/>
          </a:p>
        </p:txBody>
      </p:sp>
      <p:sp>
        <p:nvSpPr>
          <p:cNvPr id="1857" name="Google Shape;1857;p99"/>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GPU</a:t>
            </a:r>
            <a:r>
              <a:rPr lang="en-US"/>
              <a:t> Accelerated Visualization Apps with Python</a:t>
            </a:r>
            <a:endParaRPr/>
          </a:p>
        </p:txBody>
      </p:sp>
      <p:pic>
        <p:nvPicPr>
          <p:cNvPr id="1858" name="Google Shape;1858;p99"/>
          <p:cNvPicPr preferRelativeResize="0"/>
          <p:nvPr/>
        </p:nvPicPr>
        <p:blipFill rotWithShape="1">
          <a:blip r:embed="rId3">
            <a:alphaModFix/>
          </a:blip>
          <a:srcRect b="14302" l="0" r="0" t="0"/>
          <a:stretch/>
        </p:blipFill>
        <p:spPr>
          <a:xfrm>
            <a:off x="9950525" y="3283268"/>
            <a:ext cx="7579075" cy="5827408"/>
          </a:xfrm>
          <a:prstGeom prst="rect">
            <a:avLst/>
          </a:prstGeom>
          <a:noFill/>
          <a:ln>
            <a:noFill/>
          </a:ln>
        </p:spPr>
      </p:pic>
      <p:sp>
        <p:nvSpPr>
          <p:cNvPr id="1859" name="Google Shape;1859;p99"/>
          <p:cNvSpPr txBox="1"/>
          <p:nvPr>
            <p:ph idx="1" type="body"/>
          </p:nvPr>
        </p:nvSpPr>
        <p:spPr>
          <a:xfrm>
            <a:off x="861250" y="3505059"/>
            <a:ext cx="8733900" cy="619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240"/>
              <a:buNone/>
            </a:pPr>
            <a:r>
              <a:rPr lang="en-US" sz="2800">
                <a:solidFill>
                  <a:schemeClr val="lt2"/>
                </a:solidFill>
              </a:rPr>
              <a:t>PLOTLY &amp; RAPIDS PARTNERSHIP </a:t>
            </a:r>
            <a:endParaRPr/>
          </a:p>
          <a:p>
            <a:pPr indent="0" lvl="0" marL="0" rtl="0" algn="l">
              <a:lnSpc>
                <a:spcPct val="90000"/>
              </a:lnSpc>
              <a:spcBef>
                <a:spcPts val="1000"/>
              </a:spcBef>
              <a:spcAft>
                <a:spcPts val="0"/>
              </a:spcAft>
              <a:buNone/>
            </a:pPr>
            <a:r>
              <a:rPr lang="en-US" u="sng">
                <a:solidFill>
                  <a:srgbClr val="999999"/>
                </a:solidFill>
                <a:hlinkClick r:id="rId4">
                  <a:extLst>
                    <a:ext uri="{A12FA001-AC4F-418D-AE19-62706E023703}">
                      <ahyp:hlinkClr val="tx"/>
                    </a:ext>
                  </a:extLst>
                </a:hlinkClick>
              </a:rPr>
              <a:t>Plotly Dash</a:t>
            </a:r>
            <a:r>
              <a:rPr lang="en-US">
                <a:solidFill>
                  <a:srgbClr val="999999"/>
                </a:solidFill>
              </a:rPr>
              <a:t> </a:t>
            </a:r>
            <a:r>
              <a:rPr lang="en-US"/>
              <a:t>now has RAPIDS acceleration, enabling the ease-of-use development and deployment of Dash apps, with the speed of RAPIDS. Find out more on </a:t>
            </a:r>
            <a:r>
              <a:rPr lang="en-US" u="sng">
                <a:solidFill>
                  <a:srgbClr val="999999"/>
                </a:solidFill>
                <a:hlinkClick r:id="rId5">
                  <a:extLst>
                    <a:ext uri="{A12FA001-AC4F-418D-AE19-62706E023703}">
                      <ahyp:hlinkClr val="tx"/>
                    </a:ext>
                  </a:extLst>
                </a:hlinkClick>
              </a:rPr>
              <a:t>RAPIDS.ai</a:t>
            </a:r>
            <a:r>
              <a:rPr lang="en-US"/>
              <a:t> and Plotly’s </a:t>
            </a:r>
            <a:r>
              <a:rPr lang="en-US" u="sng">
                <a:solidFill>
                  <a:srgbClr val="999999"/>
                </a:solidFill>
                <a:hlinkClick r:id="rId6">
                  <a:extLst>
                    <a:ext uri="{A12FA001-AC4F-418D-AE19-62706E023703}">
                      <ahyp:hlinkClr val="tx"/>
                    </a:ext>
                  </a:extLst>
                </a:hlinkClick>
              </a:rPr>
              <a:t>announcement</a:t>
            </a:r>
            <a:r>
              <a:rPr lang="en-US"/>
              <a:t>.</a:t>
            </a:r>
            <a:endParaRPr/>
          </a:p>
          <a:p>
            <a:pPr indent="0" lvl="0" marL="0" rtl="0" algn="l">
              <a:lnSpc>
                <a:spcPct val="90000"/>
              </a:lnSpc>
              <a:spcBef>
                <a:spcPts val="1000"/>
              </a:spcBef>
              <a:spcAft>
                <a:spcPts val="0"/>
              </a:spcAft>
              <a:buNone/>
            </a:pPr>
            <a:r>
              <a:t/>
            </a:r>
            <a:endParaRPr/>
          </a:p>
          <a:p>
            <a:pPr indent="0" lvl="0" marL="0" rtl="0" algn="l">
              <a:spcBef>
                <a:spcPts val="0"/>
              </a:spcBef>
              <a:spcAft>
                <a:spcPts val="0"/>
              </a:spcAft>
              <a:buNone/>
            </a:pPr>
            <a:r>
              <a:rPr lang="en-US" sz="2800">
                <a:solidFill>
                  <a:schemeClr val="lt2"/>
                </a:solidFill>
              </a:rPr>
              <a:t>300 MILLION DATAPOINT CENSUS EXAMPLE</a:t>
            </a:r>
            <a:endParaRPr/>
          </a:p>
          <a:p>
            <a:pPr indent="0" lvl="0" marL="0" rtl="0" algn="l">
              <a:spcBef>
                <a:spcPts val="1000"/>
              </a:spcBef>
              <a:spcAft>
                <a:spcPts val="0"/>
              </a:spcAft>
              <a:buNone/>
            </a:pPr>
            <a:r>
              <a:rPr lang="en-US"/>
              <a:t>Interact with data points of every individual in the United States, in real time, with the 2010 Census visualization. Get the code on </a:t>
            </a:r>
            <a:r>
              <a:rPr lang="en-US" u="sng">
                <a:solidFill>
                  <a:srgbClr val="999999"/>
                </a:solidFill>
                <a:hlinkClick r:id="rId7">
                  <a:extLst>
                    <a:ext uri="{A12FA001-AC4F-418D-AE19-62706E023703}">
                      <ahyp:hlinkClr val="tx"/>
                    </a:ext>
                  </a:extLst>
                </a:hlinkClick>
              </a:rPr>
              <a:t>GitHub</a:t>
            </a:r>
            <a:r>
              <a:rPr lang="en-US"/>
              <a:t> and read about details </a:t>
            </a:r>
            <a:r>
              <a:rPr lang="en-US" u="sng">
                <a:solidFill>
                  <a:srgbClr val="999999"/>
                </a:solidFill>
                <a:hlinkClick r:id="rId8">
                  <a:extLst>
                    <a:ext uri="{A12FA001-AC4F-418D-AE19-62706E023703}">
                      <ahyp:hlinkClr val="tx"/>
                    </a:ext>
                  </a:extLst>
                </a:hlinkClick>
              </a:rPr>
              <a:t>here</a:t>
            </a:r>
            <a:r>
              <a:rPr lang="en-US"/>
              <a:t>.</a:t>
            </a:r>
            <a:endParaRPr/>
          </a:p>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t/>
            </a:r>
            <a:endParaRPr/>
          </a:p>
          <a:p>
            <a:pPr indent="-161190" lvl="0" marL="283110" rtl="0" algn="l">
              <a:lnSpc>
                <a:spcPct val="90000"/>
              </a:lnSpc>
              <a:spcBef>
                <a:spcPts val="1500"/>
              </a:spcBef>
              <a:spcAft>
                <a:spcPts val="0"/>
              </a:spcAft>
              <a:buClr>
                <a:schemeClr val="lt2"/>
              </a:buClr>
              <a:buSzPts val="1920"/>
              <a:buFont typeface="Noto Sans Symbols"/>
              <a:buNone/>
            </a:pPr>
            <a:r>
              <a:t/>
            </a:r>
            <a:endParaRPr/>
          </a:p>
        </p:txBody>
      </p:sp>
      <p:sp>
        <p:nvSpPr>
          <p:cNvPr id="1860" name="Google Shape;1860;p99"/>
          <p:cNvSpPr txBox="1"/>
          <p:nvPr/>
        </p:nvSpPr>
        <p:spPr>
          <a:xfrm>
            <a:off x="10983375" y="9246750"/>
            <a:ext cx="5820600" cy="4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u="sng">
                <a:solidFill>
                  <a:srgbClr val="999999"/>
                </a:solidFill>
                <a:latin typeface="Trebuchet MS"/>
                <a:ea typeface="Trebuchet MS"/>
                <a:cs typeface="Trebuchet MS"/>
                <a:sym typeface="Trebuchet MS"/>
                <a:hlinkClick r:id="rId9">
                  <a:extLst>
                    <a:ext uri="{A12FA001-AC4F-418D-AE19-62706E023703}">
                      <ahyp:hlinkClr val="tx"/>
                    </a:ext>
                  </a:extLst>
                </a:hlinkClick>
              </a:rPr>
              <a:t>https://github.com/rapidsai/plotly-dash-rapids-census-demo</a:t>
            </a:r>
            <a:endParaRPr sz="1600">
              <a:solidFill>
                <a:srgbClr val="999999"/>
              </a:solidFill>
              <a:latin typeface="Trebuchet MS"/>
              <a:ea typeface="Trebuchet MS"/>
              <a:cs typeface="Trebuchet MS"/>
              <a:sym typeface="Trebuchet M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100"/>
          <p:cNvSpPr txBox="1"/>
          <p:nvPr>
            <p:ph type="title"/>
          </p:nvPr>
        </p:nvSpPr>
        <p:spPr>
          <a:xfrm>
            <a:off x="3106785" y="3998553"/>
            <a:ext cx="12074400" cy="2289900"/>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None/>
            </a:pPr>
            <a:r>
              <a:rPr lang="en-US"/>
              <a:t>Community</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101"/>
          <p:cNvSpPr txBox="1"/>
          <p:nvPr/>
        </p:nvSpPr>
        <p:spPr>
          <a:xfrm>
            <a:off x="1433605" y="8293960"/>
            <a:ext cx="2253000" cy="708000"/>
          </a:xfrm>
          <a:prstGeom prst="rect">
            <a:avLst/>
          </a:prstGeom>
          <a:no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2000" u="none" cap="none" strike="noStrike">
                <a:solidFill>
                  <a:schemeClr val="lt2"/>
                </a:solidFill>
                <a:latin typeface="Trebuchet MS"/>
                <a:ea typeface="Trebuchet MS"/>
                <a:cs typeface="Trebuchet MS"/>
                <a:sym typeface="Trebuchet MS"/>
              </a:rPr>
              <a:t>OPEN SOURCE</a:t>
            </a:r>
            <a:endParaRPr b="0" i="0" sz="2000" u="none" cap="none" strike="noStrike">
              <a:solidFill>
                <a:schemeClr val="lt2"/>
              </a:solidFill>
              <a:latin typeface="Trebuchet MS"/>
              <a:ea typeface="Trebuchet MS"/>
              <a:cs typeface="Trebuchet MS"/>
              <a:sym typeface="Trebuchet MS"/>
            </a:endParaRPr>
          </a:p>
        </p:txBody>
      </p:sp>
      <p:sp>
        <p:nvSpPr>
          <p:cNvPr id="1871" name="Google Shape;1871;p101"/>
          <p:cNvSpPr txBox="1"/>
          <p:nvPr/>
        </p:nvSpPr>
        <p:spPr>
          <a:xfrm>
            <a:off x="1272856" y="3059351"/>
            <a:ext cx="2253000" cy="708000"/>
          </a:xfrm>
          <a:prstGeom prst="rect">
            <a:avLst/>
          </a:prstGeom>
          <a:no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2000" u="none" cap="none" strike="noStrike">
                <a:solidFill>
                  <a:schemeClr val="lt2"/>
                </a:solidFill>
                <a:latin typeface="Trebuchet MS"/>
                <a:ea typeface="Trebuchet MS"/>
                <a:cs typeface="Trebuchet MS"/>
                <a:sym typeface="Trebuchet MS"/>
              </a:rPr>
              <a:t>CONTRIBUTORS</a:t>
            </a:r>
            <a:endParaRPr b="0" i="0" sz="2000" u="none" cap="none" strike="noStrike">
              <a:solidFill>
                <a:schemeClr val="lt2"/>
              </a:solidFill>
              <a:latin typeface="Trebuchet MS"/>
              <a:ea typeface="Trebuchet MS"/>
              <a:cs typeface="Trebuchet MS"/>
              <a:sym typeface="Trebuchet MS"/>
            </a:endParaRPr>
          </a:p>
        </p:txBody>
      </p:sp>
      <p:sp>
        <p:nvSpPr>
          <p:cNvPr id="1872" name="Google Shape;1872;p101"/>
          <p:cNvSpPr txBox="1"/>
          <p:nvPr/>
        </p:nvSpPr>
        <p:spPr>
          <a:xfrm>
            <a:off x="1272856" y="4967227"/>
            <a:ext cx="2253000" cy="708000"/>
          </a:xfrm>
          <a:prstGeom prst="rect">
            <a:avLst/>
          </a:prstGeom>
          <a:noFill/>
          <a:ln>
            <a:noFill/>
          </a:ln>
        </p:spPr>
        <p:txBody>
          <a:bodyPr anchorCtr="0" anchor="ctr" bIns="76150" lIns="152375" spcFirstLastPara="1" rIns="152375" wrap="square" tIns="76150">
            <a:noAutofit/>
          </a:bodyPr>
          <a:lstStyle/>
          <a:p>
            <a:pPr indent="0" lvl="0" marL="0" marR="0" rtl="0" algn="r">
              <a:lnSpc>
                <a:spcPct val="90000"/>
              </a:lnSpc>
              <a:spcBef>
                <a:spcPts val="0"/>
              </a:spcBef>
              <a:spcAft>
                <a:spcPts val="0"/>
              </a:spcAft>
              <a:buNone/>
            </a:pPr>
            <a:r>
              <a:rPr b="0" i="0" lang="en-US" sz="2000" u="none" cap="none" strike="noStrike">
                <a:solidFill>
                  <a:schemeClr val="lt2"/>
                </a:solidFill>
                <a:latin typeface="Trebuchet MS"/>
                <a:ea typeface="Trebuchet MS"/>
                <a:cs typeface="Trebuchet MS"/>
                <a:sym typeface="Trebuchet MS"/>
              </a:rPr>
              <a:t>ADOPTERS</a:t>
            </a:r>
            <a:endParaRPr b="0" i="0" sz="2000" u="none" cap="none" strike="noStrike">
              <a:solidFill>
                <a:schemeClr val="lt2"/>
              </a:solidFill>
              <a:latin typeface="Trebuchet MS"/>
              <a:ea typeface="Trebuchet MS"/>
              <a:cs typeface="Trebuchet MS"/>
              <a:sym typeface="Trebuchet MS"/>
            </a:endParaRPr>
          </a:p>
        </p:txBody>
      </p:sp>
      <p:pic>
        <p:nvPicPr>
          <p:cNvPr id="1873" name="Google Shape;1873;p101"/>
          <p:cNvPicPr preferRelativeResize="0"/>
          <p:nvPr/>
        </p:nvPicPr>
        <p:blipFill rotWithShape="1">
          <a:blip r:embed="rId3">
            <a:alphaModFix/>
          </a:blip>
          <a:srcRect b="0" l="0" r="0" t="0"/>
          <a:stretch/>
        </p:blipFill>
        <p:spPr>
          <a:xfrm>
            <a:off x="3932929" y="3293738"/>
            <a:ext cx="1323974" cy="225076"/>
          </a:xfrm>
          <a:prstGeom prst="rect">
            <a:avLst/>
          </a:prstGeom>
          <a:noFill/>
          <a:ln>
            <a:noFill/>
          </a:ln>
        </p:spPr>
      </p:pic>
      <p:pic>
        <p:nvPicPr>
          <p:cNvPr id="1874" name="Google Shape;1874;p101"/>
          <p:cNvPicPr preferRelativeResize="0"/>
          <p:nvPr/>
        </p:nvPicPr>
        <p:blipFill rotWithShape="1">
          <a:blip r:embed="rId4">
            <a:alphaModFix/>
          </a:blip>
          <a:srcRect b="0" l="0" r="0" t="0"/>
          <a:stretch/>
        </p:blipFill>
        <p:spPr>
          <a:xfrm>
            <a:off x="5716264" y="3251850"/>
            <a:ext cx="1033669" cy="321660"/>
          </a:xfrm>
          <a:prstGeom prst="rect">
            <a:avLst/>
          </a:prstGeom>
          <a:noFill/>
          <a:ln>
            <a:noFill/>
          </a:ln>
        </p:spPr>
      </p:pic>
      <p:pic>
        <p:nvPicPr>
          <p:cNvPr id="1875" name="Google Shape;1875;p101"/>
          <p:cNvPicPr preferRelativeResize="0"/>
          <p:nvPr/>
        </p:nvPicPr>
        <p:blipFill rotWithShape="1">
          <a:blip r:embed="rId5">
            <a:alphaModFix/>
          </a:blip>
          <a:srcRect b="56163" l="0" r="26071" t="0"/>
          <a:stretch/>
        </p:blipFill>
        <p:spPr>
          <a:xfrm>
            <a:off x="7209294" y="3220923"/>
            <a:ext cx="954966" cy="365456"/>
          </a:xfrm>
          <a:prstGeom prst="rect">
            <a:avLst/>
          </a:prstGeom>
          <a:noFill/>
          <a:ln>
            <a:noFill/>
          </a:ln>
        </p:spPr>
      </p:pic>
      <p:pic>
        <p:nvPicPr>
          <p:cNvPr id="1876" name="Google Shape;1876;p101"/>
          <p:cNvPicPr preferRelativeResize="0"/>
          <p:nvPr/>
        </p:nvPicPr>
        <p:blipFill rotWithShape="1">
          <a:blip r:embed="rId6">
            <a:alphaModFix/>
          </a:blip>
          <a:srcRect b="0" l="0" r="0" t="0"/>
          <a:stretch/>
        </p:blipFill>
        <p:spPr>
          <a:xfrm>
            <a:off x="8623621" y="3155943"/>
            <a:ext cx="1141502" cy="482743"/>
          </a:xfrm>
          <a:prstGeom prst="rect">
            <a:avLst/>
          </a:prstGeom>
          <a:noFill/>
          <a:ln>
            <a:noFill/>
          </a:ln>
        </p:spPr>
      </p:pic>
      <p:pic>
        <p:nvPicPr>
          <p:cNvPr id="1877" name="Google Shape;1877;p101"/>
          <p:cNvPicPr preferRelativeResize="0"/>
          <p:nvPr/>
        </p:nvPicPr>
        <p:blipFill rotWithShape="1">
          <a:blip r:embed="rId7">
            <a:alphaModFix/>
          </a:blip>
          <a:srcRect b="0" l="0" r="0" t="0"/>
          <a:stretch/>
        </p:blipFill>
        <p:spPr>
          <a:xfrm>
            <a:off x="12438959" y="3291860"/>
            <a:ext cx="957959" cy="239489"/>
          </a:xfrm>
          <a:prstGeom prst="rect">
            <a:avLst/>
          </a:prstGeom>
          <a:noFill/>
          <a:ln>
            <a:noFill/>
          </a:ln>
        </p:spPr>
      </p:pic>
      <p:pic>
        <p:nvPicPr>
          <p:cNvPr id="1878" name="Google Shape;1878;p101"/>
          <p:cNvPicPr preferRelativeResize="0"/>
          <p:nvPr/>
        </p:nvPicPr>
        <p:blipFill rotWithShape="1">
          <a:blip r:embed="rId8">
            <a:alphaModFix/>
          </a:blip>
          <a:srcRect b="0" l="0" r="0" t="0"/>
          <a:stretch/>
        </p:blipFill>
        <p:spPr>
          <a:xfrm>
            <a:off x="13856280" y="3180522"/>
            <a:ext cx="1243069" cy="471416"/>
          </a:xfrm>
          <a:prstGeom prst="rect">
            <a:avLst/>
          </a:prstGeom>
          <a:noFill/>
          <a:ln>
            <a:noFill/>
          </a:ln>
        </p:spPr>
      </p:pic>
      <p:pic>
        <p:nvPicPr>
          <p:cNvPr id="1879" name="Google Shape;1879;p101"/>
          <p:cNvPicPr preferRelativeResize="0"/>
          <p:nvPr/>
        </p:nvPicPr>
        <p:blipFill rotWithShape="1">
          <a:blip r:embed="rId9">
            <a:alphaModFix/>
          </a:blip>
          <a:srcRect b="0" l="0" r="0" t="0"/>
          <a:stretch/>
        </p:blipFill>
        <p:spPr>
          <a:xfrm>
            <a:off x="15558709" y="3271161"/>
            <a:ext cx="1036046" cy="281085"/>
          </a:xfrm>
          <a:prstGeom prst="rect">
            <a:avLst/>
          </a:prstGeom>
          <a:noFill/>
          <a:ln>
            <a:noFill/>
          </a:ln>
        </p:spPr>
      </p:pic>
      <p:pic>
        <p:nvPicPr>
          <p:cNvPr id="1880" name="Google Shape;1880;p101"/>
          <p:cNvPicPr preferRelativeResize="0"/>
          <p:nvPr/>
        </p:nvPicPr>
        <p:blipFill rotWithShape="1">
          <a:blip r:embed="rId10">
            <a:alphaModFix/>
          </a:blip>
          <a:srcRect b="0" l="0" r="0" t="0"/>
          <a:stretch/>
        </p:blipFill>
        <p:spPr>
          <a:xfrm>
            <a:off x="3871891" y="5179622"/>
            <a:ext cx="1853046" cy="298224"/>
          </a:xfrm>
          <a:prstGeom prst="rect">
            <a:avLst/>
          </a:prstGeom>
          <a:noFill/>
          <a:ln>
            <a:noFill/>
          </a:ln>
        </p:spPr>
      </p:pic>
      <p:pic>
        <p:nvPicPr>
          <p:cNvPr id="1881" name="Google Shape;1881;p101"/>
          <p:cNvPicPr preferRelativeResize="0"/>
          <p:nvPr/>
        </p:nvPicPr>
        <p:blipFill rotWithShape="1">
          <a:blip r:embed="rId11">
            <a:alphaModFix/>
          </a:blip>
          <a:srcRect b="0" l="0" r="0" t="0"/>
          <a:stretch/>
        </p:blipFill>
        <p:spPr>
          <a:xfrm>
            <a:off x="7699183" y="4896128"/>
            <a:ext cx="1015969" cy="571482"/>
          </a:xfrm>
          <a:prstGeom prst="rect">
            <a:avLst/>
          </a:prstGeom>
          <a:noFill/>
          <a:ln>
            <a:noFill/>
          </a:ln>
        </p:spPr>
      </p:pic>
      <p:pic>
        <p:nvPicPr>
          <p:cNvPr id="1882" name="Google Shape;1882;p101"/>
          <p:cNvPicPr preferRelativeResize="0"/>
          <p:nvPr/>
        </p:nvPicPr>
        <p:blipFill rotWithShape="1">
          <a:blip r:embed="rId12">
            <a:alphaModFix/>
          </a:blip>
          <a:srcRect b="0" l="0" r="0" t="0"/>
          <a:stretch/>
        </p:blipFill>
        <p:spPr>
          <a:xfrm>
            <a:off x="9224790" y="5204793"/>
            <a:ext cx="1172852" cy="316670"/>
          </a:xfrm>
          <a:prstGeom prst="rect">
            <a:avLst/>
          </a:prstGeom>
          <a:noFill/>
          <a:ln>
            <a:noFill/>
          </a:ln>
        </p:spPr>
      </p:pic>
      <p:pic>
        <p:nvPicPr>
          <p:cNvPr id="1883" name="Google Shape;1883;p101"/>
          <p:cNvPicPr preferRelativeResize="0"/>
          <p:nvPr/>
        </p:nvPicPr>
        <p:blipFill rotWithShape="1">
          <a:blip r:embed="rId13">
            <a:alphaModFix/>
          </a:blip>
          <a:srcRect b="0" l="0" r="0" t="0"/>
          <a:stretch/>
        </p:blipFill>
        <p:spPr>
          <a:xfrm>
            <a:off x="10907282" y="5178287"/>
            <a:ext cx="744625" cy="306300"/>
          </a:xfrm>
          <a:prstGeom prst="rect">
            <a:avLst/>
          </a:prstGeom>
          <a:noFill/>
          <a:ln>
            <a:noFill/>
          </a:ln>
        </p:spPr>
      </p:pic>
      <p:pic>
        <p:nvPicPr>
          <p:cNvPr id="1884" name="Google Shape;1884;p101"/>
          <p:cNvPicPr preferRelativeResize="0"/>
          <p:nvPr/>
        </p:nvPicPr>
        <p:blipFill rotWithShape="1">
          <a:blip r:embed="rId14">
            <a:alphaModFix/>
          </a:blip>
          <a:srcRect b="0" l="0" r="0" t="0"/>
          <a:stretch/>
        </p:blipFill>
        <p:spPr>
          <a:xfrm>
            <a:off x="12161546" y="5096199"/>
            <a:ext cx="751466" cy="350414"/>
          </a:xfrm>
          <a:prstGeom prst="rect">
            <a:avLst/>
          </a:prstGeom>
          <a:noFill/>
          <a:ln>
            <a:noFill/>
          </a:ln>
        </p:spPr>
      </p:pic>
      <p:pic>
        <p:nvPicPr>
          <p:cNvPr id="1885" name="Google Shape;1885;p101"/>
          <p:cNvPicPr preferRelativeResize="0"/>
          <p:nvPr/>
        </p:nvPicPr>
        <p:blipFill rotWithShape="1">
          <a:blip r:embed="rId15">
            <a:alphaModFix/>
          </a:blip>
          <a:srcRect b="0" l="0" r="0" t="0"/>
          <a:stretch/>
        </p:blipFill>
        <p:spPr>
          <a:xfrm>
            <a:off x="13422652" y="5218970"/>
            <a:ext cx="1040967" cy="268354"/>
          </a:xfrm>
          <a:prstGeom prst="rect">
            <a:avLst/>
          </a:prstGeom>
          <a:noFill/>
          <a:ln>
            <a:noFill/>
          </a:ln>
        </p:spPr>
      </p:pic>
      <p:pic>
        <p:nvPicPr>
          <p:cNvPr id="1886" name="Google Shape;1886;p101"/>
          <p:cNvPicPr preferRelativeResize="0"/>
          <p:nvPr/>
        </p:nvPicPr>
        <p:blipFill rotWithShape="1">
          <a:blip r:embed="rId16">
            <a:alphaModFix/>
          </a:blip>
          <a:srcRect b="0" l="0" r="0" t="0"/>
          <a:stretch/>
        </p:blipFill>
        <p:spPr>
          <a:xfrm>
            <a:off x="14973256" y="5125278"/>
            <a:ext cx="873163" cy="381479"/>
          </a:xfrm>
          <a:prstGeom prst="rect">
            <a:avLst/>
          </a:prstGeom>
          <a:noFill/>
          <a:ln>
            <a:noFill/>
          </a:ln>
        </p:spPr>
      </p:pic>
      <p:pic>
        <p:nvPicPr>
          <p:cNvPr id="1887" name="Google Shape;1887;p101"/>
          <p:cNvPicPr preferRelativeResize="0"/>
          <p:nvPr/>
        </p:nvPicPr>
        <p:blipFill rotWithShape="1">
          <a:blip r:embed="rId17">
            <a:alphaModFix/>
          </a:blip>
          <a:srcRect b="0" l="0" r="0" t="0"/>
          <a:stretch/>
        </p:blipFill>
        <p:spPr>
          <a:xfrm>
            <a:off x="4568126" y="6060065"/>
            <a:ext cx="941812" cy="174906"/>
          </a:xfrm>
          <a:prstGeom prst="rect">
            <a:avLst/>
          </a:prstGeom>
          <a:noFill/>
          <a:ln>
            <a:noFill/>
          </a:ln>
        </p:spPr>
      </p:pic>
      <p:pic>
        <p:nvPicPr>
          <p:cNvPr id="1888" name="Google Shape;1888;p101"/>
          <p:cNvPicPr preferRelativeResize="0"/>
          <p:nvPr/>
        </p:nvPicPr>
        <p:blipFill rotWithShape="1">
          <a:blip r:embed="rId18">
            <a:alphaModFix/>
          </a:blip>
          <a:srcRect b="0" l="0" r="0" t="0"/>
          <a:stretch/>
        </p:blipFill>
        <p:spPr>
          <a:xfrm>
            <a:off x="6144420" y="6019817"/>
            <a:ext cx="748249" cy="255402"/>
          </a:xfrm>
          <a:prstGeom prst="rect">
            <a:avLst/>
          </a:prstGeom>
          <a:noFill/>
          <a:ln>
            <a:noFill/>
          </a:ln>
        </p:spPr>
      </p:pic>
      <p:pic>
        <p:nvPicPr>
          <p:cNvPr id="1889" name="Google Shape;1889;p101"/>
          <p:cNvPicPr preferRelativeResize="0"/>
          <p:nvPr/>
        </p:nvPicPr>
        <p:blipFill rotWithShape="1">
          <a:blip r:embed="rId19">
            <a:alphaModFix/>
          </a:blip>
          <a:srcRect b="0" l="0" r="0" t="0"/>
          <a:stretch/>
        </p:blipFill>
        <p:spPr>
          <a:xfrm>
            <a:off x="7527151" y="6011149"/>
            <a:ext cx="1137320" cy="272738"/>
          </a:xfrm>
          <a:prstGeom prst="rect">
            <a:avLst/>
          </a:prstGeom>
          <a:noFill/>
          <a:ln>
            <a:noFill/>
          </a:ln>
        </p:spPr>
      </p:pic>
      <p:pic>
        <p:nvPicPr>
          <p:cNvPr id="1890" name="Google Shape;1890;p101"/>
          <p:cNvPicPr preferRelativeResize="0"/>
          <p:nvPr/>
        </p:nvPicPr>
        <p:blipFill rotWithShape="1">
          <a:blip r:embed="rId20">
            <a:alphaModFix/>
          </a:blip>
          <a:srcRect b="0" l="0" r="0" t="0"/>
          <a:stretch/>
        </p:blipFill>
        <p:spPr>
          <a:xfrm>
            <a:off x="9298953" y="6035612"/>
            <a:ext cx="985661" cy="223813"/>
          </a:xfrm>
          <a:prstGeom prst="rect">
            <a:avLst/>
          </a:prstGeom>
          <a:noFill/>
          <a:ln>
            <a:noFill/>
          </a:ln>
        </p:spPr>
      </p:pic>
      <p:pic>
        <p:nvPicPr>
          <p:cNvPr id="1891" name="Google Shape;1891;p101"/>
          <p:cNvPicPr preferRelativeResize="0"/>
          <p:nvPr/>
        </p:nvPicPr>
        <p:blipFill rotWithShape="1">
          <a:blip r:embed="rId21">
            <a:alphaModFix/>
          </a:blip>
          <a:srcRect b="0" l="0" r="0" t="0"/>
          <a:stretch/>
        </p:blipFill>
        <p:spPr>
          <a:xfrm>
            <a:off x="10919096" y="6025760"/>
            <a:ext cx="1217572" cy="243516"/>
          </a:xfrm>
          <a:prstGeom prst="rect">
            <a:avLst/>
          </a:prstGeom>
          <a:noFill/>
          <a:ln>
            <a:noFill/>
          </a:ln>
        </p:spPr>
      </p:pic>
      <p:pic>
        <p:nvPicPr>
          <p:cNvPr id="1892" name="Google Shape;1892;p101"/>
          <p:cNvPicPr preferRelativeResize="0"/>
          <p:nvPr/>
        </p:nvPicPr>
        <p:blipFill rotWithShape="1">
          <a:blip r:embed="rId22">
            <a:alphaModFix/>
          </a:blip>
          <a:srcRect b="27214" l="16377" r="17319" t="27568"/>
          <a:stretch/>
        </p:blipFill>
        <p:spPr>
          <a:xfrm>
            <a:off x="7570006" y="6687799"/>
            <a:ext cx="592740" cy="227379"/>
          </a:xfrm>
          <a:prstGeom prst="rect">
            <a:avLst/>
          </a:prstGeom>
          <a:noFill/>
          <a:ln>
            <a:noFill/>
          </a:ln>
        </p:spPr>
      </p:pic>
      <p:pic>
        <p:nvPicPr>
          <p:cNvPr id="1893" name="Google Shape;1893;p101"/>
          <p:cNvPicPr preferRelativeResize="0"/>
          <p:nvPr/>
        </p:nvPicPr>
        <p:blipFill rotWithShape="1">
          <a:blip r:embed="rId23">
            <a:alphaModFix/>
          </a:blip>
          <a:srcRect b="22336" l="0" r="0" t="0"/>
          <a:stretch/>
        </p:blipFill>
        <p:spPr>
          <a:xfrm>
            <a:off x="8582720" y="6516046"/>
            <a:ext cx="789727" cy="613335"/>
          </a:xfrm>
          <a:prstGeom prst="rect">
            <a:avLst/>
          </a:prstGeom>
          <a:noFill/>
          <a:ln>
            <a:noFill/>
          </a:ln>
        </p:spPr>
      </p:pic>
      <p:pic>
        <p:nvPicPr>
          <p:cNvPr id="1894" name="Google Shape;1894;p101"/>
          <p:cNvPicPr preferRelativeResize="0"/>
          <p:nvPr/>
        </p:nvPicPr>
        <p:blipFill rotWithShape="1">
          <a:blip r:embed="rId24">
            <a:alphaModFix/>
          </a:blip>
          <a:srcRect b="0" l="0" r="0" t="0"/>
          <a:stretch/>
        </p:blipFill>
        <p:spPr>
          <a:xfrm>
            <a:off x="3898865" y="8423195"/>
            <a:ext cx="1242977" cy="454334"/>
          </a:xfrm>
          <a:prstGeom prst="rect">
            <a:avLst/>
          </a:prstGeom>
          <a:noFill/>
          <a:ln>
            <a:noFill/>
          </a:ln>
        </p:spPr>
      </p:pic>
      <p:pic>
        <p:nvPicPr>
          <p:cNvPr id="1895" name="Google Shape;1895;p101"/>
          <p:cNvPicPr preferRelativeResize="0"/>
          <p:nvPr/>
        </p:nvPicPr>
        <p:blipFill rotWithShape="1">
          <a:blip r:embed="rId4">
            <a:alphaModFix/>
          </a:blip>
          <a:srcRect b="0" l="0" r="0" t="0"/>
          <a:stretch/>
        </p:blipFill>
        <p:spPr>
          <a:xfrm>
            <a:off x="5603992" y="8475628"/>
            <a:ext cx="1149586" cy="357732"/>
          </a:xfrm>
          <a:prstGeom prst="rect">
            <a:avLst/>
          </a:prstGeom>
          <a:noFill/>
          <a:ln>
            <a:noFill/>
          </a:ln>
        </p:spPr>
      </p:pic>
      <p:pic>
        <p:nvPicPr>
          <p:cNvPr id="1896" name="Google Shape;1896;p101"/>
          <p:cNvPicPr preferRelativeResize="0"/>
          <p:nvPr/>
        </p:nvPicPr>
        <p:blipFill rotWithShape="1">
          <a:blip r:embed="rId25">
            <a:alphaModFix/>
          </a:blip>
          <a:srcRect b="0" l="0" r="0" t="0"/>
          <a:stretch/>
        </p:blipFill>
        <p:spPr>
          <a:xfrm>
            <a:off x="8819380" y="8476426"/>
            <a:ext cx="861146" cy="348123"/>
          </a:xfrm>
          <a:prstGeom prst="rect">
            <a:avLst/>
          </a:prstGeom>
          <a:noFill/>
          <a:ln>
            <a:noFill/>
          </a:ln>
        </p:spPr>
      </p:pic>
      <p:pic>
        <p:nvPicPr>
          <p:cNvPr id="1897" name="Google Shape;1897;p101"/>
          <p:cNvPicPr preferRelativeResize="0"/>
          <p:nvPr/>
        </p:nvPicPr>
        <p:blipFill rotWithShape="1">
          <a:blip r:embed="rId26">
            <a:alphaModFix/>
          </a:blip>
          <a:srcRect b="0" l="0" r="0" t="0"/>
          <a:stretch/>
        </p:blipFill>
        <p:spPr>
          <a:xfrm>
            <a:off x="10142676" y="8534400"/>
            <a:ext cx="755163" cy="264012"/>
          </a:xfrm>
          <a:prstGeom prst="rect">
            <a:avLst/>
          </a:prstGeom>
          <a:noFill/>
          <a:ln>
            <a:noFill/>
          </a:ln>
        </p:spPr>
      </p:pic>
      <p:pic>
        <p:nvPicPr>
          <p:cNvPr id="1898" name="Google Shape;1898;p101"/>
          <p:cNvPicPr preferRelativeResize="0"/>
          <p:nvPr/>
        </p:nvPicPr>
        <p:blipFill rotWithShape="1">
          <a:blip r:embed="rId27">
            <a:alphaModFix/>
          </a:blip>
          <a:srcRect b="0" l="0" r="0" t="0"/>
          <a:stretch/>
        </p:blipFill>
        <p:spPr>
          <a:xfrm>
            <a:off x="11359989" y="8547779"/>
            <a:ext cx="616090" cy="180216"/>
          </a:xfrm>
          <a:prstGeom prst="rect">
            <a:avLst/>
          </a:prstGeom>
          <a:noFill/>
          <a:ln>
            <a:noFill/>
          </a:ln>
        </p:spPr>
      </p:pic>
      <p:pic>
        <p:nvPicPr>
          <p:cNvPr id="1899" name="Google Shape;1899;p101"/>
          <p:cNvPicPr preferRelativeResize="0"/>
          <p:nvPr/>
        </p:nvPicPr>
        <p:blipFill rotWithShape="1">
          <a:blip r:embed="rId28">
            <a:alphaModFix/>
          </a:blip>
          <a:srcRect b="0" l="0" r="0" t="0"/>
          <a:stretch/>
        </p:blipFill>
        <p:spPr>
          <a:xfrm>
            <a:off x="12438229" y="8534399"/>
            <a:ext cx="915466" cy="245433"/>
          </a:xfrm>
          <a:prstGeom prst="rect">
            <a:avLst/>
          </a:prstGeom>
          <a:noFill/>
          <a:ln>
            <a:noFill/>
          </a:ln>
        </p:spPr>
      </p:pic>
      <p:pic>
        <p:nvPicPr>
          <p:cNvPr id="1900" name="Google Shape;1900;p101"/>
          <p:cNvPicPr preferRelativeResize="0"/>
          <p:nvPr/>
        </p:nvPicPr>
        <p:blipFill rotWithShape="1">
          <a:blip r:embed="rId29">
            <a:alphaModFix/>
          </a:blip>
          <a:srcRect b="0" l="0" r="0" t="0"/>
          <a:stretch/>
        </p:blipFill>
        <p:spPr>
          <a:xfrm>
            <a:off x="13815845" y="8351416"/>
            <a:ext cx="797584" cy="429325"/>
          </a:xfrm>
          <a:prstGeom prst="rect">
            <a:avLst/>
          </a:prstGeom>
          <a:noFill/>
          <a:ln>
            <a:noFill/>
          </a:ln>
        </p:spPr>
      </p:pic>
      <p:pic>
        <p:nvPicPr>
          <p:cNvPr id="1901" name="Google Shape;1901;p101"/>
          <p:cNvPicPr preferRelativeResize="0"/>
          <p:nvPr/>
        </p:nvPicPr>
        <p:blipFill rotWithShape="1">
          <a:blip r:embed="rId30">
            <a:alphaModFix/>
          </a:blip>
          <a:srcRect b="0" l="0" r="0" t="0"/>
          <a:stretch/>
        </p:blipFill>
        <p:spPr>
          <a:xfrm>
            <a:off x="15075578" y="8441635"/>
            <a:ext cx="721635" cy="277687"/>
          </a:xfrm>
          <a:prstGeom prst="rect">
            <a:avLst/>
          </a:prstGeom>
          <a:noFill/>
          <a:ln>
            <a:noFill/>
          </a:ln>
        </p:spPr>
      </p:pic>
      <p:pic>
        <p:nvPicPr>
          <p:cNvPr id="1902" name="Google Shape;1902;p101"/>
          <p:cNvPicPr preferRelativeResize="0"/>
          <p:nvPr/>
        </p:nvPicPr>
        <p:blipFill rotWithShape="1">
          <a:blip r:embed="rId5">
            <a:alphaModFix/>
          </a:blip>
          <a:srcRect b="56163" l="0" r="26071" t="0"/>
          <a:stretch/>
        </p:blipFill>
        <p:spPr>
          <a:xfrm>
            <a:off x="6234578" y="5139679"/>
            <a:ext cx="954966" cy="365456"/>
          </a:xfrm>
          <a:prstGeom prst="rect">
            <a:avLst/>
          </a:prstGeom>
          <a:noFill/>
          <a:ln>
            <a:noFill/>
          </a:ln>
        </p:spPr>
      </p:pic>
      <p:cxnSp>
        <p:nvCxnSpPr>
          <p:cNvPr id="1903" name="Google Shape;1903;p101"/>
          <p:cNvCxnSpPr/>
          <p:nvPr/>
        </p:nvCxnSpPr>
        <p:spPr>
          <a:xfrm>
            <a:off x="4306957" y="4426229"/>
            <a:ext cx="11158330" cy="0"/>
          </a:xfrm>
          <a:prstGeom prst="straightConnector1">
            <a:avLst/>
          </a:prstGeom>
          <a:noFill/>
          <a:ln cap="flat" cmpd="sng" w="19050">
            <a:solidFill>
              <a:schemeClr val="lt2"/>
            </a:solidFill>
            <a:prstDash val="solid"/>
            <a:round/>
            <a:headEnd len="sm" w="sm" type="none"/>
            <a:tailEnd len="sm" w="sm" type="none"/>
          </a:ln>
        </p:spPr>
      </p:cxnSp>
      <p:cxnSp>
        <p:nvCxnSpPr>
          <p:cNvPr id="1904" name="Google Shape;1904;p101"/>
          <p:cNvCxnSpPr/>
          <p:nvPr/>
        </p:nvCxnSpPr>
        <p:spPr>
          <a:xfrm>
            <a:off x="4306957" y="7513983"/>
            <a:ext cx="11158330" cy="0"/>
          </a:xfrm>
          <a:prstGeom prst="straightConnector1">
            <a:avLst/>
          </a:prstGeom>
          <a:noFill/>
          <a:ln cap="flat" cmpd="sng" w="19050">
            <a:solidFill>
              <a:schemeClr val="lt2"/>
            </a:solidFill>
            <a:prstDash val="solid"/>
            <a:round/>
            <a:headEnd len="sm" w="sm" type="none"/>
            <a:tailEnd len="sm" w="sm" type="none"/>
          </a:ln>
        </p:spPr>
      </p:cxnSp>
      <p:sp>
        <p:nvSpPr>
          <p:cNvPr id="1905" name="Google Shape;1905;p10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Ecosystem Partners</a:t>
            </a:r>
            <a:endParaRPr/>
          </a:p>
        </p:txBody>
      </p:sp>
      <p:pic>
        <p:nvPicPr>
          <p:cNvPr id="1906" name="Google Shape;1906;p101"/>
          <p:cNvPicPr preferRelativeResize="0"/>
          <p:nvPr/>
        </p:nvPicPr>
        <p:blipFill rotWithShape="1">
          <a:blip r:embed="rId6">
            <a:alphaModFix/>
          </a:blip>
          <a:srcRect b="0" l="0" r="0" t="0"/>
          <a:stretch/>
        </p:blipFill>
        <p:spPr>
          <a:xfrm>
            <a:off x="7215728" y="8412602"/>
            <a:ext cx="1141502" cy="482743"/>
          </a:xfrm>
          <a:prstGeom prst="rect">
            <a:avLst/>
          </a:prstGeom>
          <a:noFill/>
          <a:ln>
            <a:noFill/>
          </a:ln>
        </p:spPr>
      </p:pic>
      <p:pic>
        <p:nvPicPr>
          <p:cNvPr id="1907" name="Google Shape;1907;p101"/>
          <p:cNvPicPr preferRelativeResize="0"/>
          <p:nvPr/>
        </p:nvPicPr>
        <p:blipFill rotWithShape="1">
          <a:blip r:embed="rId9">
            <a:alphaModFix/>
          </a:blip>
          <a:srcRect b="0" l="0" r="0" t="0"/>
          <a:stretch/>
        </p:blipFill>
        <p:spPr>
          <a:xfrm>
            <a:off x="9792430" y="6682171"/>
            <a:ext cx="1036046" cy="281085"/>
          </a:xfrm>
          <a:prstGeom prst="rect">
            <a:avLst/>
          </a:prstGeom>
          <a:noFill/>
          <a:ln>
            <a:noFill/>
          </a:ln>
        </p:spPr>
      </p:pic>
      <p:pic>
        <p:nvPicPr>
          <p:cNvPr id="1908" name="Google Shape;1908;p101"/>
          <p:cNvPicPr preferRelativeResize="0"/>
          <p:nvPr/>
        </p:nvPicPr>
        <p:blipFill>
          <a:blip r:embed="rId31">
            <a:alphaModFix/>
          </a:blip>
          <a:stretch>
            <a:fillRect/>
          </a:stretch>
        </p:blipFill>
        <p:spPr>
          <a:xfrm>
            <a:off x="10224484" y="3226250"/>
            <a:ext cx="679678" cy="357725"/>
          </a:xfrm>
          <a:prstGeom prst="rect">
            <a:avLst/>
          </a:prstGeom>
          <a:noFill/>
          <a:ln>
            <a:noFill/>
          </a:ln>
        </p:spPr>
      </p:pic>
      <p:pic>
        <p:nvPicPr>
          <p:cNvPr id="1909" name="Google Shape;1909;p101"/>
          <p:cNvPicPr preferRelativeResize="0"/>
          <p:nvPr/>
        </p:nvPicPr>
        <p:blipFill>
          <a:blip r:embed="rId32">
            <a:alphaModFix/>
          </a:blip>
          <a:stretch>
            <a:fillRect/>
          </a:stretch>
        </p:blipFill>
        <p:spPr>
          <a:xfrm>
            <a:off x="11363523" y="3089268"/>
            <a:ext cx="616075" cy="616083"/>
          </a:xfrm>
          <a:prstGeom prst="rect">
            <a:avLst/>
          </a:prstGeom>
          <a:noFill/>
          <a:ln>
            <a:noFill/>
          </a:ln>
        </p:spPr>
      </p:pic>
      <p:pic>
        <p:nvPicPr>
          <p:cNvPr id="1910" name="Google Shape;1910;p101"/>
          <p:cNvPicPr preferRelativeResize="0"/>
          <p:nvPr/>
        </p:nvPicPr>
        <p:blipFill>
          <a:blip r:embed="rId33">
            <a:alphaModFix/>
          </a:blip>
          <a:stretch>
            <a:fillRect/>
          </a:stretch>
        </p:blipFill>
        <p:spPr>
          <a:xfrm>
            <a:off x="12771150" y="6006494"/>
            <a:ext cx="1137325" cy="28204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102"/>
          <p:cNvSpPr txBox="1"/>
          <p:nvPr/>
        </p:nvSpPr>
        <p:spPr>
          <a:xfrm>
            <a:off x="7024132" y="7312007"/>
            <a:ext cx="4246086" cy="70173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2200" u="none" cap="none" strike="noStrike">
                <a:solidFill>
                  <a:schemeClr val="accent4"/>
                </a:solidFill>
                <a:latin typeface="Trebuchet MS"/>
                <a:ea typeface="Trebuchet MS"/>
                <a:cs typeface="Trebuchet MS"/>
                <a:sym typeface="Trebuchet MS"/>
              </a:rPr>
              <a:t>GPU accelerated SQL engine built on top of RAPIDS</a:t>
            </a:r>
            <a:endParaRPr/>
          </a:p>
        </p:txBody>
      </p:sp>
      <p:sp>
        <p:nvSpPr>
          <p:cNvPr id="1917" name="Google Shape;1917;p102"/>
          <p:cNvSpPr txBox="1"/>
          <p:nvPr/>
        </p:nvSpPr>
        <p:spPr>
          <a:xfrm>
            <a:off x="12231185" y="7312007"/>
            <a:ext cx="5029200" cy="701731"/>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b="0" i="0" lang="en-US" sz="2200" u="none" cap="none" strike="noStrike">
                <a:solidFill>
                  <a:schemeClr val="accent4"/>
                </a:solidFill>
                <a:latin typeface="Trebuchet MS"/>
                <a:ea typeface="Trebuchet MS"/>
                <a:cs typeface="Trebuchet MS"/>
                <a:sym typeface="Trebuchet MS"/>
              </a:rPr>
              <a:t>Distributed stream processing </a:t>
            </a:r>
            <a:br>
              <a:rPr b="0" i="0" lang="en-US" sz="2200" u="none" cap="none" strike="noStrike">
                <a:solidFill>
                  <a:schemeClr val="accent4"/>
                </a:solidFill>
                <a:latin typeface="Trebuchet MS"/>
                <a:ea typeface="Trebuchet MS"/>
                <a:cs typeface="Trebuchet MS"/>
                <a:sym typeface="Trebuchet MS"/>
              </a:rPr>
            </a:br>
            <a:r>
              <a:rPr b="0" i="0" lang="en-US" sz="2200" u="none" cap="none" strike="noStrike">
                <a:solidFill>
                  <a:schemeClr val="accent4"/>
                </a:solidFill>
                <a:latin typeface="Trebuchet MS"/>
                <a:ea typeface="Trebuchet MS"/>
                <a:cs typeface="Trebuchet MS"/>
                <a:sym typeface="Trebuchet MS"/>
              </a:rPr>
              <a:t>using RAPIDS and Dask</a:t>
            </a:r>
            <a:endParaRPr b="0" i="0" sz="2200" u="none" cap="none" strike="noStrike">
              <a:solidFill>
                <a:schemeClr val="accent4"/>
              </a:solidFill>
              <a:latin typeface="Trebuchet MS"/>
              <a:ea typeface="Trebuchet MS"/>
              <a:cs typeface="Trebuchet MS"/>
              <a:sym typeface="Trebuchet MS"/>
            </a:endParaRPr>
          </a:p>
        </p:txBody>
      </p:sp>
      <p:sp>
        <p:nvSpPr>
          <p:cNvPr id="1918" name="Google Shape;1918;p102"/>
          <p:cNvSpPr txBox="1"/>
          <p:nvPr/>
        </p:nvSpPr>
        <p:spPr>
          <a:xfrm>
            <a:off x="1049958" y="7312007"/>
            <a:ext cx="5029200" cy="100642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n-US" sz="2200">
                <a:solidFill>
                  <a:schemeClr val="accent4"/>
                </a:solidFill>
                <a:latin typeface="Trebuchet MS"/>
                <a:ea typeface="Trebuchet MS"/>
                <a:cs typeface="Trebuchet MS"/>
                <a:sym typeface="Trebuchet MS"/>
              </a:rPr>
              <a:t>ETL library for recommender systems building off of</a:t>
            </a:r>
            <a:r>
              <a:rPr b="0" i="0" lang="en-US" sz="2200" u="none" cap="none" strike="noStrike">
                <a:solidFill>
                  <a:schemeClr val="accent4"/>
                </a:solidFill>
                <a:latin typeface="Trebuchet MS"/>
                <a:ea typeface="Trebuchet MS"/>
                <a:cs typeface="Trebuchet MS"/>
                <a:sym typeface="Trebuchet MS"/>
              </a:rPr>
              <a:t> RAPIDS and Dask</a:t>
            </a:r>
            <a:endParaRPr/>
          </a:p>
        </p:txBody>
      </p:sp>
      <p:sp>
        <p:nvSpPr>
          <p:cNvPr id="1919" name="Google Shape;1919;p102"/>
          <p:cNvSpPr txBox="1"/>
          <p:nvPr/>
        </p:nvSpPr>
        <p:spPr>
          <a:xfrm>
            <a:off x="12896265" y="4406404"/>
            <a:ext cx="3715500" cy="1531500"/>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1" i="0" lang="en-US" sz="5400" u="none" cap="none" strike="noStrike">
                <a:solidFill>
                  <a:schemeClr val="dk2"/>
                </a:solidFill>
                <a:latin typeface="Trebuchet MS"/>
                <a:ea typeface="Trebuchet MS"/>
                <a:cs typeface="Trebuchet MS"/>
                <a:sym typeface="Trebuchet MS"/>
              </a:rPr>
              <a:t>Streamz</a:t>
            </a:r>
            <a:endParaRPr b="1" i="0" sz="5400" u="none" cap="none" strike="noStrike">
              <a:solidFill>
                <a:schemeClr val="dk2"/>
              </a:solidFill>
              <a:latin typeface="Trebuchet MS"/>
              <a:ea typeface="Trebuchet MS"/>
              <a:cs typeface="Trebuchet MS"/>
              <a:sym typeface="Trebuchet MS"/>
            </a:endParaRPr>
          </a:p>
        </p:txBody>
      </p:sp>
      <p:pic>
        <p:nvPicPr>
          <p:cNvPr id="1920" name="Google Shape;1920;p102"/>
          <p:cNvPicPr preferRelativeResize="0"/>
          <p:nvPr/>
        </p:nvPicPr>
        <p:blipFill rotWithShape="1">
          <a:blip r:embed="rId3">
            <a:alphaModFix/>
          </a:blip>
          <a:srcRect b="0" l="0" r="0" t="0"/>
          <a:stretch/>
        </p:blipFill>
        <p:spPr>
          <a:xfrm>
            <a:off x="7161606" y="4564834"/>
            <a:ext cx="3971138" cy="1235752"/>
          </a:xfrm>
          <a:prstGeom prst="rect">
            <a:avLst/>
          </a:prstGeom>
          <a:noFill/>
          <a:ln>
            <a:noFill/>
          </a:ln>
        </p:spPr>
      </p:pic>
      <p:sp>
        <p:nvSpPr>
          <p:cNvPr id="1921" name="Google Shape;1921;p102"/>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Building on Top of </a:t>
            </a:r>
            <a:r>
              <a:rPr lang="en-US"/>
              <a:t>RAPIDS</a:t>
            </a:r>
            <a:endParaRPr/>
          </a:p>
        </p:txBody>
      </p:sp>
      <p:sp>
        <p:nvSpPr>
          <p:cNvPr id="1922" name="Google Shape;1922;p102"/>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A Bigger, Better, Stronger Ecosystem for All</a:t>
            </a:r>
            <a:endParaRPr/>
          </a:p>
        </p:txBody>
      </p:sp>
      <p:sp>
        <p:nvSpPr>
          <p:cNvPr id="1923" name="Google Shape;1923;p102"/>
          <p:cNvSpPr txBox="1"/>
          <p:nvPr/>
        </p:nvSpPr>
        <p:spPr>
          <a:xfrm>
            <a:off x="2136250" y="4690250"/>
            <a:ext cx="2856600" cy="9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400">
                <a:solidFill>
                  <a:srgbClr val="76B900"/>
                </a:solidFill>
              </a:rPr>
              <a:t>NV</a:t>
            </a:r>
            <a:r>
              <a:rPr lang="en-US" sz="4400">
                <a:solidFill>
                  <a:srgbClr val="666666"/>
                </a:solidFill>
              </a:rPr>
              <a:t>Tabular</a:t>
            </a:r>
            <a:endParaRPr sz="4400">
              <a:solidFill>
                <a:srgbClr val="666666"/>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7" name="Shape 1927"/>
        <p:cNvGrpSpPr/>
        <p:nvPr/>
      </p:nvGrpSpPr>
      <p:grpSpPr>
        <a:xfrm>
          <a:off x="0" y="0"/>
          <a:ext cx="0" cy="0"/>
          <a:chOff x="0" y="0"/>
          <a:chExt cx="0" cy="0"/>
        </a:xfrm>
      </p:grpSpPr>
      <p:sp>
        <p:nvSpPr>
          <p:cNvPr id="1928" name="Google Shape;1928;p103"/>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100"/>
              <a:buNone/>
            </a:pPr>
            <a:r>
              <a:rPr lang="en-US">
                <a:solidFill>
                  <a:schemeClr val="hlink"/>
                </a:solidFill>
              </a:rPr>
              <a:t>NV</a:t>
            </a:r>
            <a:r>
              <a:rPr lang="en-US">
                <a:solidFill>
                  <a:schemeClr val="accent4"/>
                </a:solidFill>
              </a:rPr>
              <a:t>Tabular</a:t>
            </a:r>
            <a:endParaRPr/>
          </a:p>
        </p:txBody>
      </p:sp>
      <p:sp>
        <p:nvSpPr>
          <p:cNvPr id="1929" name="Google Shape;1929;p103"/>
          <p:cNvSpPr txBox="1"/>
          <p:nvPr>
            <p:ph idx="2" type="body"/>
          </p:nvPr>
        </p:nvSpPr>
        <p:spPr>
          <a:xfrm>
            <a:off x="830580" y="2099222"/>
            <a:ext cx="16626900" cy="875700"/>
          </a:xfrm>
          <a:prstGeom prst="rect">
            <a:avLst/>
          </a:prstGeom>
          <a:noFill/>
          <a:ln>
            <a:noFill/>
          </a:ln>
        </p:spPr>
        <p:txBody>
          <a:bodyPr anchorCtr="0" anchor="t" bIns="76175" lIns="152375" spcFirstLastPara="1" rIns="152375" wrap="square" tIns="76175">
            <a:noAutofit/>
          </a:bodyPr>
          <a:lstStyle/>
          <a:p>
            <a:pPr indent="0" lvl="0" marL="0" rtl="0" algn="ctr">
              <a:lnSpc>
                <a:spcPct val="90000"/>
              </a:lnSpc>
              <a:spcBef>
                <a:spcPts val="0"/>
              </a:spcBef>
              <a:spcAft>
                <a:spcPts val="0"/>
              </a:spcAft>
              <a:buSzPts val="4000"/>
              <a:buFont typeface="Trebuchet MS"/>
              <a:buNone/>
            </a:pPr>
            <a:r>
              <a:rPr lang="en-US"/>
              <a:t>ETL library for recommender systems building off of RAPIDS and Dask</a:t>
            </a:r>
            <a:endParaRPr/>
          </a:p>
          <a:p>
            <a:pPr indent="0" lvl="0" marL="0" rtl="0" algn="ctr">
              <a:lnSpc>
                <a:spcPct val="90000"/>
              </a:lnSpc>
              <a:spcBef>
                <a:spcPts val="0"/>
              </a:spcBef>
              <a:spcAft>
                <a:spcPts val="0"/>
              </a:spcAft>
              <a:buSzPts val="4000"/>
              <a:buFont typeface="Trebuchet MS"/>
              <a:buNone/>
            </a:pPr>
            <a:r>
              <a:t/>
            </a:r>
            <a:endParaRPr/>
          </a:p>
        </p:txBody>
      </p:sp>
      <p:pic>
        <p:nvPicPr>
          <p:cNvPr id="1930" name="Google Shape;1930;p103" title="Chart"/>
          <p:cNvPicPr preferRelativeResize="0"/>
          <p:nvPr/>
        </p:nvPicPr>
        <p:blipFill rotWithShape="1">
          <a:blip r:embed="rId3">
            <a:alphaModFix/>
          </a:blip>
          <a:srcRect b="0" l="-980" r="979" t="0"/>
          <a:stretch/>
        </p:blipFill>
        <p:spPr>
          <a:xfrm>
            <a:off x="9334250" y="3879575"/>
            <a:ext cx="7627251" cy="4096300"/>
          </a:xfrm>
          <a:prstGeom prst="rect">
            <a:avLst/>
          </a:prstGeom>
          <a:noFill/>
          <a:ln>
            <a:noFill/>
          </a:ln>
        </p:spPr>
      </p:pic>
      <p:sp>
        <p:nvSpPr>
          <p:cNvPr id="1931" name="Google Shape;1931;p103"/>
          <p:cNvSpPr txBox="1"/>
          <p:nvPr/>
        </p:nvSpPr>
        <p:spPr>
          <a:xfrm>
            <a:off x="830575" y="4013952"/>
            <a:ext cx="8733900" cy="4487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2800">
                <a:solidFill>
                  <a:srgbClr val="7400FF"/>
                </a:solidFill>
                <a:latin typeface="Trebuchet MS"/>
                <a:ea typeface="Trebuchet MS"/>
                <a:cs typeface="Trebuchet MS"/>
                <a:sym typeface="Trebuchet MS"/>
              </a:rPr>
              <a:t>A HIGH LEVEL API BUILDING UPON DASK-CUDF</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NVTabular’s high level API allows users to think about what they want to do with the data, not how they have to do it or how to scale it, for operations common within recommendation workflows.</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rPr lang="en-US" sz="2800">
                <a:solidFill>
                  <a:srgbClr val="7400FF"/>
                </a:solidFill>
                <a:latin typeface="Trebuchet MS"/>
                <a:ea typeface="Trebuchet MS"/>
                <a:cs typeface="Trebuchet MS"/>
                <a:sym typeface="Trebuchet MS"/>
              </a:rPr>
              <a:t>ACCELERATED GPU DATALOADERS</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Using cuIO primatives and cuDF, NVTabular accelerates dataloading for PyTorch &amp; Tensorflow, removing I/O issues common in deep learning based recommender system models.</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t/>
            </a:r>
            <a:endParaRPr sz="2400">
              <a:solidFill>
                <a:srgbClr val="868686"/>
              </a:solidFill>
              <a:latin typeface="Trebuchet MS"/>
              <a:ea typeface="Trebuchet MS"/>
              <a:cs typeface="Trebuchet MS"/>
              <a:sym typeface="Trebuchet MS"/>
            </a:endParaRPr>
          </a:p>
          <a:p>
            <a:pPr indent="0" lvl="0" marL="285750" rtl="0" algn="l">
              <a:lnSpc>
                <a:spcPct val="90000"/>
              </a:lnSpc>
              <a:spcBef>
                <a:spcPts val="1000"/>
              </a:spcBef>
              <a:spcAft>
                <a:spcPts val="0"/>
              </a:spcAft>
              <a:buClr>
                <a:srgbClr val="B3B3B3"/>
              </a:buClr>
              <a:buSzPts val="1920"/>
              <a:buFont typeface="Trebuchet MS"/>
              <a:buNone/>
            </a:pPr>
            <a:r>
              <a:t/>
            </a:r>
            <a:endParaRPr sz="2400">
              <a:solidFill>
                <a:srgbClr val="868686"/>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pic>
        <p:nvPicPr>
          <p:cNvPr id="1936" name="Google Shape;1936;p104"/>
          <p:cNvPicPr preferRelativeResize="0"/>
          <p:nvPr/>
        </p:nvPicPr>
        <p:blipFill rotWithShape="1">
          <a:blip r:embed="rId4">
            <a:alphaModFix/>
          </a:blip>
          <a:srcRect b="0" l="0" r="0" t="0"/>
          <a:stretch/>
        </p:blipFill>
        <p:spPr>
          <a:xfrm>
            <a:off x="9474962" y="3699329"/>
            <a:ext cx="7847144" cy="4472156"/>
          </a:xfrm>
          <a:prstGeom prst="rect">
            <a:avLst/>
          </a:prstGeom>
          <a:noFill/>
          <a:ln>
            <a:noFill/>
          </a:ln>
        </p:spPr>
      </p:pic>
      <p:sp>
        <p:nvSpPr>
          <p:cNvPr id="1937" name="Google Shape;1937;p104"/>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BlazingSQL</a:t>
            </a:r>
            <a:endParaRPr/>
          </a:p>
        </p:txBody>
      </p:sp>
      <p:sp>
        <p:nvSpPr>
          <p:cNvPr id="1938" name="Google Shape;1938;p104"/>
          <p:cNvSpPr txBox="1"/>
          <p:nvPr>
            <p:ph idx="2" type="body"/>
          </p:nvPr>
        </p:nvSpPr>
        <p:spPr>
          <a:xfrm>
            <a:off x="830580" y="2099222"/>
            <a:ext cx="16626900" cy="875700"/>
          </a:xfrm>
          <a:prstGeom prst="rect">
            <a:avLst/>
          </a:prstGeom>
          <a:noFill/>
          <a:ln>
            <a:noFill/>
          </a:ln>
        </p:spPr>
        <p:txBody>
          <a:bodyPr anchorCtr="0" anchor="t" bIns="76175" lIns="152375" spcFirstLastPara="1" rIns="152375" wrap="square" tIns="76175">
            <a:noAutofit/>
          </a:bodyPr>
          <a:lstStyle/>
          <a:p>
            <a:pPr indent="0" lvl="0" marL="0" rtl="0" algn="ctr">
              <a:lnSpc>
                <a:spcPct val="90000"/>
              </a:lnSpc>
              <a:spcBef>
                <a:spcPts val="0"/>
              </a:spcBef>
              <a:spcAft>
                <a:spcPts val="0"/>
              </a:spcAft>
              <a:buSzPts val="4000"/>
              <a:buFont typeface="Trebuchet MS"/>
              <a:buNone/>
            </a:pPr>
            <a:r>
              <a:rPr lang="en-US"/>
              <a:t>GPU-accelerated SQL engine built with RAPIDS</a:t>
            </a:r>
            <a:endParaRPr/>
          </a:p>
        </p:txBody>
      </p:sp>
      <p:sp>
        <p:nvSpPr>
          <p:cNvPr id="1939" name="Google Shape;1939;p104"/>
          <p:cNvSpPr txBox="1"/>
          <p:nvPr/>
        </p:nvSpPr>
        <p:spPr>
          <a:xfrm>
            <a:off x="830575" y="3480552"/>
            <a:ext cx="8733900" cy="4487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2800">
                <a:solidFill>
                  <a:srgbClr val="7400FF"/>
                </a:solidFill>
                <a:latin typeface="Trebuchet MS"/>
                <a:ea typeface="Trebuchet MS"/>
                <a:cs typeface="Trebuchet MS"/>
                <a:sym typeface="Trebuchet MS"/>
              </a:rPr>
              <a:t>BLAZING FAST SQL ON RAPIDS</a:t>
            </a:r>
            <a:endParaRPr sz="2400">
              <a:solidFill>
                <a:srgbClr val="868686"/>
              </a:solidFill>
              <a:latin typeface="Trebuchet MS"/>
              <a:ea typeface="Trebuchet MS"/>
              <a:cs typeface="Trebuchet MS"/>
              <a:sym typeface="Trebuchet MS"/>
            </a:endParaRPr>
          </a:p>
          <a:p>
            <a:pPr indent="-283110" lvl="0" marL="283110" rtl="0" algn="l">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I</a:t>
            </a:r>
            <a:r>
              <a:rPr lang="en-US" sz="2400">
                <a:solidFill>
                  <a:srgbClr val="868686"/>
                </a:solidFill>
                <a:latin typeface="Trebuchet MS"/>
                <a:ea typeface="Trebuchet MS"/>
                <a:cs typeface="Trebuchet MS"/>
                <a:sym typeface="Trebuchet MS"/>
              </a:rPr>
              <a:t>ncredibly fast distributed SQL engine on GPUs--natively compatible with RAPIDS!</a:t>
            </a:r>
            <a:endParaRPr sz="2400">
              <a:solidFill>
                <a:srgbClr val="868686"/>
              </a:solidFill>
              <a:latin typeface="Trebuchet MS"/>
              <a:ea typeface="Trebuchet MS"/>
              <a:cs typeface="Trebuchet MS"/>
              <a:sym typeface="Trebuchet MS"/>
            </a:endParaRPr>
          </a:p>
          <a:p>
            <a:pPr indent="-283110" lvl="0" marL="283110" rtl="0" algn="l">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Allows data scientists to easily connect large-scale data lakes to GPU-accelerated analytics</a:t>
            </a:r>
            <a:endParaRPr sz="2400">
              <a:solidFill>
                <a:srgbClr val="868686"/>
              </a:solidFill>
              <a:latin typeface="Trebuchet MS"/>
              <a:ea typeface="Trebuchet MS"/>
              <a:cs typeface="Trebuchet MS"/>
              <a:sym typeface="Trebuchet MS"/>
            </a:endParaRPr>
          </a:p>
          <a:p>
            <a:pPr indent="-283110" lvl="0" marL="283110" rtl="0" algn="l">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Directly query raw file formats such as CSV and Apache Parquet inside Data Lakes like HDFS and AWS S3, and directly pipe the results into GPU memory.</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rPr lang="en-US" sz="2800">
                <a:solidFill>
                  <a:srgbClr val="7400FF"/>
                </a:solidFill>
                <a:latin typeface="Trebuchet MS"/>
                <a:ea typeface="Trebuchet MS"/>
                <a:cs typeface="Trebuchet MS"/>
                <a:sym typeface="Trebuchet MS"/>
              </a:rPr>
              <a:t>NOW WITH OUT-OF-CORE EXECUTION</a:t>
            </a:r>
            <a:endParaRPr sz="2400">
              <a:solidFill>
                <a:srgbClr val="868686"/>
              </a:solidFill>
              <a:latin typeface="Trebuchet MS"/>
              <a:ea typeface="Trebuchet MS"/>
              <a:cs typeface="Trebuchet MS"/>
              <a:sym typeface="Trebuchet MS"/>
            </a:endParaRPr>
          </a:p>
          <a:p>
            <a:pPr indent="-283110" lvl="0" marL="283110" rtl="0" algn="l">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Users no longer limited by available GPU memory</a:t>
            </a:r>
            <a:endParaRPr sz="2400">
              <a:solidFill>
                <a:srgbClr val="868686"/>
              </a:solidFill>
              <a:latin typeface="Trebuchet MS"/>
              <a:ea typeface="Trebuchet MS"/>
              <a:cs typeface="Trebuchet MS"/>
              <a:sym typeface="Trebuchet MS"/>
            </a:endParaRPr>
          </a:p>
          <a:p>
            <a:pPr indent="-283110" lvl="0" marL="283110" rtl="0" algn="l">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10TB workloads on a single Tesla V100 (32GB)!</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t/>
            </a:r>
            <a:endParaRPr sz="2400">
              <a:solidFill>
                <a:srgbClr val="868686"/>
              </a:solidFill>
              <a:latin typeface="Trebuchet MS"/>
              <a:ea typeface="Trebuchet MS"/>
              <a:cs typeface="Trebuchet MS"/>
              <a:sym typeface="Trebuchet MS"/>
            </a:endParaRPr>
          </a:p>
          <a:p>
            <a:pPr indent="0" lvl="0" marL="285750" rtl="0" algn="l">
              <a:lnSpc>
                <a:spcPct val="90000"/>
              </a:lnSpc>
              <a:spcBef>
                <a:spcPts val="1000"/>
              </a:spcBef>
              <a:spcAft>
                <a:spcPts val="0"/>
              </a:spcAft>
              <a:buClr>
                <a:srgbClr val="B3B3B3"/>
              </a:buClr>
              <a:buSzPts val="1920"/>
              <a:buFont typeface="Trebuchet MS"/>
              <a:buNone/>
            </a:pPr>
            <a:r>
              <a:t/>
            </a:r>
            <a:endParaRPr sz="2400">
              <a:solidFill>
                <a:srgbClr val="868686"/>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3" name="Shape 1943"/>
        <p:cNvGrpSpPr/>
        <p:nvPr/>
      </p:nvGrpSpPr>
      <p:grpSpPr>
        <a:xfrm>
          <a:off x="0" y="0"/>
          <a:ext cx="0" cy="0"/>
          <a:chOff x="0" y="0"/>
          <a:chExt cx="0" cy="0"/>
        </a:xfrm>
      </p:grpSpPr>
      <p:grpSp>
        <p:nvGrpSpPr>
          <p:cNvPr id="1944" name="Google Shape;1944;p105"/>
          <p:cNvGrpSpPr/>
          <p:nvPr/>
        </p:nvGrpSpPr>
        <p:grpSpPr>
          <a:xfrm>
            <a:off x="4073889" y="6493096"/>
            <a:ext cx="10226986" cy="2949048"/>
            <a:chOff x="4580835" y="6441743"/>
            <a:chExt cx="10226986" cy="3016155"/>
          </a:xfrm>
        </p:grpSpPr>
        <p:grpSp>
          <p:nvGrpSpPr>
            <p:cNvPr id="1945" name="Google Shape;1945;p105"/>
            <p:cNvGrpSpPr/>
            <p:nvPr/>
          </p:nvGrpSpPr>
          <p:grpSpPr>
            <a:xfrm>
              <a:off x="4580835" y="6441743"/>
              <a:ext cx="10226986" cy="3016155"/>
              <a:chOff x="9925878" y="2310106"/>
              <a:chExt cx="7063900" cy="2358730"/>
            </a:xfrm>
          </p:grpSpPr>
          <p:sp>
            <p:nvSpPr>
              <p:cNvPr id="1946" name="Google Shape;1946;p105"/>
              <p:cNvSpPr/>
              <p:nvPr/>
            </p:nvSpPr>
            <p:spPr>
              <a:xfrm>
                <a:off x="9925878" y="2310106"/>
                <a:ext cx="7063409" cy="2358730"/>
              </a:xfrm>
              <a:prstGeom prst="rect">
                <a:avLst/>
              </a:prstGeom>
              <a:solidFill>
                <a:srgbClr val="EFEFEF">
                  <a:alpha val="6784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cxnSp>
            <p:nvCxnSpPr>
              <p:cNvPr id="1947" name="Google Shape;1947;p105"/>
              <p:cNvCxnSpPr/>
              <p:nvPr/>
            </p:nvCxnSpPr>
            <p:spPr>
              <a:xfrm>
                <a:off x="9925878" y="2319129"/>
                <a:ext cx="7063900" cy="0"/>
              </a:xfrm>
              <a:prstGeom prst="straightConnector1">
                <a:avLst/>
              </a:prstGeom>
              <a:noFill/>
              <a:ln cap="flat" cmpd="sng" w="31750">
                <a:solidFill>
                  <a:schemeClr val="lt2"/>
                </a:solidFill>
                <a:prstDash val="solid"/>
                <a:round/>
                <a:headEnd len="sm" w="sm" type="none"/>
                <a:tailEnd len="sm" w="sm" type="none"/>
              </a:ln>
            </p:spPr>
          </p:cxnSp>
        </p:grpSp>
        <p:sp>
          <p:nvSpPr>
            <p:cNvPr id="1948" name="Google Shape;1948;p105"/>
            <p:cNvSpPr txBox="1"/>
            <p:nvPr/>
          </p:nvSpPr>
          <p:spPr>
            <a:xfrm>
              <a:off x="4842620" y="6570542"/>
              <a:ext cx="9926735" cy="2632414"/>
            </a:xfrm>
            <a:prstGeom prst="rect">
              <a:avLst/>
            </a:prstGeom>
            <a:noFill/>
            <a:ln>
              <a:noFill/>
            </a:ln>
          </p:spPr>
          <p:txBody>
            <a:bodyPr anchorCtr="0" anchor="t" bIns="152375" lIns="152375" spcFirstLastPara="1" rIns="152375" wrap="square" tIns="152375">
              <a:noAutofit/>
            </a:bodyPr>
            <a:lstStyle/>
            <a:p>
              <a:pPr indent="0" lvl="0" marL="0" marR="0" rtl="0" algn="l">
                <a:lnSpc>
                  <a:spcPct val="115000"/>
                </a:lnSpc>
                <a:spcBef>
                  <a:spcPts val="0"/>
                </a:spcBef>
                <a:spcAft>
                  <a:spcPts val="0"/>
                </a:spcAft>
                <a:buNone/>
              </a:pPr>
              <a:r>
                <a:rPr b="0" i="0" lang="en-US" sz="1400" u="none" cap="none" strike="noStrike">
                  <a:solidFill>
                    <a:srgbClr val="383A42"/>
                  </a:solidFill>
                  <a:latin typeface="Courier New"/>
                  <a:ea typeface="Courier New"/>
                  <a:cs typeface="Courier New"/>
                  <a:sym typeface="Courier New"/>
                </a:rPr>
                <a:t>from blazingsql </a:t>
              </a:r>
              <a:r>
                <a:rPr b="0" i="0" lang="en-US" sz="1400" u="none" cap="none" strike="noStrike">
                  <a:solidFill>
                    <a:srgbClr val="A626A4"/>
                  </a:solidFill>
                  <a:latin typeface="Courier New"/>
                  <a:ea typeface="Courier New"/>
                  <a:cs typeface="Courier New"/>
                  <a:sym typeface="Courier New"/>
                </a:rPr>
                <a:t>import</a:t>
              </a:r>
              <a:r>
                <a:rPr b="0" i="0" lang="en-US" sz="1400" u="none" cap="none" strike="noStrike">
                  <a:solidFill>
                    <a:srgbClr val="383A42"/>
                  </a:solidFill>
                  <a:latin typeface="Courier New"/>
                  <a:ea typeface="Courier New"/>
                  <a:cs typeface="Courier New"/>
                  <a:sym typeface="Courier New"/>
                </a:rPr>
                <a:t> BlazingContext</a:t>
              </a:r>
              <a:br>
                <a:rPr b="0" i="0" lang="en-US" sz="1400" u="none" cap="none" strike="noStrike">
                  <a:solidFill>
                    <a:srgbClr val="383A42"/>
                  </a:solidFill>
                  <a:latin typeface="Courier New"/>
                  <a:ea typeface="Courier New"/>
                  <a:cs typeface="Courier New"/>
                  <a:sym typeface="Courier New"/>
                </a:rPr>
              </a:br>
              <a:r>
                <a:rPr b="0" i="0" lang="en-US" sz="1400" u="none" cap="none" strike="noStrike">
                  <a:solidFill>
                    <a:srgbClr val="A626A4"/>
                  </a:solidFill>
                  <a:latin typeface="Courier New"/>
                  <a:ea typeface="Courier New"/>
                  <a:cs typeface="Courier New"/>
                  <a:sym typeface="Courier New"/>
                </a:rPr>
                <a:t>import</a:t>
              </a:r>
              <a:r>
                <a:rPr b="0" i="0" lang="en-US" sz="1400" u="none" cap="none" strike="noStrike">
                  <a:solidFill>
                    <a:srgbClr val="383A42"/>
                  </a:solidFill>
                  <a:latin typeface="Courier New"/>
                  <a:ea typeface="Courier New"/>
                  <a:cs typeface="Courier New"/>
                  <a:sym typeface="Courier New"/>
                </a:rPr>
                <a:t> cudf</a:t>
              </a:r>
              <a:br>
                <a:rPr b="0" i="0" lang="en-US" sz="1400" u="none" cap="none" strike="noStrike">
                  <a:solidFill>
                    <a:srgbClr val="383A42"/>
                  </a:solidFill>
                  <a:latin typeface="Courier New"/>
                  <a:ea typeface="Courier New"/>
                  <a:cs typeface="Courier New"/>
                  <a:sym typeface="Courier New"/>
                </a:rPr>
              </a:br>
              <a:br>
                <a:rPr b="0" i="0" lang="en-US" sz="1400" u="none" cap="none" strike="noStrike">
                  <a:solidFill>
                    <a:srgbClr val="383A42"/>
                  </a:solidFill>
                  <a:latin typeface="Courier New"/>
                  <a:ea typeface="Courier New"/>
                  <a:cs typeface="Courier New"/>
                  <a:sym typeface="Courier New"/>
                </a:rPr>
              </a:br>
              <a:r>
                <a:rPr b="0" i="0" lang="en-US" sz="1400" u="none" cap="none" strike="noStrike">
                  <a:solidFill>
                    <a:srgbClr val="383A42"/>
                  </a:solidFill>
                  <a:latin typeface="Courier New"/>
                  <a:ea typeface="Courier New"/>
                  <a:cs typeface="Courier New"/>
                  <a:sym typeface="Courier New"/>
                </a:rPr>
                <a:t>bc = BlazingContext()</a:t>
              </a:r>
              <a:br>
                <a:rPr b="0" i="0" lang="en-US" sz="1400" u="none" cap="none" strike="noStrike">
                  <a:solidFill>
                    <a:srgbClr val="383A42"/>
                  </a:solidFill>
                  <a:latin typeface="Courier New"/>
                  <a:ea typeface="Courier New"/>
                  <a:cs typeface="Courier New"/>
                  <a:sym typeface="Courier New"/>
                </a:rPr>
              </a:br>
              <a:br>
                <a:rPr b="0" i="0" lang="en-US" sz="1400" u="none" cap="none" strike="noStrike">
                  <a:solidFill>
                    <a:srgbClr val="383A42"/>
                  </a:solidFill>
                  <a:latin typeface="Courier New"/>
                  <a:ea typeface="Courier New"/>
                  <a:cs typeface="Courier New"/>
                  <a:sym typeface="Courier New"/>
                </a:rPr>
              </a:br>
              <a:r>
                <a:rPr b="0" i="0" lang="en-US" sz="1400" u="none" cap="none" strike="noStrike">
                  <a:solidFill>
                    <a:srgbClr val="383A42"/>
                  </a:solidFill>
                  <a:latin typeface="Courier New"/>
                  <a:ea typeface="Courier New"/>
                  <a:cs typeface="Courier New"/>
                  <a:sym typeface="Courier New"/>
                </a:rPr>
                <a:t>bc.s(</a:t>
              </a:r>
              <a:r>
                <a:rPr b="0" i="0" lang="en-US" sz="1400" u="none" cap="none" strike="noStrike">
                  <a:solidFill>
                    <a:srgbClr val="50A14F"/>
                  </a:solidFill>
                  <a:latin typeface="Courier New"/>
                  <a:ea typeface="Courier New"/>
                  <a:cs typeface="Courier New"/>
                  <a:sym typeface="Courier New"/>
                </a:rPr>
                <a:t>'bsql'</a:t>
              </a:r>
              <a:r>
                <a:rPr b="0" i="0" lang="en-US" sz="1400" u="none" cap="none" strike="noStrike">
                  <a:solidFill>
                    <a:srgbClr val="383A42"/>
                  </a:solidFill>
                  <a:latin typeface="Courier New"/>
                  <a:ea typeface="Courier New"/>
                  <a:cs typeface="Courier New"/>
                  <a:sym typeface="Courier New"/>
                </a:rPr>
                <a:t>, bucket_name=</a:t>
              </a:r>
              <a:r>
                <a:rPr b="0" i="0" lang="en-US" sz="1400" u="none" cap="none" strike="noStrike">
                  <a:solidFill>
                    <a:srgbClr val="50A14F"/>
                  </a:solidFill>
                  <a:latin typeface="Courier New"/>
                  <a:ea typeface="Courier New"/>
                  <a:cs typeface="Courier New"/>
                  <a:sym typeface="Courier New"/>
                </a:rPr>
                <a:t>'bsql'</a:t>
              </a:r>
              <a:r>
                <a:rPr b="0" i="0" lang="en-US" sz="1400" u="none" cap="none" strike="noStrike">
                  <a:solidFill>
                    <a:srgbClr val="383A42"/>
                  </a:solidFill>
                  <a:latin typeface="Courier New"/>
                  <a:ea typeface="Courier New"/>
                  <a:cs typeface="Courier New"/>
                  <a:sym typeface="Courier New"/>
                </a:rPr>
                <a:t>, access_key_id=</a:t>
              </a:r>
              <a:r>
                <a:rPr b="0" i="0" lang="en-US" sz="1400" u="none" cap="none" strike="noStrike">
                  <a:solidFill>
                    <a:srgbClr val="50A14F"/>
                  </a:solidFill>
                  <a:latin typeface="Courier New"/>
                  <a:ea typeface="Courier New"/>
                  <a:cs typeface="Courier New"/>
                  <a:sym typeface="Courier New"/>
                </a:rPr>
                <a:t>'&lt;access_key&gt;'</a:t>
              </a:r>
              <a:r>
                <a:rPr b="0" i="0" lang="en-US" sz="1400" u="none" cap="none" strike="noStrike">
                  <a:solidFill>
                    <a:srgbClr val="383A42"/>
                  </a:solidFill>
                  <a:latin typeface="Courier New"/>
                  <a:ea typeface="Courier New"/>
                  <a:cs typeface="Courier New"/>
                  <a:sym typeface="Courier New"/>
                </a:rPr>
                <a:t>, secret_key=</a:t>
              </a:r>
              <a:r>
                <a:rPr b="0" i="0" lang="en-US" sz="1400" u="none" cap="none" strike="noStrike">
                  <a:solidFill>
                    <a:srgbClr val="50A14F"/>
                  </a:solidFill>
                  <a:latin typeface="Courier New"/>
                  <a:ea typeface="Courier New"/>
                  <a:cs typeface="Courier New"/>
                  <a:sym typeface="Courier New"/>
                </a:rPr>
                <a:t>'&lt;secret_key'</a:t>
              </a:r>
              <a:r>
                <a:rPr b="0" i="0" lang="en-US" sz="1400" u="none" cap="none" strike="noStrike">
                  <a:solidFill>
                    <a:srgbClr val="383A42"/>
                  </a:solidFill>
                  <a:latin typeface="Courier New"/>
                  <a:ea typeface="Courier New"/>
                  <a:cs typeface="Courier New"/>
                  <a:sym typeface="Courier New"/>
                </a:rPr>
                <a:t>)</a:t>
              </a:r>
              <a:br>
                <a:rPr b="0" i="0" lang="en-US" sz="1400" u="none" cap="none" strike="noStrike">
                  <a:solidFill>
                    <a:srgbClr val="383A42"/>
                  </a:solidFill>
                  <a:latin typeface="Courier New"/>
                  <a:ea typeface="Courier New"/>
                  <a:cs typeface="Courier New"/>
                  <a:sym typeface="Courier New"/>
                </a:rPr>
              </a:br>
              <a:br>
                <a:rPr b="0" i="0" lang="en-US" sz="1400" u="none" cap="none" strike="noStrike">
                  <a:solidFill>
                    <a:srgbClr val="383A42"/>
                  </a:solidFill>
                  <a:latin typeface="Courier New"/>
                  <a:ea typeface="Courier New"/>
                  <a:cs typeface="Courier New"/>
                  <a:sym typeface="Courier New"/>
                </a:rPr>
              </a:br>
              <a:r>
                <a:rPr b="0" i="0" lang="en-US" sz="1400" u="none" cap="none" strike="noStrike">
                  <a:solidFill>
                    <a:srgbClr val="383A42"/>
                  </a:solidFill>
                  <a:latin typeface="Courier New"/>
                  <a:ea typeface="Courier New"/>
                  <a:cs typeface="Courier New"/>
                  <a:sym typeface="Courier New"/>
                </a:rPr>
                <a:t>bc.create_table(</a:t>
              </a:r>
              <a:r>
                <a:rPr b="0" i="0" lang="en-US" sz="1400" u="none" cap="none" strike="noStrike">
                  <a:solidFill>
                    <a:srgbClr val="50A14F"/>
                  </a:solidFill>
                  <a:latin typeface="Courier New"/>
                  <a:ea typeface="Courier New"/>
                  <a:cs typeface="Courier New"/>
                  <a:sym typeface="Courier New"/>
                </a:rPr>
                <a:t>'orders'</a:t>
              </a:r>
              <a:r>
                <a:rPr b="0" i="0" lang="en-US" sz="1400" u="none" cap="none" strike="noStrike">
                  <a:solidFill>
                    <a:srgbClr val="383A42"/>
                  </a:solidFill>
                  <a:latin typeface="Courier New"/>
                  <a:ea typeface="Courier New"/>
                  <a:cs typeface="Courier New"/>
                  <a:sym typeface="Courier New"/>
                </a:rPr>
                <a:t>, </a:t>
              </a:r>
              <a:r>
                <a:rPr b="0" i="0" lang="en-US" sz="1400" u="none" cap="none" strike="noStrike">
                  <a:solidFill>
                    <a:srgbClr val="50A14F"/>
                  </a:solidFill>
                  <a:latin typeface="Courier New"/>
                  <a:ea typeface="Courier New"/>
                  <a:cs typeface="Courier New"/>
                  <a:sym typeface="Courier New"/>
                </a:rPr>
                <a:t>s3://bsql/orders/'</a:t>
              </a:r>
              <a:r>
                <a:rPr b="0" i="0" lang="en-US" sz="1400" u="none" cap="none" strike="noStrike">
                  <a:solidFill>
                    <a:srgbClr val="383A42"/>
                  </a:solidFill>
                  <a:latin typeface="Courier New"/>
                  <a:ea typeface="Courier New"/>
                  <a:cs typeface="Courier New"/>
                  <a:sym typeface="Courier New"/>
                </a:rPr>
                <a:t>)</a:t>
              </a:r>
              <a:br>
                <a:rPr b="0" i="0" lang="en-US" sz="1400" u="none" cap="none" strike="noStrike">
                  <a:solidFill>
                    <a:srgbClr val="383A42"/>
                  </a:solidFill>
                  <a:latin typeface="Courier New"/>
                  <a:ea typeface="Courier New"/>
                  <a:cs typeface="Courier New"/>
                  <a:sym typeface="Courier New"/>
                </a:rPr>
              </a:br>
              <a:br>
                <a:rPr b="0" i="0" lang="en-US" sz="1400" u="none" cap="none" strike="noStrike">
                  <a:solidFill>
                    <a:srgbClr val="383A42"/>
                  </a:solidFill>
                  <a:latin typeface="Courier New"/>
                  <a:ea typeface="Courier New"/>
                  <a:cs typeface="Courier New"/>
                  <a:sym typeface="Courier New"/>
                </a:rPr>
              </a:br>
              <a:r>
                <a:rPr b="0" i="0" lang="en-US" sz="1400" u="none" cap="none" strike="noStrike">
                  <a:solidFill>
                    <a:srgbClr val="383A42"/>
                  </a:solidFill>
                  <a:latin typeface="Courier New"/>
                  <a:ea typeface="Courier New"/>
                  <a:cs typeface="Courier New"/>
                  <a:sym typeface="Courier New"/>
                </a:rPr>
                <a:t>gdf = bc.sql(</a:t>
              </a:r>
              <a:r>
                <a:rPr b="0" i="0" lang="en-US" sz="1400" u="none" cap="none" strike="noStrike">
                  <a:solidFill>
                    <a:srgbClr val="50A14F"/>
                  </a:solidFill>
                  <a:latin typeface="Courier New"/>
                  <a:ea typeface="Courier New"/>
                  <a:cs typeface="Courier New"/>
                  <a:sym typeface="Courier New"/>
                </a:rPr>
                <a:t>'select * from orders'</a:t>
              </a:r>
              <a:r>
                <a:rPr b="0" i="0" lang="en-US" sz="1400" u="none" cap="none" strike="noStrike">
                  <a:solidFill>
                    <a:srgbClr val="383A42"/>
                  </a:solidFill>
                  <a:latin typeface="Courier New"/>
                  <a:ea typeface="Courier New"/>
                  <a:cs typeface="Courier New"/>
                  <a:sym typeface="Courier New"/>
                </a:rPr>
                <a:t>).get()</a:t>
              </a:r>
              <a:endParaRPr b="0" i="0" sz="1400" u="none" cap="none" strike="noStrike">
                <a:solidFill>
                  <a:srgbClr val="000000"/>
                </a:solidFill>
                <a:latin typeface="Courier New"/>
                <a:ea typeface="Courier New"/>
                <a:cs typeface="Courier New"/>
                <a:sym typeface="Courier New"/>
              </a:endParaRPr>
            </a:p>
          </p:txBody>
        </p:sp>
      </p:grpSp>
      <p:sp>
        <p:nvSpPr>
          <p:cNvPr id="1949" name="Google Shape;1949;p105"/>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BlazingSQL</a:t>
            </a:r>
            <a:endParaRPr/>
          </a:p>
        </p:txBody>
      </p:sp>
      <p:grpSp>
        <p:nvGrpSpPr>
          <p:cNvPr id="1950" name="Google Shape;1950;p105"/>
          <p:cNvGrpSpPr/>
          <p:nvPr/>
        </p:nvGrpSpPr>
        <p:grpSpPr>
          <a:xfrm>
            <a:off x="4580870" y="2558966"/>
            <a:ext cx="9126262" cy="3496299"/>
            <a:chOff x="4515554" y="2558966"/>
            <a:chExt cx="9126262" cy="3496299"/>
          </a:xfrm>
        </p:grpSpPr>
        <p:cxnSp>
          <p:nvCxnSpPr>
            <p:cNvPr id="1951" name="Google Shape;1951;p105"/>
            <p:cNvCxnSpPr/>
            <p:nvPr/>
          </p:nvCxnSpPr>
          <p:spPr>
            <a:xfrm rot="10800000">
              <a:off x="4515554" y="4744843"/>
              <a:ext cx="9126262" cy="0"/>
            </a:xfrm>
            <a:prstGeom prst="straightConnector1">
              <a:avLst/>
            </a:prstGeom>
            <a:noFill/>
            <a:ln cap="flat" cmpd="sng" w="9525">
              <a:solidFill>
                <a:srgbClr val="9F87EA"/>
              </a:solidFill>
              <a:prstDash val="dash"/>
              <a:round/>
              <a:headEnd len="sm" w="sm" type="none"/>
              <a:tailEnd len="sm" w="sm" type="none"/>
            </a:ln>
          </p:spPr>
        </p:cxnSp>
        <p:pic>
          <p:nvPicPr>
            <p:cNvPr id="1952" name="Google Shape;1952;p105"/>
            <p:cNvPicPr preferRelativeResize="0"/>
            <p:nvPr/>
          </p:nvPicPr>
          <p:blipFill rotWithShape="1">
            <a:blip r:embed="rId3">
              <a:alphaModFix/>
            </a:blip>
            <a:srcRect b="28" l="0" r="0" t="39"/>
            <a:stretch/>
          </p:blipFill>
          <p:spPr>
            <a:xfrm flipH="1">
              <a:off x="8539140" y="2718932"/>
              <a:ext cx="1570653" cy="1533005"/>
            </a:xfrm>
            <a:prstGeom prst="rect">
              <a:avLst/>
            </a:prstGeom>
            <a:noFill/>
            <a:ln>
              <a:noFill/>
            </a:ln>
          </p:spPr>
        </p:pic>
        <p:grpSp>
          <p:nvGrpSpPr>
            <p:cNvPr id="1953" name="Google Shape;1953;p105"/>
            <p:cNvGrpSpPr/>
            <p:nvPr/>
          </p:nvGrpSpPr>
          <p:grpSpPr>
            <a:xfrm>
              <a:off x="4722874" y="4842035"/>
              <a:ext cx="758692" cy="376180"/>
              <a:chOff x="5528863" y="4935382"/>
              <a:chExt cx="758692" cy="376180"/>
            </a:xfrm>
          </p:grpSpPr>
          <p:sp>
            <p:nvSpPr>
              <p:cNvPr id="1954" name="Google Shape;1954;p105"/>
              <p:cNvSpPr/>
              <p:nvPr/>
            </p:nvSpPr>
            <p:spPr>
              <a:xfrm>
                <a:off x="5711460" y="4935382"/>
                <a:ext cx="376180" cy="376180"/>
              </a:xfrm>
              <a:prstGeom prst="ellipse">
                <a:avLst/>
              </a:prstGeom>
              <a:solidFill>
                <a:srgbClr val="EEEEEE"/>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200" u="none" cap="none" strike="noStrike">
                  <a:solidFill>
                    <a:srgbClr val="595959"/>
                  </a:solidFill>
                  <a:latin typeface="Trebuchet MS"/>
                  <a:ea typeface="Trebuchet MS"/>
                  <a:cs typeface="Trebuchet MS"/>
                  <a:sym typeface="Trebuchet MS"/>
                </a:endParaRPr>
              </a:p>
            </p:txBody>
          </p:sp>
          <p:sp>
            <p:nvSpPr>
              <p:cNvPr id="1955" name="Google Shape;1955;p105"/>
              <p:cNvSpPr txBox="1"/>
              <p:nvPr/>
            </p:nvSpPr>
            <p:spPr>
              <a:xfrm>
                <a:off x="5528863" y="4963669"/>
                <a:ext cx="758692" cy="319605"/>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100" u="none" cap="none" strike="noStrike">
                    <a:solidFill>
                      <a:schemeClr val="lt2"/>
                    </a:solidFill>
                    <a:latin typeface="Trebuchet MS"/>
                    <a:ea typeface="Trebuchet MS"/>
                    <a:cs typeface="Trebuchet MS"/>
                    <a:sym typeface="Trebuchet MS"/>
                  </a:rPr>
                  <a:t>CSV</a:t>
                </a:r>
                <a:endParaRPr b="0" i="0" sz="1100" u="none" cap="none" strike="noStrike">
                  <a:solidFill>
                    <a:schemeClr val="lt2"/>
                  </a:solidFill>
                  <a:latin typeface="Trebuchet MS"/>
                  <a:ea typeface="Trebuchet MS"/>
                  <a:cs typeface="Trebuchet MS"/>
                  <a:sym typeface="Trebuchet MS"/>
                </a:endParaRPr>
              </a:p>
            </p:txBody>
          </p:sp>
        </p:grpSp>
        <p:grpSp>
          <p:nvGrpSpPr>
            <p:cNvPr id="1956" name="Google Shape;1956;p105"/>
            <p:cNvGrpSpPr/>
            <p:nvPr/>
          </p:nvGrpSpPr>
          <p:grpSpPr>
            <a:xfrm>
              <a:off x="6340131" y="4842967"/>
              <a:ext cx="758692" cy="376180"/>
              <a:chOff x="7042592" y="4947054"/>
              <a:chExt cx="758692" cy="376180"/>
            </a:xfrm>
          </p:grpSpPr>
          <p:sp>
            <p:nvSpPr>
              <p:cNvPr id="1957" name="Google Shape;1957;p105"/>
              <p:cNvSpPr/>
              <p:nvPr/>
            </p:nvSpPr>
            <p:spPr>
              <a:xfrm>
                <a:off x="7233750" y="4947054"/>
                <a:ext cx="376180" cy="376180"/>
              </a:xfrm>
              <a:prstGeom prst="ellipse">
                <a:avLst/>
              </a:prstGeom>
              <a:solidFill>
                <a:srgbClr val="EEEEEE"/>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200" u="none" cap="none" strike="noStrike">
                  <a:solidFill>
                    <a:srgbClr val="595959"/>
                  </a:solidFill>
                  <a:latin typeface="Trebuchet MS"/>
                  <a:ea typeface="Trebuchet MS"/>
                  <a:cs typeface="Trebuchet MS"/>
                  <a:sym typeface="Trebuchet MS"/>
                </a:endParaRPr>
              </a:p>
            </p:txBody>
          </p:sp>
          <p:sp>
            <p:nvSpPr>
              <p:cNvPr id="1958" name="Google Shape;1958;p105"/>
              <p:cNvSpPr txBox="1"/>
              <p:nvPr/>
            </p:nvSpPr>
            <p:spPr>
              <a:xfrm>
                <a:off x="7042592" y="4952866"/>
                <a:ext cx="758692" cy="336915"/>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100" u="none" cap="none" strike="noStrike">
                    <a:solidFill>
                      <a:schemeClr val="lt2"/>
                    </a:solidFill>
                    <a:latin typeface="Trebuchet MS"/>
                    <a:ea typeface="Trebuchet MS"/>
                    <a:cs typeface="Trebuchet MS"/>
                    <a:sym typeface="Trebuchet MS"/>
                  </a:rPr>
                  <a:t>GDF</a:t>
                </a:r>
                <a:endParaRPr b="0" i="0" sz="1100" u="none" cap="none" strike="noStrike">
                  <a:solidFill>
                    <a:schemeClr val="lt2"/>
                  </a:solidFill>
                  <a:latin typeface="Trebuchet MS"/>
                  <a:ea typeface="Trebuchet MS"/>
                  <a:cs typeface="Trebuchet MS"/>
                  <a:sym typeface="Trebuchet MS"/>
                </a:endParaRPr>
              </a:p>
            </p:txBody>
          </p:sp>
        </p:grpSp>
        <p:grpSp>
          <p:nvGrpSpPr>
            <p:cNvPr id="1959" name="Google Shape;1959;p105"/>
            <p:cNvGrpSpPr/>
            <p:nvPr/>
          </p:nvGrpSpPr>
          <p:grpSpPr>
            <a:xfrm>
              <a:off x="6040955" y="5289629"/>
              <a:ext cx="1034811" cy="673778"/>
              <a:chOff x="6691656" y="5269186"/>
              <a:chExt cx="1034811" cy="673778"/>
            </a:xfrm>
          </p:grpSpPr>
          <p:sp>
            <p:nvSpPr>
              <p:cNvPr id="1960" name="Google Shape;1960;p105"/>
              <p:cNvSpPr/>
              <p:nvPr/>
            </p:nvSpPr>
            <p:spPr>
              <a:xfrm>
                <a:off x="6872434" y="5269186"/>
                <a:ext cx="673274" cy="673778"/>
              </a:xfrm>
              <a:prstGeom prst="ellipse">
                <a:avLst/>
              </a:prstGeom>
              <a:solidFill>
                <a:srgbClr val="EEEEEE"/>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200" u="none" cap="none" strike="noStrike">
                  <a:solidFill>
                    <a:srgbClr val="595959"/>
                  </a:solidFill>
                  <a:latin typeface="Trebuchet MS"/>
                  <a:ea typeface="Trebuchet MS"/>
                  <a:cs typeface="Trebuchet MS"/>
                  <a:sym typeface="Trebuchet MS"/>
                </a:endParaRPr>
              </a:p>
            </p:txBody>
          </p:sp>
          <p:sp>
            <p:nvSpPr>
              <p:cNvPr id="1961" name="Google Shape;1961;p105"/>
              <p:cNvSpPr txBox="1"/>
              <p:nvPr/>
            </p:nvSpPr>
            <p:spPr>
              <a:xfrm>
                <a:off x="6691656" y="5407217"/>
                <a:ext cx="1034811" cy="400245"/>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100" u="none" cap="none" strike="noStrike">
                    <a:solidFill>
                      <a:schemeClr val="lt2"/>
                    </a:solidFill>
                    <a:latin typeface="Trebuchet MS"/>
                    <a:ea typeface="Trebuchet MS"/>
                    <a:cs typeface="Trebuchet MS"/>
                    <a:sym typeface="Trebuchet MS"/>
                  </a:rPr>
                  <a:t>ORC                       </a:t>
                </a:r>
                <a:endParaRPr b="0" i="0" sz="1100" u="none" cap="none" strike="noStrike">
                  <a:solidFill>
                    <a:schemeClr val="lt2"/>
                  </a:solidFill>
                  <a:latin typeface="Trebuchet MS"/>
                  <a:ea typeface="Trebuchet MS"/>
                  <a:cs typeface="Trebuchet MS"/>
                  <a:sym typeface="Trebuchet MS"/>
                </a:endParaRPr>
              </a:p>
            </p:txBody>
          </p:sp>
        </p:grpSp>
        <p:grpSp>
          <p:nvGrpSpPr>
            <p:cNvPr id="1962" name="Google Shape;1962;p105"/>
            <p:cNvGrpSpPr/>
            <p:nvPr/>
          </p:nvGrpSpPr>
          <p:grpSpPr>
            <a:xfrm>
              <a:off x="4766113" y="5289629"/>
              <a:ext cx="979925" cy="673778"/>
              <a:chOff x="5616349" y="5271473"/>
              <a:chExt cx="979925" cy="673778"/>
            </a:xfrm>
          </p:grpSpPr>
          <p:sp>
            <p:nvSpPr>
              <p:cNvPr id="1963" name="Google Shape;1963;p105"/>
              <p:cNvSpPr/>
              <p:nvPr/>
            </p:nvSpPr>
            <p:spPr>
              <a:xfrm>
                <a:off x="5769685" y="5271473"/>
                <a:ext cx="673274" cy="673778"/>
              </a:xfrm>
              <a:prstGeom prst="ellipse">
                <a:avLst/>
              </a:prstGeom>
              <a:solidFill>
                <a:srgbClr val="EEEEEE"/>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2800" u="none" cap="none" strike="noStrike">
                  <a:solidFill>
                    <a:srgbClr val="595959"/>
                  </a:solidFill>
                  <a:latin typeface="Trebuchet MS"/>
                  <a:ea typeface="Trebuchet MS"/>
                  <a:cs typeface="Trebuchet MS"/>
                  <a:sym typeface="Trebuchet MS"/>
                </a:endParaRPr>
              </a:p>
            </p:txBody>
          </p:sp>
          <p:sp>
            <p:nvSpPr>
              <p:cNvPr id="1964" name="Google Shape;1964;p105"/>
              <p:cNvSpPr txBox="1"/>
              <p:nvPr/>
            </p:nvSpPr>
            <p:spPr>
              <a:xfrm>
                <a:off x="5616349" y="5432666"/>
                <a:ext cx="979925" cy="336915"/>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200" u="none" cap="none" strike="noStrike">
                    <a:solidFill>
                      <a:schemeClr val="lt2"/>
                    </a:solidFill>
                    <a:latin typeface="Trebuchet MS"/>
                    <a:ea typeface="Trebuchet MS"/>
                    <a:cs typeface="Trebuchet MS"/>
                    <a:sym typeface="Trebuchet MS"/>
                  </a:rPr>
                  <a:t>Parquet</a:t>
                </a:r>
                <a:endParaRPr b="0" i="0" sz="1200" u="none" cap="none" strike="noStrike">
                  <a:solidFill>
                    <a:schemeClr val="lt2"/>
                  </a:solidFill>
                  <a:latin typeface="Trebuchet MS"/>
                  <a:ea typeface="Trebuchet MS"/>
                  <a:cs typeface="Trebuchet MS"/>
                  <a:sym typeface="Trebuchet MS"/>
                </a:endParaRPr>
              </a:p>
            </p:txBody>
          </p:sp>
        </p:grpSp>
        <p:grpSp>
          <p:nvGrpSpPr>
            <p:cNvPr id="1965" name="Google Shape;1965;p105"/>
            <p:cNvGrpSpPr/>
            <p:nvPr/>
          </p:nvGrpSpPr>
          <p:grpSpPr>
            <a:xfrm>
              <a:off x="5543978" y="5603934"/>
              <a:ext cx="746448" cy="451331"/>
              <a:chOff x="6287555" y="5438838"/>
              <a:chExt cx="746448" cy="451331"/>
            </a:xfrm>
          </p:grpSpPr>
          <p:sp>
            <p:nvSpPr>
              <p:cNvPr id="1966" name="Google Shape;1966;p105"/>
              <p:cNvSpPr/>
              <p:nvPr/>
            </p:nvSpPr>
            <p:spPr>
              <a:xfrm>
                <a:off x="6435318" y="5438838"/>
                <a:ext cx="451331" cy="451331"/>
              </a:xfrm>
              <a:prstGeom prst="ellipse">
                <a:avLst/>
              </a:prstGeom>
              <a:solidFill>
                <a:srgbClr val="EEEEEE"/>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200" u="none" cap="none" strike="noStrike">
                  <a:solidFill>
                    <a:srgbClr val="595959"/>
                  </a:solidFill>
                  <a:latin typeface="Trebuchet MS"/>
                  <a:ea typeface="Trebuchet MS"/>
                  <a:cs typeface="Trebuchet MS"/>
                  <a:sym typeface="Trebuchet MS"/>
                </a:endParaRPr>
              </a:p>
            </p:txBody>
          </p:sp>
          <p:sp>
            <p:nvSpPr>
              <p:cNvPr id="1967" name="Google Shape;1967;p105"/>
              <p:cNvSpPr txBox="1"/>
              <p:nvPr/>
            </p:nvSpPr>
            <p:spPr>
              <a:xfrm>
                <a:off x="6287555" y="5488792"/>
                <a:ext cx="746448" cy="363092"/>
              </a:xfrm>
              <a:prstGeom prst="rect">
                <a:avLst/>
              </a:prstGeom>
              <a:noFill/>
              <a:ln>
                <a:noFill/>
              </a:ln>
            </p:spPr>
            <p:txBody>
              <a:bodyPr anchorCtr="0" anchor="ctr" bIns="152375" lIns="152375" spcFirstLastPara="1" rIns="152375" wrap="square" tIns="152375">
                <a:noAutofit/>
              </a:bodyPr>
              <a:lstStyle/>
              <a:p>
                <a:pPr indent="0" lvl="0" marL="0" marR="0" rtl="0" algn="ctr">
                  <a:lnSpc>
                    <a:spcPct val="100000"/>
                  </a:lnSpc>
                  <a:spcBef>
                    <a:spcPts val="0"/>
                  </a:spcBef>
                  <a:spcAft>
                    <a:spcPts val="0"/>
                  </a:spcAft>
                  <a:buNone/>
                </a:pPr>
                <a:r>
                  <a:rPr b="0" i="0" lang="en-US" sz="1100" u="none" cap="none" strike="noStrike">
                    <a:solidFill>
                      <a:schemeClr val="lt2"/>
                    </a:solidFill>
                    <a:latin typeface="Trebuchet MS"/>
                    <a:ea typeface="Trebuchet MS"/>
                    <a:cs typeface="Trebuchet MS"/>
                    <a:sym typeface="Trebuchet MS"/>
                  </a:rPr>
                  <a:t>JSON</a:t>
                </a:r>
                <a:endParaRPr b="0" i="0" sz="1100" u="none" cap="none" strike="noStrike">
                  <a:solidFill>
                    <a:schemeClr val="lt2"/>
                  </a:solidFill>
                  <a:latin typeface="Trebuchet MS"/>
                  <a:ea typeface="Trebuchet MS"/>
                  <a:cs typeface="Trebuchet MS"/>
                  <a:sym typeface="Trebuchet MS"/>
                </a:endParaRPr>
              </a:p>
            </p:txBody>
          </p:sp>
        </p:grpSp>
        <p:sp>
          <p:nvSpPr>
            <p:cNvPr id="1968" name="Google Shape;1968;p105"/>
            <p:cNvSpPr txBox="1"/>
            <p:nvPr/>
          </p:nvSpPr>
          <p:spPr>
            <a:xfrm flipH="1">
              <a:off x="8425366" y="2821922"/>
              <a:ext cx="1798569" cy="576724"/>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2800" u="none" cap="none" strike="noStrike">
                  <a:solidFill>
                    <a:schemeClr val="lt2"/>
                  </a:solidFill>
                  <a:latin typeface="Trebuchet MS"/>
                  <a:ea typeface="Trebuchet MS"/>
                  <a:cs typeface="Trebuchet MS"/>
                  <a:sym typeface="Trebuchet MS"/>
                </a:rPr>
                <a:t>ETL</a:t>
              </a:r>
              <a:endParaRPr b="1" i="0" sz="2800" u="none" cap="none" strike="noStrike">
                <a:solidFill>
                  <a:schemeClr val="lt2"/>
                </a:solidFill>
                <a:latin typeface="Trebuchet MS"/>
                <a:ea typeface="Trebuchet MS"/>
                <a:cs typeface="Trebuchet MS"/>
                <a:sym typeface="Trebuchet MS"/>
              </a:endParaRPr>
            </a:p>
          </p:txBody>
        </p:sp>
        <p:pic>
          <p:nvPicPr>
            <p:cNvPr id="1969" name="Google Shape;1969;p105"/>
            <p:cNvPicPr preferRelativeResize="0"/>
            <p:nvPr/>
          </p:nvPicPr>
          <p:blipFill rotWithShape="1">
            <a:blip r:embed="rId4">
              <a:alphaModFix/>
            </a:blip>
            <a:srcRect b="0" l="0" r="0" t="0"/>
            <a:stretch/>
          </p:blipFill>
          <p:spPr>
            <a:xfrm>
              <a:off x="5374118" y="4025549"/>
              <a:ext cx="1069642" cy="1381689"/>
            </a:xfrm>
            <a:prstGeom prst="rect">
              <a:avLst/>
            </a:prstGeom>
            <a:noFill/>
            <a:ln>
              <a:noFill/>
            </a:ln>
          </p:spPr>
        </p:pic>
        <p:grpSp>
          <p:nvGrpSpPr>
            <p:cNvPr id="1970" name="Google Shape;1970;p105"/>
            <p:cNvGrpSpPr/>
            <p:nvPr/>
          </p:nvGrpSpPr>
          <p:grpSpPr>
            <a:xfrm>
              <a:off x="8663528" y="3276091"/>
              <a:ext cx="1318774" cy="588343"/>
              <a:chOff x="3665200" y="1254774"/>
              <a:chExt cx="952699" cy="424983"/>
            </a:xfrm>
          </p:grpSpPr>
          <p:sp>
            <p:nvSpPr>
              <p:cNvPr id="1971" name="Google Shape;1971;p105"/>
              <p:cNvSpPr txBox="1"/>
              <p:nvPr/>
            </p:nvSpPr>
            <p:spPr>
              <a:xfrm>
                <a:off x="3744350" y="1254774"/>
                <a:ext cx="794400" cy="2376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1400" u="none" cap="none" strike="noStrike">
                    <a:solidFill>
                      <a:schemeClr val="lt2"/>
                    </a:solidFill>
                    <a:latin typeface="Trebuchet MS"/>
                    <a:ea typeface="Trebuchet MS"/>
                    <a:cs typeface="Trebuchet MS"/>
                    <a:sym typeface="Trebuchet MS"/>
                  </a:rPr>
                  <a:t>Feature</a:t>
                </a:r>
                <a:endParaRPr b="1" i="0" sz="1400" u="none" cap="none" strike="noStrike">
                  <a:solidFill>
                    <a:schemeClr val="lt2"/>
                  </a:solidFill>
                  <a:latin typeface="Trebuchet MS"/>
                  <a:ea typeface="Trebuchet MS"/>
                  <a:cs typeface="Trebuchet MS"/>
                  <a:sym typeface="Trebuchet MS"/>
                </a:endParaRPr>
              </a:p>
            </p:txBody>
          </p:sp>
          <p:sp>
            <p:nvSpPr>
              <p:cNvPr id="1972" name="Google Shape;1972;p105"/>
              <p:cNvSpPr txBox="1"/>
              <p:nvPr/>
            </p:nvSpPr>
            <p:spPr>
              <a:xfrm>
                <a:off x="3665200" y="1411257"/>
                <a:ext cx="952699" cy="2685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1400" u="none" cap="none" strike="noStrike">
                    <a:solidFill>
                      <a:schemeClr val="lt2"/>
                    </a:solidFill>
                    <a:latin typeface="Trebuchet MS"/>
                    <a:ea typeface="Trebuchet MS"/>
                    <a:cs typeface="Trebuchet MS"/>
                    <a:sym typeface="Trebuchet MS"/>
                  </a:rPr>
                  <a:t>Engineering</a:t>
                </a:r>
                <a:endParaRPr b="1" i="0" sz="1200" u="none" cap="none" strike="noStrike">
                  <a:solidFill>
                    <a:schemeClr val="lt2"/>
                  </a:solidFill>
                  <a:latin typeface="Trebuchet MS"/>
                  <a:ea typeface="Trebuchet MS"/>
                  <a:cs typeface="Trebuchet MS"/>
                  <a:sym typeface="Trebuchet MS"/>
                </a:endParaRPr>
              </a:p>
            </p:txBody>
          </p:sp>
        </p:grpSp>
        <p:sp>
          <p:nvSpPr>
            <p:cNvPr id="1973" name="Google Shape;1973;p105"/>
            <p:cNvSpPr/>
            <p:nvPr/>
          </p:nvSpPr>
          <p:spPr>
            <a:xfrm>
              <a:off x="7678249" y="4014175"/>
              <a:ext cx="1400435" cy="1400436"/>
            </a:xfrm>
            <a:prstGeom prst="ellipse">
              <a:avLst/>
            </a:prstGeom>
            <a:solidFill>
              <a:schemeClr val="accent1"/>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200" u="none" cap="none" strike="noStrike">
                <a:solidFill>
                  <a:srgbClr val="000000"/>
                </a:solidFill>
                <a:latin typeface="Trebuchet MS"/>
                <a:ea typeface="Trebuchet MS"/>
                <a:cs typeface="Trebuchet MS"/>
                <a:sym typeface="Trebuchet MS"/>
              </a:endParaRPr>
            </a:p>
          </p:txBody>
        </p:sp>
        <p:sp>
          <p:nvSpPr>
            <p:cNvPr id="1974" name="Google Shape;1974;p105"/>
            <p:cNvSpPr/>
            <p:nvPr/>
          </p:nvSpPr>
          <p:spPr>
            <a:xfrm>
              <a:off x="11472034" y="4039718"/>
              <a:ext cx="1400435" cy="1400436"/>
            </a:xfrm>
            <a:prstGeom prst="ellipse">
              <a:avLst/>
            </a:prstGeom>
            <a:solidFill>
              <a:schemeClr val="lt2"/>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200" u="none" cap="none" strike="noStrike">
                <a:solidFill>
                  <a:srgbClr val="000000"/>
                </a:solidFill>
                <a:latin typeface="Trebuchet MS"/>
                <a:ea typeface="Trebuchet MS"/>
                <a:cs typeface="Trebuchet MS"/>
                <a:sym typeface="Trebuchet MS"/>
              </a:endParaRPr>
            </a:p>
          </p:txBody>
        </p:sp>
        <p:sp>
          <p:nvSpPr>
            <p:cNvPr id="1975" name="Google Shape;1975;p105"/>
            <p:cNvSpPr txBox="1"/>
            <p:nvPr/>
          </p:nvSpPr>
          <p:spPr>
            <a:xfrm>
              <a:off x="11439956" y="4426917"/>
              <a:ext cx="1457010" cy="657787"/>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1800" u="none" cap="none" strike="noStrike">
                  <a:solidFill>
                    <a:srgbClr val="FFFFFF"/>
                  </a:solidFill>
                  <a:latin typeface="Trebuchet MS"/>
                  <a:ea typeface="Trebuchet MS"/>
                  <a:cs typeface="Trebuchet MS"/>
                  <a:sym typeface="Trebuchet MS"/>
                </a:rPr>
                <a:t>cuML</a:t>
              </a:r>
              <a:endParaRPr b="1" i="0" sz="1800" u="none" cap="none" strike="noStrike">
                <a:solidFill>
                  <a:srgbClr val="FFFFFF"/>
                </a:solidFill>
                <a:latin typeface="Trebuchet MS"/>
                <a:ea typeface="Trebuchet MS"/>
                <a:cs typeface="Trebuchet MS"/>
                <a:sym typeface="Trebuchet MS"/>
              </a:endParaRPr>
            </a:p>
          </p:txBody>
        </p:sp>
        <p:sp>
          <p:nvSpPr>
            <p:cNvPr id="1976" name="Google Shape;1976;p105"/>
            <p:cNvSpPr/>
            <p:nvPr/>
          </p:nvSpPr>
          <p:spPr>
            <a:xfrm>
              <a:off x="9576052" y="4036270"/>
              <a:ext cx="1400435" cy="1400436"/>
            </a:xfrm>
            <a:prstGeom prst="ellipse">
              <a:avLst/>
            </a:prstGeom>
            <a:solidFill>
              <a:schemeClr val="lt2"/>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200" u="none" cap="none" strike="noStrike">
                <a:solidFill>
                  <a:srgbClr val="000000"/>
                </a:solidFill>
                <a:latin typeface="Trebuchet MS"/>
                <a:ea typeface="Trebuchet MS"/>
                <a:cs typeface="Trebuchet MS"/>
                <a:sym typeface="Trebuchet MS"/>
              </a:endParaRPr>
            </a:p>
          </p:txBody>
        </p:sp>
        <p:sp>
          <p:nvSpPr>
            <p:cNvPr id="1977" name="Google Shape;1977;p105"/>
            <p:cNvSpPr txBox="1"/>
            <p:nvPr/>
          </p:nvSpPr>
          <p:spPr>
            <a:xfrm>
              <a:off x="9547764" y="4423773"/>
              <a:ext cx="1457010" cy="657787"/>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1800" u="none" cap="none" strike="noStrike">
                  <a:solidFill>
                    <a:srgbClr val="FFFFFF"/>
                  </a:solidFill>
                  <a:latin typeface="Trebuchet MS"/>
                  <a:ea typeface="Trebuchet MS"/>
                  <a:cs typeface="Trebuchet MS"/>
                  <a:sym typeface="Trebuchet MS"/>
                </a:rPr>
                <a:t>cuDF</a:t>
              </a:r>
              <a:endParaRPr b="1" i="0" sz="1800" u="none" cap="none" strike="noStrike">
                <a:solidFill>
                  <a:srgbClr val="FFFFFF"/>
                </a:solidFill>
                <a:latin typeface="Trebuchet MS"/>
                <a:ea typeface="Trebuchet MS"/>
                <a:cs typeface="Trebuchet MS"/>
                <a:sym typeface="Trebuchet MS"/>
              </a:endParaRPr>
            </a:p>
          </p:txBody>
        </p:sp>
        <p:sp>
          <p:nvSpPr>
            <p:cNvPr id="1978" name="Google Shape;1978;p105"/>
            <p:cNvSpPr txBox="1"/>
            <p:nvPr/>
          </p:nvSpPr>
          <p:spPr>
            <a:xfrm>
              <a:off x="7573736" y="4427803"/>
              <a:ext cx="1613646" cy="657787"/>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1800" u="none" cap="none" strike="noStrike">
                  <a:solidFill>
                    <a:srgbClr val="FFFFFF"/>
                  </a:solidFill>
                  <a:latin typeface="Trebuchet MS"/>
                  <a:ea typeface="Trebuchet MS"/>
                  <a:cs typeface="Trebuchet MS"/>
                  <a:sym typeface="Trebuchet MS"/>
                </a:rPr>
                <a:t>BlazingSQL</a:t>
              </a:r>
              <a:endParaRPr b="1" i="0" sz="1800" u="none" cap="none" strike="noStrike">
                <a:solidFill>
                  <a:srgbClr val="FFFFFF"/>
                </a:solidFill>
                <a:latin typeface="Trebuchet MS"/>
                <a:ea typeface="Trebuchet MS"/>
                <a:cs typeface="Trebuchet MS"/>
                <a:sym typeface="Trebuchet MS"/>
              </a:endParaRPr>
            </a:p>
          </p:txBody>
        </p:sp>
        <p:sp>
          <p:nvSpPr>
            <p:cNvPr id="1979" name="Google Shape;1979;p105"/>
            <p:cNvSpPr/>
            <p:nvPr/>
          </p:nvSpPr>
          <p:spPr>
            <a:xfrm rot="8100000">
              <a:off x="5259912" y="2820122"/>
              <a:ext cx="1260964" cy="1260966"/>
            </a:xfrm>
            <a:prstGeom prst="teardrop">
              <a:avLst>
                <a:gd fmla="val 100000" name="adj"/>
              </a:avLst>
            </a:prstGeom>
            <a:solidFill>
              <a:srgbClr val="EEEEEE"/>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200" u="none" cap="none" strike="noStrike">
                <a:solidFill>
                  <a:srgbClr val="000000"/>
                </a:solidFill>
                <a:latin typeface="Trebuchet MS"/>
                <a:ea typeface="Trebuchet MS"/>
                <a:cs typeface="Trebuchet MS"/>
                <a:sym typeface="Trebuchet MS"/>
              </a:endParaRPr>
            </a:p>
          </p:txBody>
        </p:sp>
        <p:sp>
          <p:nvSpPr>
            <p:cNvPr id="1980" name="Google Shape;1980;p105"/>
            <p:cNvSpPr txBox="1"/>
            <p:nvPr/>
          </p:nvSpPr>
          <p:spPr>
            <a:xfrm>
              <a:off x="5343162" y="2994656"/>
              <a:ext cx="1148382" cy="716472"/>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1800" u="none" cap="none" strike="noStrike">
                  <a:solidFill>
                    <a:schemeClr val="lt2"/>
                  </a:solidFill>
                  <a:latin typeface="Trebuchet MS"/>
                  <a:ea typeface="Trebuchet MS"/>
                  <a:cs typeface="Trebuchet MS"/>
                  <a:sym typeface="Trebuchet MS"/>
                </a:rPr>
                <a:t>YOUR</a:t>
              </a:r>
              <a:endParaRPr b="1" i="0" sz="1800" u="none" cap="none" strike="noStrike">
                <a:solidFill>
                  <a:schemeClr val="lt2"/>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1" i="0" lang="en-US" sz="1800" u="none" cap="none" strike="noStrike">
                  <a:solidFill>
                    <a:schemeClr val="lt2"/>
                  </a:solidFill>
                  <a:latin typeface="Trebuchet MS"/>
                  <a:ea typeface="Trebuchet MS"/>
                  <a:cs typeface="Trebuchet MS"/>
                  <a:sym typeface="Trebuchet MS"/>
                </a:rPr>
                <a:t>DATA</a:t>
              </a:r>
              <a:endParaRPr b="1" i="0" sz="1800" u="none" cap="none" strike="noStrike">
                <a:solidFill>
                  <a:schemeClr val="lt2"/>
                </a:solidFill>
                <a:latin typeface="Trebuchet MS"/>
                <a:ea typeface="Trebuchet MS"/>
                <a:cs typeface="Trebuchet MS"/>
                <a:sym typeface="Trebuchet MS"/>
              </a:endParaRPr>
            </a:p>
          </p:txBody>
        </p:sp>
        <p:sp>
          <p:nvSpPr>
            <p:cNvPr id="1981" name="Google Shape;1981;p105"/>
            <p:cNvSpPr/>
            <p:nvPr/>
          </p:nvSpPr>
          <p:spPr>
            <a:xfrm rot="8100000">
              <a:off x="11527914" y="2820120"/>
              <a:ext cx="1260964" cy="1260966"/>
            </a:xfrm>
            <a:prstGeom prst="teardrop">
              <a:avLst>
                <a:gd fmla="val 100000" name="adj"/>
              </a:avLst>
            </a:prstGeom>
            <a:solidFill>
              <a:srgbClr val="EEEEEE"/>
            </a:solidFill>
            <a:ln>
              <a:noFill/>
            </a:ln>
          </p:spPr>
          <p:txBody>
            <a:bodyPr anchorCtr="0" anchor="ctr" bIns="152375" lIns="152375" spcFirstLastPara="1" rIns="152375" wrap="square" tIns="152375">
              <a:noAutofit/>
            </a:bodyPr>
            <a:lstStyle/>
            <a:p>
              <a:pPr indent="0" lvl="0" marL="0" marR="0" rtl="0" algn="l">
                <a:lnSpc>
                  <a:spcPct val="100000"/>
                </a:lnSpc>
                <a:spcBef>
                  <a:spcPts val="0"/>
                </a:spcBef>
                <a:spcAft>
                  <a:spcPts val="0"/>
                </a:spcAft>
                <a:buNone/>
              </a:pPr>
              <a:r>
                <a:t/>
              </a:r>
              <a:endParaRPr b="0" i="0" sz="3200" u="none" cap="none" strike="noStrike">
                <a:solidFill>
                  <a:srgbClr val="000000"/>
                </a:solidFill>
                <a:latin typeface="Trebuchet MS"/>
                <a:ea typeface="Trebuchet MS"/>
                <a:cs typeface="Trebuchet MS"/>
                <a:sym typeface="Trebuchet MS"/>
              </a:endParaRPr>
            </a:p>
          </p:txBody>
        </p:sp>
        <p:sp>
          <p:nvSpPr>
            <p:cNvPr id="1982" name="Google Shape;1982;p105"/>
            <p:cNvSpPr txBox="1"/>
            <p:nvPr/>
          </p:nvSpPr>
          <p:spPr>
            <a:xfrm>
              <a:off x="11472044" y="2994655"/>
              <a:ext cx="1400435" cy="716472"/>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1" i="0" lang="en-US" sz="1800" u="none" cap="none" strike="noStrike">
                  <a:solidFill>
                    <a:schemeClr val="lt2"/>
                  </a:solidFill>
                  <a:latin typeface="Trebuchet MS"/>
                  <a:ea typeface="Trebuchet MS"/>
                  <a:cs typeface="Trebuchet MS"/>
                  <a:sym typeface="Trebuchet MS"/>
                </a:rPr>
                <a:t>MACHINE</a:t>
              </a:r>
              <a:endParaRPr b="1" i="0" sz="1800" u="none" cap="none" strike="noStrike">
                <a:solidFill>
                  <a:schemeClr val="lt2"/>
                </a:solidFill>
                <a:latin typeface="Trebuchet MS"/>
                <a:ea typeface="Trebuchet MS"/>
                <a:cs typeface="Trebuchet MS"/>
                <a:sym typeface="Trebuchet MS"/>
              </a:endParaRPr>
            </a:p>
            <a:p>
              <a:pPr indent="0" lvl="0" marL="0" marR="0" rtl="0" algn="ctr">
                <a:lnSpc>
                  <a:spcPct val="100000"/>
                </a:lnSpc>
                <a:spcBef>
                  <a:spcPts val="0"/>
                </a:spcBef>
                <a:spcAft>
                  <a:spcPts val="0"/>
                </a:spcAft>
                <a:buNone/>
              </a:pPr>
              <a:r>
                <a:rPr b="1" i="0" lang="en-US" sz="1800" u="none" cap="none" strike="noStrike">
                  <a:solidFill>
                    <a:schemeClr val="lt2"/>
                  </a:solidFill>
                  <a:latin typeface="Trebuchet MS"/>
                  <a:ea typeface="Trebuchet MS"/>
                  <a:cs typeface="Trebuchet MS"/>
                  <a:sym typeface="Trebuchet MS"/>
                </a:rPr>
                <a:t>LEARNING</a:t>
              </a:r>
              <a:endParaRPr b="1" i="0" sz="1800" u="none" cap="none" strike="noStrike">
                <a:solidFill>
                  <a:schemeClr val="lt2"/>
                </a:solidFill>
                <a:latin typeface="Trebuchet MS"/>
                <a:ea typeface="Trebuchet MS"/>
                <a:cs typeface="Trebuchet MS"/>
                <a:sym typeface="Trebuchet MS"/>
              </a:endParaRPr>
            </a:p>
          </p:txBody>
        </p:sp>
        <p:sp>
          <p:nvSpPr>
            <p:cNvPr id="1983" name="Google Shape;1983;p105"/>
            <p:cNvSpPr/>
            <p:nvPr/>
          </p:nvSpPr>
          <p:spPr>
            <a:xfrm rot="5400000">
              <a:off x="7243970" y="4689409"/>
              <a:ext cx="134865" cy="116263"/>
            </a:xfrm>
            <a:prstGeom prst="triangle">
              <a:avLst>
                <a:gd fmla="val 50000" name="adj"/>
              </a:avLst>
            </a:prstGeom>
            <a:solidFill>
              <a:srgbClr val="9F87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984" name="Google Shape;1984;p105"/>
            <p:cNvSpPr/>
            <p:nvPr/>
          </p:nvSpPr>
          <p:spPr>
            <a:xfrm rot="5400000">
              <a:off x="9259025" y="4689409"/>
              <a:ext cx="134865" cy="116263"/>
            </a:xfrm>
            <a:prstGeom prst="triangle">
              <a:avLst>
                <a:gd fmla="val 50000" name="adj"/>
              </a:avLst>
            </a:prstGeom>
            <a:solidFill>
              <a:srgbClr val="9F87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1985" name="Google Shape;1985;p105"/>
            <p:cNvSpPr/>
            <p:nvPr/>
          </p:nvSpPr>
          <p:spPr>
            <a:xfrm rot="5400000">
              <a:off x="11162983" y="4689409"/>
              <a:ext cx="134865" cy="116263"/>
            </a:xfrm>
            <a:prstGeom prst="triangle">
              <a:avLst>
                <a:gd fmla="val 50000" name="adj"/>
              </a:avLst>
            </a:prstGeom>
            <a:solidFill>
              <a:srgbClr val="9F87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25"/>
          <p:cNvSpPr txBox="1"/>
          <p:nvPr>
            <p:ph type="title"/>
          </p:nvPr>
        </p:nvSpPr>
        <p:spPr>
          <a:xfrm>
            <a:off x="830580" y="467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Lightning-fast performance on real-world use cases</a:t>
            </a:r>
            <a:endParaRPr/>
          </a:p>
        </p:txBody>
      </p:sp>
      <p:sp>
        <p:nvSpPr>
          <p:cNvPr id="649" name="Google Shape;649;p25"/>
          <p:cNvSpPr txBox="1"/>
          <p:nvPr>
            <p:ph idx="2" type="body"/>
          </p:nvPr>
        </p:nvSpPr>
        <p:spPr>
          <a:xfrm>
            <a:off x="830575" y="1413424"/>
            <a:ext cx="16626900" cy="6483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latin typeface="Trebuchet MS"/>
                <a:ea typeface="Trebuchet MS"/>
                <a:cs typeface="Trebuchet MS"/>
                <a:sym typeface="Trebuchet MS"/>
              </a:rPr>
              <a:t>Up to 350x faster queries; Hours to Seconds!</a:t>
            </a:r>
            <a:endParaRPr/>
          </a:p>
        </p:txBody>
      </p:sp>
      <p:sp>
        <p:nvSpPr>
          <p:cNvPr id="650" name="Google Shape;650;p25"/>
          <p:cNvSpPr txBox="1"/>
          <p:nvPr/>
        </p:nvSpPr>
        <p:spPr>
          <a:xfrm>
            <a:off x="830575" y="2212925"/>
            <a:ext cx="9102600" cy="5438400"/>
          </a:xfrm>
          <a:prstGeom prst="rect">
            <a:avLst/>
          </a:prstGeom>
          <a:noFill/>
          <a:ln>
            <a:noFill/>
          </a:ln>
        </p:spPr>
        <p:txBody>
          <a:bodyPr anchorCtr="0" anchor="t" bIns="45700" lIns="91425" spcFirstLastPara="1" rIns="91425" wrap="square" tIns="45700">
            <a:noAutofit/>
          </a:bodyPr>
          <a:lstStyle/>
          <a:p>
            <a:pPr indent="0" lvl="0" marL="76200" marR="0" rtl="0" algn="l">
              <a:lnSpc>
                <a:spcPct val="90000"/>
              </a:lnSpc>
              <a:spcBef>
                <a:spcPts val="1000"/>
              </a:spcBef>
              <a:spcAft>
                <a:spcPts val="0"/>
              </a:spcAft>
              <a:buClr>
                <a:schemeClr val="dk1"/>
              </a:buClr>
              <a:buSzPts val="2400"/>
              <a:buFont typeface="Trebuchet MS"/>
              <a:buNone/>
            </a:pPr>
            <a:r>
              <a:rPr lang="en-US" sz="2200">
                <a:solidFill>
                  <a:schemeClr val="accent4"/>
                </a:solidFill>
                <a:latin typeface="Trebuchet MS"/>
                <a:ea typeface="Trebuchet MS"/>
                <a:cs typeface="Trebuchet MS"/>
                <a:sym typeface="Trebuchet MS"/>
              </a:rPr>
              <a:t>TPCx-BB is a data science benchmark consisting of 30 end-to-end queries representing real-world ETL and Machine Learning workflows, involving both structured and unstructured data. It </a:t>
            </a:r>
            <a:r>
              <a:rPr lang="en-US" sz="2200">
                <a:solidFill>
                  <a:schemeClr val="accent4"/>
                </a:solidFill>
                <a:latin typeface="Trebuchet MS"/>
                <a:ea typeface="Trebuchet MS"/>
                <a:cs typeface="Trebuchet MS"/>
                <a:sym typeface="Trebuchet MS"/>
              </a:rPr>
              <a:t>can be run at multiple “</a:t>
            </a:r>
            <a:r>
              <a:rPr lang="en-US" sz="2200">
                <a:solidFill>
                  <a:schemeClr val="accent4"/>
                </a:solidFill>
                <a:latin typeface="Trebuchet MS"/>
                <a:ea typeface="Trebuchet MS"/>
                <a:cs typeface="Trebuchet MS"/>
                <a:sym typeface="Trebuchet MS"/>
              </a:rPr>
              <a:t>Scale</a:t>
            </a:r>
            <a:r>
              <a:rPr lang="en-US" sz="2200">
                <a:solidFill>
                  <a:schemeClr val="accent4"/>
                </a:solidFill>
                <a:latin typeface="Trebuchet MS"/>
                <a:ea typeface="Trebuchet MS"/>
                <a:cs typeface="Trebuchet MS"/>
                <a:sym typeface="Trebuchet MS"/>
              </a:rPr>
              <a:t> Factors”</a:t>
            </a:r>
            <a:r>
              <a:rPr lang="en-US" sz="2200">
                <a:solidFill>
                  <a:schemeClr val="accent4"/>
                </a:solidFill>
                <a:latin typeface="Trebuchet MS"/>
                <a:ea typeface="Trebuchet MS"/>
                <a:cs typeface="Trebuchet MS"/>
                <a:sym typeface="Trebuchet MS"/>
              </a:rPr>
              <a:t>.</a:t>
            </a:r>
            <a:endParaRPr sz="2200">
              <a:latin typeface="Trebuchet MS"/>
              <a:ea typeface="Trebuchet MS"/>
              <a:cs typeface="Trebuchet MS"/>
              <a:sym typeface="Trebuchet MS"/>
            </a:endParaRPr>
          </a:p>
          <a:p>
            <a:pPr indent="-320675" lvl="0" marL="739775" marR="0" rtl="0" algn="l">
              <a:lnSpc>
                <a:spcPct val="90000"/>
              </a:lnSpc>
              <a:spcBef>
                <a:spcPts val="1000"/>
              </a:spcBef>
              <a:spcAft>
                <a:spcPts val="0"/>
              </a:spcAft>
              <a:buClr>
                <a:srgbClr val="9900FF"/>
              </a:buClr>
              <a:buSzPts val="2200"/>
              <a:buFont typeface="Trebuchet MS"/>
              <a:buChar char="▸"/>
            </a:pPr>
            <a:r>
              <a:rPr lang="en-US" sz="2200">
                <a:solidFill>
                  <a:schemeClr val="accent4"/>
                </a:solidFill>
                <a:latin typeface="Trebuchet MS"/>
                <a:ea typeface="Trebuchet MS"/>
                <a:cs typeface="Trebuchet MS"/>
                <a:sym typeface="Trebuchet MS"/>
              </a:rPr>
              <a:t>SF1 - 1GB</a:t>
            </a:r>
            <a:endParaRPr sz="2200">
              <a:solidFill>
                <a:schemeClr val="accent4"/>
              </a:solidFill>
              <a:latin typeface="Trebuchet MS"/>
              <a:ea typeface="Trebuchet MS"/>
              <a:cs typeface="Trebuchet MS"/>
              <a:sym typeface="Trebuchet MS"/>
            </a:endParaRPr>
          </a:p>
          <a:p>
            <a:pPr indent="-320675" lvl="0" marL="739775" marR="0" rtl="0" algn="l">
              <a:lnSpc>
                <a:spcPct val="90000"/>
              </a:lnSpc>
              <a:spcBef>
                <a:spcPts val="1000"/>
              </a:spcBef>
              <a:spcAft>
                <a:spcPts val="0"/>
              </a:spcAft>
              <a:buClr>
                <a:srgbClr val="9900FF"/>
              </a:buClr>
              <a:buSzPts val="2200"/>
              <a:buFont typeface="Trebuchet MS"/>
              <a:buChar char="▸"/>
            </a:pPr>
            <a:r>
              <a:rPr lang="en-US" sz="2200">
                <a:solidFill>
                  <a:schemeClr val="accent4"/>
                </a:solidFill>
                <a:latin typeface="Trebuchet MS"/>
                <a:ea typeface="Trebuchet MS"/>
                <a:cs typeface="Trebuchet MS"/>
                <a:sym typeface="Trebuchet MS"/>
              </a:rPr>
              <a:t>SF1K - 1 TB</a:t>
            </a:r>
            <a:endParaRPr sz="2200">
              <a:solidFill>
                <a:schemeClr val="accent4"/>
              </a:solidFill>
              <a:latin typeface="Trebuchet MS"/>
              <a:ea typeface="Trebuchet MS"/>
              <a:cs typeface="Trebuchet MS"/>
              <a:sym typeface="Trebuchet MS"/>
            </a:endParaRPr>
          </a:p>
          <a:p>
            <a:pPr indent="-320675" lvl="0" marL="739775" marR="0" rtl="0" algn="l">
              <a:lnSpc>
                <a:spcPct val="90000"/>
              </a:lnSpc>
              <a:spcBef>
                <a:spcPts val="1000"/>
              </a:spcBef>
              <a:spcAft>
                <a:spcPts val="0"/>
              </a:spcAft>
              <a:buClr>
                <a:srgbClr val="9900FF"/>
              </a:buClr>
              <a:buSzPts val="2200"/>
              <a:buFont typeface="Trebuchet MS"/>
              <a:buChar char="▸"/>
            </a:pPr>
            <a:r>
              <a:rPr lang="en-US" sz="2200">
                <a:solidFill>
                  <a:schemeClr val="accent4"/>
                </a:solidFill>
                <a:latin typeface="Trebuchet MS"/>
                <a:ea typeface="Trebuchet MS"/>
                <a:cs typeface="Trebuchet MS"/>
                <a:sym typeface="Trebuchet MS"/>
              </a:rPr>
              <a:t>SF10K - 10 TB</a:t>
            </a:r>
            <a:br>
              <a:rPr i="0" lang="en-US" sz="2200" u="none" cap="none" strike="noStrike">
                <a:solidFill>
                  <a:schemeClr val="accent4"/>
                </a:solidFill>
                <a:latin typeface="Trebuchet MS"/>
                <a:ea typeface="Trebuchet MS"/>
                <a:cs typeface="Trebuchet MS"/>
                <a:sym typeface="Trebuchet MS"/>
              </a:rPr>
            </a:br>
            <a:endParaRPr sz="2200">
              <a:solidFill>
                <a:schemeClr val="accent4"/>
              </a:solidFill>
              <a:latin typeface="Trebuchet MS"/>
              <a:ea typeface="Trebuchet MS"/>
              <a:cs typeface="Trebuchet MS"/>
              <a:sym typeface="Trebuchet MS"/>
            </a:endParaRPr>
          </a:p>
          <a:p>
            <a:pPr indent="0" lvl="0" marL="76200" marR="0" rtl="0" algn="l">
              <a:lnSpc>
                <a:spcPct val="90000"/>
              </a:lnSpc>
              <a:spcBef>
                <a:spcPts val="1000"/>
              </a:spcBef>
              <a:spcAft>
                <a:spcPts val="0"/>
              </a:spcAft>
              <a:buClr>
                <a:schemeClr val="dk1"/>
              </a:buClr>
              <a:buSzPts val="2400"/>
              <a:buFont typeface="Trebuchet MS"/>
              <a:buNone/>
            </a:pPr>
            <a:r>
              <a:rPr lang="en-US" sz="2200">
                <a:solidFill>
                  <a:schemeClr val="accent4"/>
                </a:solidFill>
                <a:latin typeface="Trebuchet MS"/>
                <a:ea typeface="Trebuchet MS"/>
                <a:cs typeface="Trebuchet MS"/>
                <a:sym typeface="Trebuchet MS"/>
              </a:rPr>
              <a:t>RAPIDS results at SF1K (2 DGX A100s) and SF10K (16 DGX A100s) show GPUs</a:t>
            </a:r>
            <a:r>
              <a:rPr lang="en-US" sz="2200">
                <a:solidFill>
                  <a:schemeClr val="accent4"/>
                </a:solidFill>
                <a:latin typeface="Trebuchet MS"/>
                <a:ea typeface="Trebuchet MS"/>
                <a:cs typeface="Trebuchet MS"/>
                <a:sym typeface="Trebuchet MS"/>
              </a:rPr>
              <a:t> provide dramatic cost and time-savings for small scale </a:t>
            </a:r>
            <a:r>
              <a:rPr i="1" lang="en-US" sz="2200">
                <a:solidFill>
                  <a:schemeClr val="accent4"/>
                </a:solidFill>
                <a:latin typeface="Trebuchet MS"/>
                <a:ea typeface="Trebuchet MS"/>
                <a:cs typeface="Trebuchet MS"/>
                <a:sym typeface="Trebuchet MS"/>
              </a:rPr>
              <a:t>and</a:t>
            </a:r>
            <a:r>
              <a:rPr lang="en-US" sz="2200">
                <a:solidFill>
                  <a:schemeClr val="accent4"/>
                </a:solidFill>
                <a:latin typeface="Trebuchet MS"/>
                <a:ea typeface="Trebuchet MS"/>
                <a:cs typeface="Trebuchet MS"/>
                <a:sym typeface="Trebuchet MS"/>
              </a:rPr>
              <a:t> large-scale data analytics problems</a:t>
            </a:r>
            <a:endParaRPr sz="2200">
              <a:solidFill>
                <a:schemeClr val="accent4"/>
              </a:solidFill>
              <a:latin typeface="Trebuchet MS"/>
              <a:ea typeface="Trebuchet MS"/>
              <a:cs typeface="Trebuchet MS"/>
              <a:sym typeface="Trebuchet MS"/>
            </a:endParaRPr>
          </a:p>
          <a:p>
            <a:pPr indent="-320675" lvl="0" marL="739775" marR="0" rtl="0" algn="l">
              <a:lnSpc>
                <a:spcPct val="90000"/>
              </a:lnSpc>
              <a:spcBef>
                <a:spcPts val="1000"/>
              </a:spcBef>
              <a:spcAft>
                <a:spcPts val="0"/>
              </a:spcAft>
              <a:buClr>
                <a:srgbClr val="9900FF"/>
              </a:buClr>
              <a:buSzPts val="2200"/>
              <a:buFont typeface="Trebuchet MS"/>
              <a:buChar char="▸"/>
            </a:pPr>
            <a:r>
              <a:rPr lang="en-US" sz="2200">
                <a:solidFill>
                  <a:schemeClr val="accent4"/>
                </a:solidFill>
                <a:latin typeface="Trebuchet MS"/>
                <a:ea typeface="Trebuchet MS"/>
                <a:cs typeface="Trebuchet MS"/>
                <a:sym typeface="Trebuchet MS"/>
              </a:rPr>
              <a:t>SF1K 37.1x average speed-up </a:t>
            </a:r>
            <a:endParaRPr sz="2200">
              <a:solidFill>
                <a:schemeClr val="accent4"/>
              </a:solidFill>
              <a:latin typeface="Trebuchet MS"/>
              <a:ea typeface="Trebuchet MS"/>
              <a:cs typeface="Trebuchet MS"/>
              <a:sym typeface="Trebuchet MS"/>
            </a:endParaRPr>
          </a:p>
          <a:p>
            <a:pPr indent="-320675" lvl="0" marL="739775" marR="0" rtl="0" algn="l">
              <a:lnSpc>
                <a:spcPct val="90000"/>
              </a:lnSpc>
              <a:spcBef>
                <a:spcPts val="1000"/>
              </a:spcBef>
              <a:spcAft>
                <a:spcPts val="0"/>
              </a:spcAft>
              <a:buClr>
                <a:srgbClr val="9900FF"/>
              </a:buClr>
              <a:buSzPts val="2200"/>
              <a:buFont typeface="Trebuchet MS"/>
              <a:buChar char="▸"/>
            </a:pPr>
            <a:r>
              <a:rPr lang="en-US" sz="2200">
                <a:solidFill>
                  <a:schemeClr val="accent4"/>
                </a:solidFill>
                <a:latin typeface="Trebuchet MS"/>
                <a:ea typeface="Trebuchet MS"/>
                <a:cs typeface="Trebuchet MS"/>
                <a:sym typeface="Trebuchet MS"/>
              </a:rPr>
              <a:t>SF10K 19.5x average speed-up (7x Normalized for Cost)</a:t>
            </a:r>
            <a:endParaRPr sz="2200">
              <a:solidFill>
                <a:schemeClr val="accent4"/>
              </a:solidFill>
              <a:latin typeface="Trebuchet MS"/>
              <a:ea typeface="Trebuchet MS"/>
              <a:cs typeface="Trebuchet MS"/>
              <a:sym typeface="Trebuchet MS"/>
            </a:endParaRPr>
          </a:p>
          <a:p>
            <a:pPr indent="0" lvl="0" marL="76200" marR="0" rtl="0" algn="l">
              <a:lnSpc>
                <a:spcPct val="90000"/>
              </a:lnSpc>
              <a:spcBef>
                <a:spcPts val="1500"/>
              </a:spcBef>
              <a:spcAft>
                <a:spcPts val="0"/>
              </a:spcAft>
              <a:buClr>
                <a:schemeClr val="dk1"/>
              </a:buClr>
              <a:buSzPts val="2400"/>
              <a:buFont typeface="Trebuchet MS"/>
              <a:buNone/>
            </a:pPr>
            <a:r>
              <a:t/>
            </a:r>
            <a:endParaRPr sz="2400">
              <a:solidFill>
                <a:schemeClr val="accent4"/>
              </a:solidFill>
              <a:latin typeface="Trebuchet MS"/>
              <a:ea typeface="Trebuchet MS"/>
              <a:cs typeface="Trebuchet MS"/>
              <a:sym typeface="Trebuchet MS"/>
            </a:endParaRPr>
          </a:p>
          <a:p>
            <a:pPr indent="0" lvl="0" marL="76200" marR="0" rtl="0" algn="l">
              <a:lnSpc>
                <a:spcPct val="90000"/>
              </a:lnSpc>
              <a:spcBef>
                <a:spcPts val="1500"/>
              </a:spcBef>
              <a:spcAft>
                <a:spcPts val="0"/>
              </a:spcAft>
              <a:buClr>
                <a:schemeClr val="dk1"/>
              </a:buClr>
              <a:buSzPts val="2400"/>
              <a:buFont typeface="Trebuchet MS"/>
              <a:buNone/>
            </a:pPr>
            <a:r>
              <a:t/>
            </a:r>
            <a:endParaRPr sz="2400">
              <a:solidFill>
                <a:schemeClr val="accent4"/>
              </a:solidFill>
              <a:latin typeface="Trebuchet MS"/>
              <a:ea typeface="Trebuchet MS"/>
              <a:cs typeface="Trebuchet MS"/>
              <a:sym typeface="Trebuchet MS"/>
            </a:endParaRPr>
          </a:p>
        </p:txBody>
      </p:sp>
      <p:grpSp>
        <p:nvGrpSpPr>
          <p:cNvPr id="651" name="Google Shape;651;p25"/>
          <p:cNvGrpSpPr/>
          <p:nvPr/>
        </p:nvGrpSpPr>
        <p:grpSpPr>
          <a:xfrm>
            <a:off x="911538" y="7651321"/>
            <a:ext cx="9080127" cy="1485653"/>
            <a:chOff x="2049525" y="7651321"/>
            <a:chExt cx="9080127" cy="1485653"/>
          </a:xfrm>
        </p:grpSpPr>
        <p:pic>
          <p:nvPicPr>
            <p:cNvPr id="652" name="Google Shape;652;p25"/>
            <p:cNvPicPr preferRelativeResize="0"/>
            <p:nvPr/>
          </p:nvPicPr>
          <p:blipFill rotWithShape="1">
            <a:blip r:embed="rId3">
              <a:alphaModFix/>
            </a:blip>
            <a:srcRect b="0" l="11475" r="6435" t="0"/>
            <a:stretch/>
          </p:blipFill>
          <p:spPr>
            <a:xfrm>
              <a:off x="2049525" y="7767793"/>
              <a:ext cx="1523485" cy="1252708"/>
            </a:xfrm>
            <a:prstGeom prst="rect">
              <a:avLst/>
            </a:prstGeom>
            <a:noFill/>
            <a:ln>
              <a:noFill/>
            </a:ln>
          </p:spPr>
        </p:pic>
        <p:pic>
          <p:nvPicPr>
            <p:cNvPr id="653" name="Google Shape;653;p25"/>
            <p:cNvPicPr preferRelativeResize="0"/>
            <p:nvPr/>
          </p:nvPicPr>
          <p:blipFill rotWithShape="1">
            <a:blip r:embed="rId4">
              <a:alphaModFix/>
            </a:blip>
            <a:srcRect b="0" l="0" r="0" t="0"/>
            <a:stretch/>
          </p:blipFill>
          <p:spPr>
            <a:xfrm>
              <a:off x="3934055" y="7651321"/>
              <a:ext cx="1485638" cy="1485653"/>
            </a:xfrm>
            <a:prstGeom prst="rect">
              <a:avLst/>
            </a:prstGeom>
            <a:noFill/>
            <a:ln>
              <a:noFill/>
            </a:ln>
          </p:spPr>
        </p:pic>
        <p:pic>
          <p:nvPicPr>
            <p:cNvPr descr="A close up of a sign&#10;&#10;Description generated with high confidence" id="654" name="Google Shape;654;p25"/>
            <p:cNvPicPr preferRelativeResize="0"/>
            <p:nvPr/>
          </p:nvPicPr>
          <p:blipFill rotWithShape="1">
            <a:blip r:embed="rId5">
              <a:alphaModFix/>
            </a:blip>
            <a:srcRect b="0" l="0" r="51335" t="0"/>
            <a:stretch/>
          </p:blipFill>
          <p:spPr>
            <a:xfrm>
              <a:off x="5780738" y="7770068"/>
              <a:ext cx="1214763" cy="1248160"/>
            </a:xfrm>
            <a:prstGeom prst="rect">
              <a:avLst/>
            </a:prstGeom>
            <a:noFill/>
            <a:ln>
              <a:noFill/>
            </a:ln>
          </p:spPr>
        </p:pic>
        <p:pic>
          <p:nvPicPr>
            <p:cNvPr id="655" name="Google Shape;655;p25"/>
            <p:cNvPicPr preferRelativeResize="0"/>
            <p:nvPr/>
          </p:nvPicPr>
          <p:blipFill rotWithShape="1">
            <a:blip r:embed="rId6">
              <a:alphaModFix/>
            </a:blip>
            <a:srcRect b="0" l="0" r="0" t="0"/>
            <a:stretch/>
          </p:blipFill>
          <p:spPr>
            <a:xfrm>
              <a:off x="7356546" y="7786761"/>
              <a:ext cx="1214763" cy="1214774"/>
            </a:xfrm>
            <a:prstGeom prst="rect">
              <a:avLst/>
            </a:prstGeom>
            <a:noFill/>
            <a:ln>
              <a:noFill/>
            </a:ln>
          </p:spPr>
        </p:pic>
        <p:pic>
          <p:nvPicPr>
            <p:cNvPr id="656" name="Google Shape;656;p25"/>
            <p:cNvPicPr preferRelativeResize="0"/>
            <p:nvPr/>
          </p:nvPicPr>
          <p:blipFill rotWithShape="1">
            <a:blip r:embed="rId7">
              <a:alphaModFix/>
            </a:blip>
            <a:srcRect b="0" l="0" r="0" t="0"/>
            <a:stretch/>
          </p:blipFill>
          <p:spPr>
            <a:xfrm>
              <a:off x="8932353" y="7929523"/>
              <a:ext cx="2197299" cy="929250"/>
            </a:xfrm>
            <a:prstGeom prst="rect">
              <a:avLst/>
            </a:prstGeom>
            <a:noFill/>
            <a:ln>
              <a:noFill/>
            </a:ln>
          </p:spPr>
        </p:pic>
      </p:grpSp>
      <p:pic>
        <p:nvPicPr>
          <p:cNvPr id="657" name="Google Shape;657;p25" title="Chart"/>
          <p:cNvPicPr preferRelativeResize="0"/>
          <p:nvPr/>
        </p:nvPicPr>
        <p:blipFill>
          <a:blip r:embed="rId8">
            <a:alphaModFix/>
          </a:blip>
          <a:stretch>
            <a:fillRect/>
          </a:stretch>
        </p:blipFill>
        <p:spPr>
          <a:xfrm>
            <a:off x="10412350" y="2061725"/>
            <a:ext cx="7220050" cy="3929474"/>
          </a:xfrm>
          <a:prstGeom prst="rect">
            <a:avLst/>
          </a:prstGeom>
          <a:noFill/>
          <a:ln>
            <a:noFill/>
          </a:ln>
        </p:spPr>
      </p:pic>
      <p:pic>
        <p:nvPicPr>
          <p:cNvPr id="658" name="Google Shape;658;p25" title="Chart"/>
          <p:cNvPicPr preferRelativeResize="0"/>
          <p:nvPr/>
        </p:nvPicPr>
        <p:blipFill>
          <a:blip r:embed="rId9">
            <a:alphaModFix/>
          </a:blip>
          <a:stretch>
            <a:fillRect/>
          </a:stretch>
        </p:blipFill>
        <p:spPr>
          <a:xfrm>
            <a:off x="10778852" y="6004199"/>
            <a:ext cx="6853548" cy="353639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9" name="Shape 1989"/>
        <p:cNvGrpSpPr/>
        <p:nvPr/>
      </p:nvGrpSpPr>
      <p:grpSpPr>
        <a:xfrm>
          <a:off x="0" y="0"/>
          <a:ext cx="0" cy="0"/>
          <a:chOff x="0" y="0"/>
          <a:chExt cx="0" cy="0"/>
        </a:xfrm>
      </p:grpSpPr>
      <p:sp>
        <p:nvSpPr>
          <p:cNvPr id="1990" name="Google Shape;1990;p106"/>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cuStreamz</a:t>
            </a:r>
            <a:endParaRPr/>
          </a:p>
        </p:txBody>
      </p:sp>
      <p:sp>
        <p:nvSpPr>
          <p:cNvPr id="1991" name="Google Shape;1991;p106"/>
          <p:cNvSpPr txBox="1"/>
          <p:nvPr>
            <p:ph idx="2" type="body"/>
          </p:nvPr>
        </p:nvSpPr>
        <p:spPr>
          <a:xfrm>
            <a:off x="830580" y="2099222"/>
            <a:ext cx="16626900" cy="875700"/>
          </a:xfrm>
          <a:prstGeom prst="rect">
            <a:avLst/>
          </a:prstGeom>
          <a:noFill/>
          <a:ln>
            <a:noFill/>
          </a:ln>
        </p:spPr>
        <p:txBody>
          <a:bodyPr anchorCtr="0" anchor="t" bIns="76175" lIns="152375" spcFirstLastPara="1" rIns="152375" wrap="square" tIns="76175">
            <a:noAutofit/>
          </a:bodyPr>
          <a:lstStyle/>
          <a:p>
            <a:pPr indent="0" lvl="0" marL="0" rtl="0" algn="ctr">
              <a:lnSpc>
                <a:spcPct val="90000"/>
              </a:lnSpc>
              <a:spcBef>
                <a:spcPts val="0"/>
              </a:spcBef>
              <a:spcAft>
                <a:spcPts val="0"/>
              </a:spcAft>
              <a:buSzPts val="4000"/>
              <a:buFont typeface="Trebuchet MS"/>
              <a:buNone/>
            </a:pPr>
            <a:r>
              <a:rPr lang="en-US"/>
              <a:t>Stream processing powered by RAPIDS</a:t>
            </a:r>
            <a:endParaRPr/>
          </a:p>
        </p:txBody>
      </p:sp>
      <p:pic>
        <p:nvPicPr>
          <p:cNvPr id="1992" name="Google Shape;1992;p106" title="Points scored"/>
          <p:cNvPicPr preferRelativeResize="0"/>
          <p:nvPr/>
        </p:nvPicPr>
        <p:blipFill>
          <a:blip r:embed="rId3">
            <a:alphaModFix/>
          </a:blip>
          <a:stretch>
            <a:fillRect/>
          </a:stretch>
        </p:blipFill>
        <p:spPr>
          <a:xfrm>
            <a:off x="9458900" y="3640875"/>
            <a:ext cx="7998576" cy="4945775"/>
          </a:xfrm>
          <a:prstGeom prst="rect">
            <a:avLst/>
          </a:prstGeom>
          <a:noFill/>
          <a:ln>
            <a:noFill/>
          </a:ln>
        </p:spPr>
      </p:pic>
      <p:sp>
        <p:nvSpPr>
          <p:cNvPr id="1993" name="Google Shape;1993;p106"/>
          <p:cNvSpPr txBox="1"/>
          <p:nvPr/>
        </p:nvSpPr>
        <p:spPr>
          <a:xfrm>
            <a:off x="830575" y="4013952"/>
            <a:ext cx="8733900" cy="4487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2800">
                <a:solidFill>
                  <a:srgbClr val="7400FF"/>
                </a:solidFill>
                <a:latin typeface="Trebuchet MS"/>
                <a:ea typeface="Trebuchet MS"/>
                <a:cs typeface="Trebuchet MS"/>
                <a:sym typeface="Trebuchet MS"/>
              </a:rPr>
              <a:t>ACCELERATED KAFKA CONSUMER</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Ingesting Kafka messages to cudf is increased by roughly 3.5 - 4X over standard cpu ingestion. Streaming TCO is lowered by using cheaper VM instance types.</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rPr lang="en-US" sz="2800">
                <a:solidFill>
                  <a:srgbClr val="7400FF"/>
                </a:solidFill>
                <a:latin typeface="Trebuchet MS"/>
                <a:ea typeface="Trebuchet MS"/>
                <a:cs typeface="Trebuchet MS"/>
                <a:sym typeface="Trebuchet MS"/>
              </a:rPr>
              <a:t>CHECKPOINTING</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Streaming job version of “where was I?” Streams can gracefully handle errors by continuing to process a stream at the exact point they were before the error occurred.</a:t>
            </a:r>
            <a:endParaRPr sz="2400">
              <a:solidFill>
                <a:srgbClr val="868686"/>
              </a:solidFill>
              <a:latin typeface="Trebuchet MS"/>
              <a:ea typeface="Trebuchet MS"/>
              <a:cs typeface="Trebuchet MS"/>
              <a:sym typeface="Trebuchet MS"/>
            </a:endParaRPr>
          </a:p>
          <a:p>
            <a:pPr indent="0" lvl="0" marL="0" rtl="0" algn="l">
              <a:lnSpc>
                <a:spcPct val="90000"/>
              </a:lnSpc>
              <a:spcBef>
                <a:spcPts val="1000"/>
              </a:spcBef>
              <a:spcAft>
                <a:spcPts val="0"/>
              </a:spcAft>
              <a:buNone/>
            </a:pPr>
            <a:r>
              <a:t/>
            </a:r>
            <a:endParaRPr sz="2400">
              <a:solidFill>
                <a:srgbClr val="868686"/>
              </a:solidFill>
              <a:latin typeface="Trebuchet MS"/>
              <a:ea typeface="Trebuchet MS"/>
              <a:cs typeface="Trebuchet MS"/>
              <a:sym typeface="Trebuchet MS"/>
            </a:endParaRPr>
          </a:p>
          <a:p>
            <a:pPr indent="0" lvl="0" marL="285750" rtl="0" algn="l">
              <a:lnSpc>
                <a:spcPct val="90000"/>
              </a:lnSpc>
              <a:spcBef>
                <a:spcPts val="1000"/>
              </a:spcBef>
              <a:spcAft>
                <a:spcPts val="0"/>
              </a:spcAft>
              <a:buClr>
                <a:srgbClr val="B3B3B3"/>
              </a:buClr>
              <a:buSzPts val="1920"/>
              <a:buFont typeface="Trebuchet MS"/>
              <a:buNone/>
            </a:pPr>
            <a:r>
              <a:t/>
            </a:r>
            <a:endParaRPr sz="2400">
              <a:solidFill>
                <a:srgbClr val="868686"/>
              </a:solidFill>
              <a:latin typeface="Trebuchet MS"/>
              <a:ea typeface="Trebuchet MS"/>
              <a:cs typeface="Trebuchet MS"/>
              <a:sym typeface="Trebuchet MS"/>
            </a:endParaRPr>
          </a:p>
          <a:p>
            <a:pPr indent="0" lvl="0" marL="285750" rtl="0" algn="l">
              <a:lnSpc>
                <a:spcPct val="90000"/>
              </a:lnSpc>
              <a:spcBef>
                <a:spcPts val="1000"/>
              </a:spcBef>
              <a:spcAft>
                <a:spcPts val="0"/>
              </a:spcAft>
              <a:buClr>
                <a:srgbClr val="B3B3B3"/>
              </a:buClr>
              <a:buSzPts val="1920"/>
              <a:buFont typeface="Trebuchet MS"/>
              <a:buNone/>
            </a:pPr>
            <a:r>
              <a:t/>
            </a:r>
            <a:endParaRPr sz="2400">
              <a:solidFill>
                <a:srgbClr val="868686"/>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pic>
        <p:nvPicPr>
          <p:cNvPr id="1999" name="Google Shape;1999;p107"/>
          <p:cNvPicPr preferRelativeResize="0"/>
          <p:nvPr/>
        </p:nvPicPr>
        <p:blipFill rotWithShape="1">
          <a:blip r:embed="rId3">
            <a:alphaModFix/>
          </a:blip>
          <a:srcRect b="0" l="16876" r="16272" t="0"/>
          <a:stretch/>
        </p:blipFill>
        <p:spPr>
          <a:xfrm>
            <a:off x="14854989" y="3648774"/>
            <a:ext cx="1652338" cy="1787426"/>
          </a:xfrm>
          <a:prstGeom prst="rect">
            <a:avLst/>
          </a:prstGeom>
          <a:noFill/>
          <a:ln>
            <a:noFill/>
          </a:ln>
        </p:spPr>
      </p:pic>
      <p:pic>
        <p:nvPicPr>
          <p:cNvPr id="2000" name="Google Shape;2000;p107"/>
          <p:cNvPicPr preferRelativeResize="0"/>
          <p:nvPr/>
        </p:nvPicPr>
        <p:blipFill rotWithShape="1">
          <a:blip r:embed="rId4">
            <a:alphaModFix/>
          </a:blip>
          <a:srcRect b="34229" l="18296" r="16605" t="0"/>
          <a:stretch/>
        </p:blipFill>
        <p:spPr>
          <a:xfrm>
            <a:off x="6224141" y="3703233"/>
            <a:ext cx="2297366" cy="1678506"/>
          </a:xfrm>
          <a:prstGeom prst="rect">
            <a:avLst/>
          </a:prstGeom>
          <a:noFill/>
          <a:ln>
            <a:noFill/>
          </a:ln>
        </p:spPr>
      </p:pic>
      <p:pic>
        <p:nvPicPr>
          <p:cNvPr id="2001" name="Google Shape;2001;p107"/>
          <p:cNvPicPr preferRelativeResize="0"/>
          <p:nvPr/>
        </p:nvPicPr>
        <p:blipFill rotWithShape="1">
          <a:blip r:embed="rId5">
            <a:alphaModFix/>
          </a:blip>
          <a:srcRect b="0" l="10323" r="9889" t="0"/>
          <a:stretch/>
        </p:blipFill>
        <p:spPr>
          <a:xfrm>
            <a:off x="10821974" y="3757318"/>
            <a:ext cx="1732547" cy="1570338"/>
          </a:xfrm>
          <a:prstGeom prst="rect">
            <a:avLst/>
          </a:prstGeom>
          <a:noFill/>
          <a:ln>
            <a:noFill/>
          </a:ln>
        </p:spPr>
      </p:pic>
      <p:pic>
        <p:nvPicPr>
          <p:cNvPr id="2002" name="Google Shape;2002;p107"/>
          <p:cNvPicPr preferRelativeResize="0"/>
          <p:nvPr/>
        </p:nvPicPr>
        <p:blipFill rotWithShape="1">
          <a:blip r:embed="rId6">
            <a:alphaModFix/>
          </a:blip>
          <a:srcRect b="0" l="0" r="0" t="0"/>
          <a:stretch/>
        </p:blipFill>
        <p:spPr>
          <a:xfrm>
            <a:off x="1786998" y="3769895"/>
            <a:ext cx="2136676" cy="1545182"/>
          </a:xfrm>
          <a:prstGeom prst="rect">
            <a:avLst/>
          </a:prstGeom>
          <a:noFill/>
          <a:ln>
            <a:noFill/>
          </a:ln>
        </p:spPr>
      </p:pic>
      <p:sp>
        <p:nvSpPr>
          <p:cNvPr id="2003" name="Google Shape;2003;p107"/>
          <p:cNvSpPr txBox="1"/>
          <p:nvPr/>
        </p:nvSpPr>
        <p:spPr>
          <a:xfrm>
            <a:off x="123446" y="6838515"/>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GOOGLE GROUPS</a:t>
            </a:r>
            <a:endParaRPr/>
          </a:p>
        </p:txBody>
      </p:sp>
      <p:sp>
        <p:nvSpPr>
          <p:cNvPr id="2004" name="Google Shape;2004;p107"/>
          <p:cNvSpPr txBox="1"/>
          <p:nvPr/>
        </p:nvSpPr>
        <p:spPr>
          <a:xfrm>
            <a:off x="12972567" y="6838514"/>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STACK OVERFLOW</a:t>
            </a:r>
            <a:endParaRPr/>
          </a:p>
        </p:txBody>
      </p:sp>
      <p:sp>
        <p:nvSpPr>
          <p:cNvPr id="2005" name="Google Shape;2005;p107"/>
          <p:cNvSpPr/>
          <p:nvPr/>
        </p:nvSpPr>
        <p:spPr>
          <a:xfrm>
            <a:off x="1219576" y="7438404"/>
            <a:ext cx="3271520"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sng" cap="none" strike="noStrike">
                <a:solidFill>
                  <a:schemeClr val="accent4"/>
                </a:solidFill>
                <a:latin typeface="Trebuchet MS"/>
                <a:ea typeface="Trebuchet MS"/>
                <a:cs typeface="Trebuchet MS"/>
                <a:sym typeface="Trebuchet MS"/>
                <a:hlinkClick r:id="rId7">
                  <a:extLst>
                    <a:ext uri="{A12FA001-AC4F-418D-AE19-62706E023703}">
                      <ahyp:hlinkClr val="tx"/>
                    </a:ext>
                  </a:extLst>
                </a:hlinkClick>
              </a:rPr>
              <a:t>https://groups.google.com/forum/#!forum/rapidsai</a:t>
            </a:r>
            <a:endParaRPr b="0" i="0" sz="1800" u="none" cap="none" strike="noStrike">
              <a:solidFill>
                <a:schemeClr val="accent4"/>
              </a:solidFill>
              <a:latin typeface="Trebuchet MS"/>
              <a:ea typeface="Trebuchet MS"/>
              <a:cs typeface="Trebuchet MS"/>
              <a:sym typeface="Trebuchet MS"/>
            </a:endParaRPr>
          </a:p>
        </p:txBody>
      </p:sp>
      <p:sp>
        <p:nvSpPr>
          <p:cNvPr id="2006" name="Google Shape;2006;p107"/>
          <p:cNvSpPr txBox="1"/>
          <p:nvPr/>
        </p:nvSpPr>
        <p:spPr>
          <a:xfrm>
            <a:off x="4670169" y="6838515"/>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DOCKER HUB</a:t>
            </a:r>
            <a:endParaRPr/>
          </a:p>
        </p:txBody>
      </p:sp>
      <p:sp>
        <p:nvSpPr>
          <p:cNvPr id="2007" name="Google Shape;2007;p107"/>
          <p:cNvSpPr txBox="1"/>
          <p:nvPr/>
        </p:nvSpPr>
        <p:spPr>
          <a:xfrm>
            <a:off x="8965466" y="6838515"/>
            <a:ext cx="5433392" cy="707887"/>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0" lang="en-US" sz="2800" u="none" cap="none" strike="noStrike">
                <a:solidFill>
                  <a:schemeClr val="accent1"/>
                </a:solidFill>
                <a:latin typeface="Trebuchet MS"/>
                <a:ea typeface="Trebuchet MS"/>
                <a:cs typeface="Trebuchet MS"/>
                <a:sym typeface="Trebuchet MS"/>
              </a:rPr>
              <a:t>SLACK CHANNEL</a:t>
            </a:r>
            <a:endParaRPr/>
          </a:p>
        </p:txBody>
      </p:sp>
      <p:sp>
        <p:nvSpPr>
          <p:cNvPr id="2008" name="Google Shape;2008;p107"/>
          <p:cNvSpPr/>
          <p:nvPr/>
        </p:nvSpPr>
        <p:spPr>
          <a:xfrm>
            <a:off x="5860826" y="7438404"/>
            <a:ext cx="3010988"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sng" cap="none" strike="noStrike">
                <a:solidFill>
                  <a:schemeClr val="accent4"/>
                </a:solidFill>
                <a:latin typeface="Trebuchet MS"/>
                <a:ea typeface="Trebuchet MS"/>
                <a:cs typeface="Trebuchet MS"/>
                <a:sym typeface="Trebuchet MS"/>
                <a:hlinkClick r:id="rId8">
                  <a:extLst>
                    <a:ext uri="{A12FA001-AC4F-418D-AE19-62706E023703}">
                      <ahyp:hlinkClr val="tx"/>
                    </a:ext>
                  </a:extLst>
                </a:hlinkClick>
              </a:rPr>
              <a:t>https://hub.docker.com/r/rapidsai/rapidsai</a:t>
            </a:r>
            <a:endParaRPr b="0" i="0" sz="1800" u="none" cap="none" strike="noStrike">
              <a:solidFill>
                <a:schemeClr val="accent4"/>
              </a:solidFill>
              <a:latin typeface="Trebuchet MS"/>
              <a:ea typeface="Trebuchet MS"/>
              <a:cs typeface="Trebuchet MS"/>
              <a:sym typeface="Trebuchet MS"/>
            </a:endParaRPr>
          </a:p>
        </p:txBody>
      </p:sp>
      <p:sp>
        <p:nvSpPr>
          <p:cNvPr id="2009" name="Google Shape;2009;p107"/>
          <p:cNvSpPr/>
          <p:nvPr/>
        </p:nvSpPr>
        <p:spPr>
          <a:xfrm>
            <a:off x="9668602" y="7438404"/>
            <a:ext cx="4021998"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sng" cap="none" strike="noStrike">
                <a:solidFill>
                  <a:schemeClr val="accent4"/>
                </a:solidFill>
                <a:latin typeface="Trebuchet MS"/>
                <a:ea typeface="Trebuchet MS"/>
                <a:cs typeface="Trebuchet MS"/>
                <a:sym typeface="Trebuchet MS"/>
                <a:hlinkClick r:id="rId9">
                  <a:extLst>
                    <a:ext uri="{A12FA001-AC4F-418D-AE19-62706E023703}">
                      <ahyp:hlinkClr val="tx"/>
                    </a:ext>
                  </a:extLst>
                </a:hlinkClick>
              </a:rPr>
              <a:t>https://rapids-goai.slack.com/join</a:t>
            </a:r>
            <a:endParaRPr b="0" i="0" sz="1800" u="none" cap="none" strike="noStrike">
              <a:solidFill>
                <a:schemeClr val="accent4"/>
              </a:solidFill>
              <a:latin typeface="Trebuchet MS"/>
              <a:ea typeface="Trebuchet MS"/>
              <a:cs typeface="Trebuchet MS"/>
              <a:sym typeface="Trebuchet MS"/>
            </a:endParaRPr>
          </a:p>
        </p:txBody>
      </p:sp>
      <p:sp>
        <p:nvSpPr>
          <p:cNvPr id="2010" name="Google Shape;2010;p107"/>
          <p:cNvSpPr/>
          <p:nvPr/>
        </p:nvSpPr>
        <p:spPr>
          <a:xfrm>
            <a:off x="14094059" y="7438404"/>
            <a:ext cx="3173804" cy="615553"/>
          </a:xfrm>
          <a:prstGeom prst="rect">
            <a:avLst/>
          </a:prstGeom>
          <a:noFill/>
          <a:ln>
            <a:noFill/>
          </a:ln>
        </p:spPr>
        <p:txBody>
          <a:bodyPr anchorCtr="0" anchor="t" bIns="76150" lIns="152375" spcFirstLastPara="1" rIns="152375" wrap="square" tIns="76150">
            <a:noAutofit/>
          </a:bodyPr>
          <a:lstStyle/>
          <a:p>
            <a:pPr indent="0" lvl="0" marL="0" marR="0" rtl="0" algn="ctr">
              <a:lnSpc>
                <a:spcPct val="100000"/>
              </a:lnSpc>
              <a:spcBef>
                <a:spcPts val="0"/>
              </a:spcBef>
              <a:spcAft>
                <a:spcPts val="0"/>
              </a:spcAft>
              <a:buNone/>
            </a:pPr>
            <a:r>
              <a:rPr b="0" i="0" lang="en-US" sz="1800" u="sng" cap="none" strike="noStrike">
                <a:solidFill>
                  <a:schemeClr val="accent4"/>
                </a:solidFill>
                <a:latin typeface="Trebuchet MS"/>
                <a:ea typeface="Trebuchet MS"/>
                <a:cs typeface="Trebuchet MS"/>
                <a:sym typeface="Trebuchet MS"/>
                <a:hlinkClick r:id="rId10">
                  <a:extLst>
                    <a:ext uri="{A12FA001-AC4F-418D-AE19-62706E023703}">
                      <ahyp:hlinkClr val="tx"/>
                    </a:ext>
                  </a:extLst>
                </a:hlinkClick>
              </a:rPr>
              <a:t>https://stackoverflow.com/tags/rapids</a:t>
            </a:r>
            <a:endParaRPr b="0" i="0" sz="1800" u="none" cap="none" strike="noStrike">
              <a:solidFill>
                <a:schemeClr val="accent4"/>
              </a:solidFill>
              <a:latin typeface="Trebuchet MS"/>
              <a:ea typeface="Trebuchet MS"/>
              <a:cs typeface="Trebuchet MS"/>
              <a:sym typeface="Trebuchet MS"/>
            </a:endParaRPr>
          </a:p>
        </p:txBody>
      </p:sp>
      <p:sp>
        <p:nvSpPr>
          <p:cNvPr id="2011" name="Google Shape;2011;p107"/>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Join the Conversation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grpSp>
        <p:nvGrpSpPr>
          <p:cNvPr id="2017" name="Google Shape;2017;p108"/>
          <p:cNvGrpSpPr/>
          <p:nvPr/>
        </p:nvGrpSpPr>
        <p:grpSpPr>
          <a:xfrm>
            <a:off x="13480231" y="3536352"/>
            <a:ext cx="3193828" cy="3094265"/>
            <a:chOff x="13480231" y="3536352"/>
            <a:chExt cx="3193828" cy="3094265"/>
          </a:xfrm>
        </p:grpSpPr>
        <p:pic>
          <p:nvPicPr>
            <p:cNvPr id="2018" name="Google Shape;2018;p108"/>
            <p:cNvPicPr preferRelativeResize="0"/>
            <p:nvPr/>
          </p:nvPicPr>
          <p:blipFill rotWithShape="1">
            <a:blip r:embed="rId3">
              <a:alphaModFix/>
            </a:blip>
            <a:srcRect b="91001" l="0" r="30849" t="0"/>
            <a:stretch/>
          </p:blipFill>
          <p:spPr>
            <a:xfrm>
              <a:off x="13480231" y="3536352"/>
              <a:ext cx="3193828" cy="279190"/>
            </a:xfrm>
            <a:prstGeom prst="rect">
              <a:avLst/>
            </a:prstGeom>
            <a:noFill/>
            <a:ln>
              <a:noFill/>
            </a:ln>
          </p:spPr>
        </p:pic>
        <p:pic>
          <p:nvPicPr>
            <p:cNvPr id="2019" name="Google Shape;2019;p108"/>
            <p:cNvPicPr preferRelativeResize="0"/>
            <p:nvPr/>
          </p:nvPicPr>
          <p:blipFill rotWithShape="1">
            <a:blip r:embed="rId3">
              <a:alphaModFix/>
            </a:blip>
            <a:srcRect b="0" l="21301" r="12314" t="9266"/>
            <a:stretch/>
          </p:blipFill>
          <p:spPr>
            <a:xfrm>
              <a:off x="13506578" y="3815542"/>
              <a:ext cx="3092334" cy="2815075"/>
            </a:xfrm>
            <a:prstGeom prst="rect">
              <a:avLst/>
            </a:prstGeom>
            <a:noFill/>
            <a:ln>
              <a:noFill/>
            </a:ln>
          </p:spPr>
        </p:pic>
      </p:grpSp>
      <p:pic>
        <p:nvPicPr>
          <p:cNvPr id="2020" name="Google Shape;2020;p108"/>
          <p:cNvPicPr preferRelativeResize="0"/>
          <p:nvPr/>
        </p:nvPicPr>
        <p:blipFill rotWithShape="1">
          <a:blip r:embed="rId4">
            <a:alphaModFix/>
          </a:blip>
          <a:srcRect b="-759" l="1168" r="1537" t="1098"/>
          <a:stretch/>
        </p:blipFill>
        <p:spPr>
          <a:xfrm>
            <a:off x="9410701" y="3346176"/>
            <a:ext cx="3943500" cy="3351300"/>
          </a:xfrm>
          <a:prstGeom prst="rect">
            <a:avLst/>
          </a:prstGeom>
          <a:noFill/>
          <a:ln>
            <a:noFill/>
          </a:ln>
        </p:spPr>
      </p:pic>
      <p:pic>
        <p:nvPicPr>
          <p:cNvPr id="2021" name="Google Shape;2021;p108"/>
          <p:cNvPicPr preferRelativeResize="0"/>
          <p:nvPr/>
        </p:nvPicPr>
        <p:blipFill rotWithShape="1">
          <a:blip r:embed="rId5">
            <a:alphaModFix/>
          </a:blip>
          <a:srcRect b="6951" l="0" r="0" t="0"/>
          <a:stretch/>
        </p:blipFill>
        <p:spPr>
          <a:xfrm>
            <a:off x="9432758" y="6975563"/>
            <a:ext cx="7283116" cy="1473593"/>
          </a:xfrm>
          <a:prstGeom prst="rect">
            <a:avLst/>
          </a:prstGeom>
          <a:noFill/>
          <a:ln>
            <a:noFill/>
          </a:ln>
        </p:spPr>
      </p:pic>
      <p:grpSp>
        <p:nvGrpSpPr>
          <p:cNvPr id="2022" name="Google Shape;2022;p108"/>
          <p:cNvGrpSpPr/>
          <p:nvPr/>
        </p:nvGrpSpPr>
        <p:grpSpPr>
          <a:xfrm>
            <a:off x="1487033" y="3312582"/>
            <a:ext cx="7275443" cy="5088447"/>
            <a:chOff x="387375" y="2004525"/>
            <a:chExt cx="3573024" cy="2734625"/>
          </a:xfrm>
        </p:grpSpPr>
        <p:pic>
          <p:nvPicPr>
            <p:cNvPr id="2023" name="Google Shape;2023;p108"/>
            <p:cNvPicPr preferRelativeResize="0"/>
            <p:nvPr/>
          </p:nvPicPr>
          <p:blipFill rotWithShape="1">
            <a:blip r:embed="rId6">
              <a:alphaModFix/>
            </a:blip>
            <a:srcRect b="22651" l="0" r="0" t="0"/>
            <a:stretch/>
          </p:blipFill>
          <p:spPr>
            <a:xfrm>
              <a:off x="387375" y="2004525"/>
              <a:ext cx="3573024" cy="2734625"/>
            </a:xfrm>
            <a:prstGeom prst="rect">
              <a:avLst/>
            </a:prstGeom>
            <a:noFill/>
            <a:ln>
              <a:noFill/>
            </a:ln>
          </p:spPr>
        </p:pic>
        <p:pic>
          <p:nvPicPr>
            <p:cNvPr id="2024" name="Google Shape;2024;p108"/>
            <p:cNvPicPr preferRelativeResize="0"/>
            <p:nvPr/>
          </p:nvPicPr>
          <p:blipFill rotWithShape="1">
            <a:blip r:embed="rId7">
              <a:alphaModFix/>
            </a:blip>
            <a:srcRect b="0" l="0" r="0" t="0"/>
            <a:stretch/>
          </p:blipFill>
          <p:spPr>
            <a:xfrm>
              <a:off x="402336" y="4197096"/>
              <a:ext cx="2635424" cy="173350"/>
            </a:xfrm>
            <a:prstGeom prst="rect">
              <a:avLst/>
            </a:prstGeom>
            <a:noFill/>
            <a:ln>
              <a:noFill/>
            </a:ln>
          </p:spPr>
        </p:pic>
      </p:grpSp>
      <p:sp>
        <p:nvSpPr>
          <p:cNvPr id="2025" name="Google Shape;2025;p108"/>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Contribute Back</a:t>
            </a:r>
            <a:endParaRPr/>
          </a:p>
        </p:txBody>
      </p:sp>
      <p:sp>
        <p:nvSpPr>
          <p:cNvPr id="2026" name="Google Shape;2026;p108"/>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Issues, Feature Requests, PRs, Blogs, Tutorials, Videos, QA...Bring Your Best!</a:t>
            </a:r>
            <a:endParaRPr/>
          </a:p>
        </p:txBody>
      </p:sp>
      <p:sp>
        <p:nvSpPr>
          <p:cNvPr id="2027" name="Google Shape;2027;p108"/>
          <p:cNvSpPr/>
          <p:nvPr/>
        </p:nvSpPr>
        <p:spPr>
          <a:xfrm>
            <a:off x="1470992" y="3360708"/>
            <a:ext cx="7275444" cy="5088448"/>
          </a:xfrm>
          <a:prstGeom prst="rect">
            <a:avLst/>
          </a:prstGeom>
          <a:noFill/>
          <a:ln cap="flat" cmpd="sng" w="127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028" name="Google Shape;2028;p108"/>
          <p:cNvSpPr/>
          <p:nvPr/>
        </p:nvSpPr>
        <p:spPr>
          <a:xfrm>
            <a:off x="9425941" y="3360708"/>
            <a:ext cx="3870959" cy="3425103"/>
          </a:xfrm>
          <a:prstGeom prst="rect">
            <a:avLst/>
          </a:prstGeom>
          <a:noFill/>
          <a:ln cap="flat" cmpd="sng" w="127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029" name="Google Shape;2029;p108"/>
          <p:cNvSpPr/>
          <p:nvPr/>
        </p:nvSpPr>
        <p:spPr>
          <a:xfrm>
            <a:off x="9425941" y="6978316"/>
            <a:ext cx="7275444" cy="1470840"/>
          </a:xfrm>
          <a:prstGeom prst="rect">
            <a:avLst/>
          </a:prstGeom>
          <a:noFill/>
          <a:ln cap="flat" cmpd="sng" w="127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030" name="Google Shape;2030;p108"/>
          <p:cNvSpPr/>
          <p:nvPr/>
        </p:nvSpPr>
        <p:spPr>
          <a:xfrm>
            <a:off x="13456181" y="3360708"/>
            <a:ext cx="3245204" cy="3425103"/>
          </a:xfrm>
          <a:prstGeom prst="rect">
            <a:avLst/>
          </a:prstGeom>
          <a:noFill/>
          <a:ln cap="flat" cmpd="sng" w="127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109"/>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 Notices</a:t>
            </a:r>
            <a:endParaRPr/>
          </a:p>
        </p:txBody>
      </p:sp>
      <p:sp>
        <p:nvSpPr>
          <p:cNvPr id="2037" name="Google Shape;2037;p109"/>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Communicate and document changes to RAPIDS for </a:t>
            </a:r>
            <a:r>
              <a:rPr lang="en-US"/>
              <a:t>contributors</a:t>
            </a:r>
            <a:r>
              <a:rPr lang="en-US"/>
              <a:t>, core developers, users, and the community</a:t>
            </a:r>
            <a:endParaRPr/>
          </a:p>
        </p:txBody>
      </p:sp>
      <p:pic>
        <p:nvPicPr>
          <p:cNvPr id="2038" name="Google Shape;2038;p109"/>
          <p:cNvPicPr preferRelativeResize="0"/>
          <p:nvPr/>
        </p:nvPicPr>
        <p:blipFill>
          <a:blip r:embed="rId3">
            <a:alphaModFix/>
          </a:blip>
          <a:stretch>
            <a:fillRect/>
          </a:stretch>
        </p:blipFill>
        <p:spPr>
          <a:xfrm>
            <a:off x="4267225" y="3694122"/>
            <a:ext cx="9753600" cy="4467225"/>
          </a:xfrm>
          <a:prstGeom prst="rect">
            <a:avLst/>
          </a:prstGeom>
          <a:noFill/>
          <a:ln>
            <a:noFill/>
          </a:ln>
        </p:spPr>
      </p:pic>
      <p:sp>
        <p:nvSpPr>
          <p:cNvPr id="2039" name="Google Shape;2039;p109"/>
          <p:cNvSpPr txBox="1"/>
          <p:nvPr/>
        </p:nvSpPr>
        <p:spPr>
          <a:xfrm>
            <a:off x="6445692" y="8265682"/>
            <a:ext cx="5434800" cy="708000"/>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1" lang="en-US" sz="1400" u="sng" cap="none" strike="noStrike">
                <a:solidFill>
                  <a:srgbClr val="999999"/>
                </a:solidFill>
                <a:latin typeface="Trebuchet MS"/>
                <a:ea typeface="Trebuchet MS"/>
                <a:cs typeface="Trebuchet MS"/>
                <a:sym typeface="Trebuchet MS"/>
                <a:hlinkClick r:id="rId4">
                  <a:extLst>
                    <a:ext uri="{A12FA001-AC4F-418D-AE19-62706E023703}">
                      <ahyp:hlinkClr val="tx"/>
                    </a:ext>
                  </a:extLst>
                </a:hlinkClick>
              </a:rPr>
              <a:t>https://docs.rapids.ai</a:t>
            </a:r>
            <a:r>
              <a:rPr i="1" lang="en-US" u="sng">
                <a:solidFill>
                  <a:srgbClr val="999999"/>
                </a:solidFill>
                <a:latin typeface="Trebuchet MS"/>
                <a:ea typeface="Trebuchet MS"/>
                <a:cs typeface="Trebuchet MS"/>
                <a:sym typeface="Trebuchet MS"/>
                <a:hlinkClick r:id="rId5">
                  <a:extLst>
                    <a:ext uri="{A12FA001-AC4F-418D-AE19-62706E023703}">
                      <ahyp:hlinkClr val="tx"/>
                    </a:ext>
                  </a:extLst>
                </a:hlinkClick>
              </a:rPr>
              <a:t>/notices</a:t>
            </a:r>
            <a:endParaRPr b="0" i="1" sz="1400" u="none" cap="none" strike="noStrike">
              <a:solidFill>
                <a:srgbClr val="999999"/>
              </a:solidFill>
              <a:latin typeface="Trebuchet MS"/>
              <a:ea typeface="Trebuchet MS"/>
              <a:cs typeface="Trebuchet MS"/>
              <a:sym typeface="Trebuchet M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110"/>
          <p:cNvSpPr txBox="1"/>
          <p:nvPr>
            <p:ph type="title"/>
          </p:nvPr>
        </p:nvSpPr>
        <p:spPr>
          <a:xfrm>
            <a:off x="3106785" y="3998553"/>
            <a:ext cx="12074430" cy="2289898"/>
          </a:xfrm>
          <a:prstGeom prst="rect">
            <a:avLst/>
          </a:prstGeom>
          <a:noFill/>
          <a:ln>
            <a:noFill/>
          </a:ln>
        </p:spPr>
        <p:txBody>
          <a:bodyPr anchorCtr="0" anchor="ctr" bIns="76150" lIns="152375" spcFirstLastPara="1" rIns="152375" wrap="square" tIns="76150">
            <a:noAutofit/>
          </a:bodyPr>
          <a:lstStyle/>
          <a:p>
            <a:pPr indent="0" lvl="0" marL="0" rtl="0" algn="ctr">
              <a:lnSpc>
                <a:spcPct val="90000"/>
              </a:lnSpc>
              <a:spcBef>
                <a:spcPts val="0"/>
              </a:spcBef>
              <a:spcAft>
                <a:spcPts val="0"/>
              </a:spcAft>
              <a:buNone/>
            </a:pPr>
            <a:r>
              <a:rPr lang="en-US"/>
              <a:t>Getting Started</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111"/>
          <p:cNvSpPr txBox="1"/>
          <p:nvPr>
            <p:ph idx="1" type="body"/>
          </p:nvPr>
        </p:nvSpPr>
        <p:spPr>
          <a:xfrm>
            <a:off x="1547100" y="2958725"/>
            <a:ext cx="15128700" cy="528300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SzPts val="1920"/>
              <a:buFont typeface="Trebuchet MS"/>
              <a:buAutoNum type="arabicPeriod"/>
            </a:pPr>
            <a:r>
              <a:rPr lang="en-US"/>
              <a:t>Install RAPIDS on using </a:t>
            </a:r>
            <a:r>
              <a:rPr lang="en-US" u="sng">
                <a:solidFill>
                  <a:schemeClr val="accent4"/>
                </a:solidFill>
                <a:hlinkClick r:id="rId3">
                  <a:extLst>
                    <a:ext uri="{A12FA001-AC4F-418D-AE19-62706E023703}">
                      <ahyp:hlinkClr val="tx"/>
                    </a:ext>
                  </a:extLst>
                </a:hlinkClick>
              </a:rPr>
              <a:t>Docker, Conda</a:t>
            </a:r>
            <a:r>
              <a:rPr lang="en-US"/>
              <a:t>, or </a:t>
            </a:r>
            <a:r>
              <a:rPr lang="en-US" u="sng">
                <a:solidFill>
                  <a:schemeClr val="accent4"/>
                </a:solidFill>
                <a:hlinkClick r:id="rId4">
                  <a:extLst>
                    <a:ext uri="{A12FA001-AC4F-418D-AE19-62706E023703}">
                      <ahyp:hlinkClr val="tx"/>
                    </a:ext>
                  </a:extLst>
                </a:hlinkClick>
              </a:rPr>
              <a:t>Colab</a:t>
            </a:r>
            <a:r>
              <a:rPr lang="en-US">
                <a:solidFill>
                  <a:schemeClr val="accent4"/>
                </a:solidFill>
              </a:rPr>
              <a:t>.</a:t>
            </a:r>
            <a:endParaRPr/>
          </a:p>
          <a:p>
            <a:pPr indent="-457200" lvl="0" marL="457200" rtl="0" algn="l">
              <a:lnSpc>
                <a:spcPct val="90000"/>
              </a:lnSpc>
              <a:spcBef>
                <a:spcPts val="3000"/>
              </a:spcBef>
              <a:spcAft>
                <a:spcPts val="0"/>
              </a:spcAft>
              <a:buSzPts val="1920"/>
              <a:buFont typeface="Trebuchet MS"/>
              <a:buAutoNum type="arabicPeriod"/>
            </a:pPr>
            <a:r>
              <a:rPr lang="en-US"/>
              <a:t>Explore our </a:t>
            </a:r>
            <a:r>
              <a:rPr lang="en-US" u="sng">
                <a:solidFill>
                  <a:schemeClr val="accent4"/>
                </a:solidFill>
                <a:hlinkClick r:id="rId5">
                  <a:extLst>
                    <a:ext uri="{A12FA001-AC4F-418D-AE19-62706E023703}">
                      <ahyp:hlinkClr val="tx"/>
                    </a:ext>
                  </a:extLst>
                </a:hlinkClick>
              </a:rPr>
              <a:t>walk through videos</a:t>
            </a:r>
            <a:r>
              <a:rPr lang="en-US"/>
              <a:t>, </a:t>
            </a:r>
            <a:r>
              <a:rPr lang="en-US" u="sng">
                <a:solidFill>
                  <a:schemeClr val="accent4"/>
                </a:solidFill>
                <a:hlinkClick r:id="rId6">
                  <a:extLst>
                    <a:ext uri="{A12FA001-AC4F-418D-AE19-62706E023703}">
                      <ahyp:hlinkClr val="tx"/>
                    </a:ext>
                  </a:extLst>
                </a:hlinkClick>
              </a:rPr>
              <a:t>blog content</a:t>
            </a:r>
            <a:r>
              <a:rPr lang="en-US"/>
              <a:t>, our </a:t>
            </a:r>
            <a:r>
              <a:rPr lang="en-US" u="sng">
                <a:solidFill>
                  <a:schemeClr val="accent4"/>
                </a:solidFill>
                <a:hlinkClick r:id="rId7">
                  <a:extLst>
                    <a:ext uri="{A12FA001-AC4F-418D-AE19-62706E023703}">
                      <ahyp:hlinkClr val="tx"/>
                    </a:ext>
                  </a:extLst>
                </a:hlinkClick>
              </a:rPr>
              <a:t>github</a:t>
            </a:r>
            <a:r>
              <a:rPr lang="en-US"/>
              <a:t>, the </a:t>
            </a:r>
            <a:r>
              <a:rPr lang="en-US" u="sng">
                <a:solidFill>
                  <a:schemeClr val="accent4"/>
                </a:solidFill>
                <a:hlinkClick r:id="rId8">
                  <a:extLst>
                    <a:ext uri="{A12FA001-AC4F-418D-AE19-62706E023703}">
                      <ahyp:hlinkClr val="tx"/>
                    </a:ext>
                  </a:extLst>
                </a:hlinkClick>
              </a:rPr>
              <a:t>tutorial notebooks</a:t>
            </a:r>
            <a:r>
              <a:rPr lang="en-US"/>
              <a:t>, and our </a:t>
            </a:r>
            <a:r>
              <a:rPr lang="en-US" u="sng">
                <a:solidFill>
                  <a:schemeClr val="accent4"/>
                </a:solidFill>
                <a:hlinkClick r:id="rId9">
                  <a:extLst>
                    <a:ext uri="{A12FA001-AC4F-418D-AE19-62706E023703}">
                      <ahyp:hlinkClr val="tx"/>
                    </a:ext>
                  </a:extLst>
                </a:hlinkClick>
              </a:rPr>
              <a:t>example workflows</a:t>
            </a:r>
            <a:r>
              <a:rPr lang="en-US">
                <a:solidFill>
                  <a:schemeClr val="accent4"/>
                </a:solidFill>
              </a:rPr>
              <a:t>.</a:t>
            </a:r>
            <a:endParaRPr/>
          </a:p>
          <a:p>
            <a:pPr indent="-457200" lvl="0" marL="457200" rtl="0" algn="l">
              <a:lnSpc>
                <a:spcPct val="90000"/>
              </a:lnSpc>
              <a:spcBef>
                <a:spcPts val="3000"/>
              </a:spcBef>
              <a:spcAft>
                <a:spcPts val="0"/>
              </a:spcAft>
              <a:buSzPts val="1920"/>
              <a:buFont typeface="Trebuchet MS"/>
              <a:buAutoNum type="arabicPeriod"/>
            </a:pPr>
            <a:r>
              <a:rPr lang="en-US"/>
              <a:t>Build your own data science workflows.</a:t>
            </a:r>
            <a:endParaRPr/>
          </a:p>
          <a:p>
            <a:pPr indent="-457200" lvl="0" marL="457200" rtl="0" algn="l">
              <a:lnSpc>
                <a:spcPct val="90000"/>
              </a:lnSpc>
              <a:spcBef>
                <a:spcPts val="3000"/>
              </a:spcBef>
              <a:spcAft>
                <a:spcPts val="0"/>
              </a:spcAft>
              <a:buSzPts val="1920"/>
              <a:buFont typeface="Trebuchet MS"/>
              <a:buAutoNum type="arabicPeriod"/>
            </a:pPr>
            <a:r>
              <a:rPr lang="en-US"/>
              <a:t>Join our community conversations on </a:t>
            </a:r>
            <a:r>
              <a:rPr lang="en-US" u="sng">
                <a:solidFill>
                  <a:schemeClr val="accent4"/>
                </a:solidFill>
                <a:hlinkClick r:id="rId10">
                  <a:extLst>
                    <a:ext uri="{A12FA001-AC4F-418D-AE19-62706E023703}">
                      <ahyp:hlinkClr val="tx"/>
                    </a:ext>
                  </a:extLst>
                </a:hlinkClick>
              </a:rPr>
              <a:t>Slack</a:t>
            </a:r>
            <a:r>
              <a:rPr lang="en-US"/>
              <a:t>, </a:t>
            </a:r>
            <a:r>
              <a:rPr lang="en-US" u="sng">
                <a:solidFill>
                  <a:schemeClr val="accent4"/>
                </a:solidFill>
                <a:hlinkClick r:id="rId11">
                  <a:extLst>
                    <a:ext uri="{A12FA001-AC4F-418D-AE19-62706E023703}">
                      <ahyp:hlinkClr val="tx"/>
                    </a:ext>
                  </a:extLst>
                </a:hlinkClick>
              </a:rPr>
              <a:t>Google</a:t>
            </a:r>
            <a:r>
              <a:rPr lang="en-US"/>
              <a:t>, and </a:t>
            </a:r>
            <a:r>
              <a:rPr lang="en-US" u="sng">
                <a:solidFill>
                  <a:schemeClr val="accent4"/>
                </a:solidFill>
                <a:hlinkClick r:id="rId12">
                  <a:extLst>
                    <a:ext uri="{A12FA001-AC4F-418D-AE19-62706E023703}">
                      <ahyp:hlinkClr val="tx"/>
                    </a:ext>
                  </a:extLst>
                </a:hlinkClick>
              </a:rPr>
              <a:t>Twitter</a:t>
            </a:r>
            <a:r>
              <a:rPr lang="en-US">
                <a:solidFill>
                  <a:schemeClr val="accent4"/>
                </a:solidFill>
              </a:rPr>
              <a:t>.</a:t>
            </a:r>
            <a:endParaRPr/>
          </a:p>
          <a:p>
            <a:pPr indent="-457200" lvl="0" marL="457200" rtl="0" algn="l">
              <a:lnSpc>
                <a:spcPct val="90000"/>
              </a:lnSpc>
              <a:spcBef>
                <a:spcPts val="3000"/>
              </a:spcBef>
              <a:spcAft>
                <a:spcPts val="0"/>
              </a:spcAft>
              <a:buSzPts val="1920"/>
              <a:buFont typeface="Trebuchet MS"/>
              <a:buAutoNum type="arabicPeriod"/>
            </a:pPr>
            <a:r>
              <a:rPr lang="en-US"/>
              <a:t>Contribute back. Don't forget to ask and answer questions on </a:t>
            </a:r>
            <a:r>
              <a:rPr lang="en-US" u="sng">
                <a:solidFill>
                  <a:schemeClr val="accent4"/>
                </a:solidFill>
                <a:hlinkClick r:id="rId13">
                  <a:extLst>
                    <a:ext uri="{A12FA001-AC4F-418D-AE19-62706E023703}">
                      <ahyp:hlinkClr val="tx"/>
                    </a:ext>
                  </a:extLst>
                </a:hlinkClick>
              </a:rPr>
              <a:t>Stack Overflow</a:t>
            </a:r>
            <a:r>
              <a:rPr lang="en-US">
                <a:solidFill>
                  <a:schemeClr val="accent4"/>
                </a:solidFill>
              </a:rPr>
              <a:t>.</a:t>
            </a:r>
            <a:endParaRPr/>
          </a:p>
        </p:txBody>
      </p:sp>
      <p:sp>
        <p:nvSpPr>
          <p:cNvPr id="2052" name="Google Shape;2052;p111"/>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5 Steps to Getting Started with RAPIDS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7" name="Shape 2057"/>
        <p:cNvGrpSpPr/>
        <p:nvPr/>
      </p:nvGrpSpPr>
      <p:grpSpPr>
        <a:xfrm>
          <a:off x="0" y="0"/>
          <a:ext cx="0" cy="0"/>
          <a:chOff x="0" y="0"/>
          <a:chExt cx="0" cy="0"/>
        </a:xfrm>
      </p:grpSpPr>
      <p:sp>
        <p:nvSpPr>
          <p:cNvPr id="2058" name="Google Shape;2058;p112"/>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Easy Installation</a:t>
            </a:r>
            <a:endParaRPr/>
          </a:p>
        </p:txBody>
      </p:sp>
      <p:sp>
        <p:nvSpPr>
          <p:cNvPr id="2059" name="Google Shape;2059;p112"/>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Interactive Installation Guide </a:t>
            </a:r>
            <a:endParaRPr/>
          </a:p>
        </p:txBody>
      </p:sp>
      <p:sp>
        <p:nvSpPr>
          <p:cNvPr id="2060" name="Google Shape;2060;p112"/>
          <p:cNvSpPr txBox="1"/>
          <p:nvPr/>
        </p:nvSpPr>
        <p:spPr>
          <a:xfrm>
            <a:off x="3507342" y="8979699"/>
            <a:ext cx="11273316" cy="6925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sng" cap="none" strike="noStrike">
                <a:solidFill>
                  <a:schemeClr val="accent4"/>
                </a:solidFill>
                <a:latin typeface="Trebuchet MS"/>
                <a:ea typeface="Trebuchet MS"/>
                <a:cs typeface="Trebuchet MS"/>
                <a:sym typeface="Trebuchet MS"/>
                <a:hlinkClick r:id="rId3">
                  <a:extLst>
                    <a:ext uri="{A12FA001-AC4F-418D-AE19-62706E023703}">
                      <ahyp:hlinkClr val="tx"/>
                    </a:ext>
                  </a:extLst>
                </a:hlinkClick>
              </a:rPr>
              <a:t>https://rapids.ai/start.html</a:t>
            </a:r>
            <a:endParaRPr b="0" i="0" sz="1600" u="none" cap="none" strike="noStrike">
              <a:solidFill>
                <a:schemeClr val="accent4"/>
              </a:solidFill>
              <a:latin typeface="Trebuchet MS"/>
              <a:ea typeface="Trebuchet MS"/>
              <a:cs typeface="Trebuchet MS"/>
              <a:sym typeface="Trebuchet MS"/>
            </a:endParaRPr>
          </a:p>
        </p:txBody>
      </p:sp>
      <p:pic>
        <p:nvPicPr>
          <p:cNvPr id="2061" name="Google Shape;2061;p112"/>
          <p:cNvPicPr preferRelativeResize="0"/>
          <p:nvPr/>
        </p:nvPicPr>
        <p:blipFill>
          <a:blip r:embed="rId4">
            <a:alphaModFix/>
          </a:blip>
          <a:stretch>
            <a:fillRect/>
          </a:stretch>
        </p:blipFill>
        <p:spPr>
          <a:xfrm>
            <a:off x="4090725" y="2735450"/>
            <a:ext cx="10106552" cy="62568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5" name="Shape 2065"/>
        <p:cNvGrpSpPr/>
        <p:nvPr/>
      </p:nvGrpSpPr>
      <p:grpSpPr>
        <a:xfrm>
          <a:off x="0" y="0"/>
          <a:ext cx="0" cy="0"/>
          <a:chOff x="0" y="0"/>
          <a:chExt cx="0" cy="0"/>
        </a:xfrm>
      </p:grpSpPr>
      <p:sp>
        <p:nvSpPr>
          <p:cNvPr id="2066" name="Google Shape;2066;p113"/>
          <p:cNvSpPr txBox="1"/>
          <p:nvPr/>
        </p:nvSpPr>
        <p:spPr>
          <a:xfrm>
            <a:off x="6445692" y="8975545"/>
            <a:ext cx="5434800" cy="708000"/>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1" lang="en-US" sz="1400" u="sng" cap="none" strike="noStrike">
                <a:solidFill>
                  <a:schemeClr val="accent4"/>
                </a:solidFill>
                <a:latin typeface="Trebuchet MS"/>
                <a:ea typeface="Trebuchet MS"/>
                <a:cs typeface="Trebuchet MS"/>
                <a:sym typeface="Trebuchet MS"/>
                <a:hlinkClick r:id="rId3">
                  <a:extLst>
                    <a:ext uri="{A12FA001-AC4F-418D-AE19-62706E023703}">
                      <ahyp:hlinkClr val="tx"/>
                    </a:ext>
                  </a:extLst>
                </a:hlinkClick>
              </a:rPr>
              <a:t>https://docs.rapids.ai</a:t>
            </a:r>
            <a:endParaRPr b="0" i="1" sz="1400" u="none" cap="none" strike="noStrike">
              <a:solidFill>
                <a:schemeClr val="accent4"/>
              </a:solidFill>
              <a:latin typeface="Trebuchet MS"/>
              <a:ea typeface="Trebuchet MS"/>
              <a:cs typeface="Trebuchet MS"/>
              <a:sym typeface="Trebuchet MS"/>
            </a:endParaRPr>
          </a:p>
        </p:txBody>
      </p:sp>
      <p:sp>
        <p:nvSpPr>
          <p:cNvPr id="2067" name="Google Shape;2067;p113"/>
          <p:cNvSpPr txBox="1"/>
          <p:nvPr>
            <p:ph type="title"/>
          </p:nvPr>
        </p:nvSpPr>
        <p:spPr>
          <a:xfrm>
            <a:off x="830580" y="1229044"/>
            <a:ext cx="16626900" cy="984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 Docs</a:t>
            </a:r>
            <a:endParaRPr/>
          </a:p>
        </p:txBody>
      </p:sp>
      <p:sp>
        <p:nvSpPr>
          <p:cNvPr id="2068" name="Google Shape;2068;p113"/>
          <p:cNvSpPr txBox="1"/>
          <p:nvPr>
            <p:ph idx="2" type="body"/>
          </p:nvPr>
        </p:nvSpPr>
        <p:spPr>
          <a:xfrm>
            <a:off x="830580" y="2099222"/>
            <a:ext cx="16626900" cy="87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Up to Date </a:t>
            </a:r>
            <a:r>
              <a:rPr lang="en-US"/>
              <a:t>and Easy to Use</a:t>
            </a:r>
            <a:endParaRPr/>
          </a:p>
        </p:txBody>
      </p:sp>
      <p:pic>
        <p:nvPicPr>
          <p:cNvPr id="2069" name="Google Shape;2069;p113"/>
          <p:cNvPicPr preferRelativeResize="0"/>
          <p:nvPr/>
        </p:nvPicPr>
        <p:blipFill rotWithShape="1">
          <a:blip r:embed="rId4">
            <a:alphaModFix/>
          </a:blip>
          <a:srcRect b="0" l="0" r="28222" t="0"/>
          <a:stretch/>
        </p:blipFill>
        <p:spPr>
          <a:xfrm>
            <a:off x="1889077" y="3279800"/>
            <a:ext cx="6637478" cy="5158375"/>
          </a:xfrm>
          <a:prstGeom prst="rect">
            <a:avLst/>
          </a:prstGeom>
          <a:noFill/>
          <a:ln>
            <a:noFill/>
          </a:ln>
          <a:effectLst>
            <a:outerShdw blurRad="57150" rotWithShape="0" algn="bl" dir="5400000" dist="38100">
              <a:srgbClr val="666666">
                <a:alpha val="50000"/>
              </a:srgbClr>
            </a:outerShdw>
          </a:effectLst>
        </p:spPr>
      </p:pic>
      <p:pic>
        <p:nvPicPr>
          <p:cNvPr id="2070" name="Google Shape;2070;p113"/>
          <p:cNvPicPr preferRelativeResize="0"/>
          <p:nvPr/>
        </p:nvPicPr>
        <p:blipFill rotWithShape="1">
          <a:blip r:embed="rId5">
            <a:alphaModFix/>
          </a:blip>
          <a:srcRect b="0" l="0" r="25887" t="0"/>
          <a:stretch/>
        </p:blipFill>
        <p:spPr>
          <a:xfrm>
            <a:off x="9682825" y="3348525"/>
            <a:ext cx="6853930" cy="5158375"/>
          </a:xfrm>
          <a:prstGeom prst="rect">
            <a:avLst/>
          </a:prstGeom>
          <a:noFill/>
          <a:ln>
            <a:noFill/>
          </a:ln>
          <a:effectLst>
            <a:outerShdw blurRad="57150" rotWithShape="0" algn="bl" dir="5400000" dist="38100">
              <a:srgbClr val="666666">
                <a:alpha val="50000"/>
              </a:srgbClr>
            </a:outerShdw>
          </a:effectLst>
        </p:spPr>
      </p:pic>
    </p:spTree>
  </p:cSld>
  <p:clrMapOvr>
    <a:masterClrMapping/>
  </p:clrMapOvr>
  <mc:AlternateContent>
    <mc:Choice Requires="p14">
      <p:transition spd="slow" p14:dur="700">
        <p:fade/>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4" name="Shape 2074"/>
        <p:cNvGrpSpPr/>
        <p:nvPr/>
      </p:nvGrpSpPr>
      <p:grpSpPr>
        <a:xfrm>
          <a:off x="0" y="0"/>
          <a:ext cx="0" cy="0"/>
          <a:chOff x="0" y="0"/>
          <a:chExt cx="0" cy="0"/>
        </a:xfrm>
      </p:grpSpPr>
      <p:sp>
        <p:nvSpPr>
          <p:cNvPr id="2075" name="Google Shape;2075;p114"/>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RAPIDS Docs</a:t>
            </a:r>
            <a:endParaRPr/>
          </a:p>
        </p:txBody>
      </p:sp>
      <p:sp>
        <p:nvSpPr>
          <p:cNvPr id="2076" name="Google Shape;2076;p114"/>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Easier than Ever to Get Started with cuDF</a:t>
            </a:r>
            <a:endParaRPr/>
          </a:p>
        </p:txBody>
      </p:sp>
      <p:pic>
        <p:nvPicPr>
          <p:cNvPr id="2077" name="Google Shape;2077;p114"/>
          <p:cNvPicPr preferRelativeResize="0"/>
          <p:nvPr/>
        </p:nvPicPr>
        <p:blipFill rotWithShape="1">
          <a:blip r:embed="rId3">
            <a:alphaModFix/>
          </a:blip>
          <a:srcRect b="0" l="0" r="28222" t="0"/>
          <a:stretch/>
        </p:blipFill>
        <p:spPr>
          <a:xfrm>
            <a:off x="5825264" y="3279800"/>
            <a:ext cx="6637478" cy="5158375"/>
          </a:xfrm>
          <a:prstGeom prst="rect">
            <a:avLst/>
          </a:prstGeom>
          <a:noFill/>
          <a:ln>
            <a:noFill/>
          </a:ln>
          <a:effectLst>
            <a:outerShdw blurRad="57150" rotWithShape="0" algn="bl" dir="5400000" dist="38100">
              <a:srgbClr val="666666">
                <a:alpha val="50000"/>
              </a:srgbClr>
            </a:outerShdw>
          </a:effectLst>
        </p:spPr>
      </p:pic>
      <p:sp>
        <p:nvSpPr>
          <p:cNvPr id="2078" name="Google Shape;2078;p114"/>
          <p:cNvSpPr txBox="1"/>
          <p:nvPr/>
        </p:nvSpPr>
        <p:spPr>
          <a:xfrm>
            <a:off x="6445692" y="8975545"/>
            <a:ext cx="5434800" cy="708000"/>
          </a:xfrm>
          <a:prstGeom prst="rect">
            <a:avLst/>
          </a:prstGeom>
          <a:noFill/>
          <a:ln>
            <a:noFill/>
          </a:ln>
        </p:spPr>
        <p:txBody>
          <a:bodyPr anchorCtr="0" anchor="ctr" bIns="76150" lIns="152375" spcFirstLastPara="1" rIns="152375" wrap="square" tIns="76150">
            <a:noAutofit/>
          </a:bodyPr>
          <a:lstStyle/>
          <a:p>
            <a:pPr indent="0" lvl="0" marL="0" marR="0" rtl="0" algn="ctr">
              <a:lnSpc>
                <a:spcPct val="90000"/>
              </a:lnSpc>
              <a:spcBef>
                <a:spcPts val="0"/>
              </a:spcBef>
              <a:spcAft>
                <a:spcPts val="0"/>
              </a:spcAft>
              <a:buNone/>
            </a:pPr>
            <a:r>
              <a:rPr b="0" i="1" lang="en-US" sz="1400" u="sng" cap="none" strike="noStrike">
                <a:solidFill>
                  <a:schemeClr val="accent4"/>
                </a:solidFill>
                <a:latin typeface="Trebuchet MS"/>
                <a:ea typeface="Trebuchet MS"/>
                <a:cs typeface="Trebuchet MS"/>
                <a:sym typeface="Trebuchet MS"/>
                <a:hlinkClick r:id="rId4">
                  <a:extLst>
                    <a:ext uri="{A12FA001-AC4F-418D-AE19-62706E023703}">
                      <ahyp:hlinkClr val="tx"/>
                    </a:ext>
                  </a:extLst>
                </a:hlinkClick>
              </a:rPr>
              <a:t>https://docs.rapids.ai</a:t>
            </a:r>
            <a:endParaRPr b="0" i="1" sz="1400" u="none" cap="none" strike="noStrike">
              <a:solidFill>
                <a:schemeClr val="accent4"/>
              </a:solidFill>
              <a:latin typeface="Trebuchet MS"/>
              <a:ea typeface="Trebuchet MS"/>
              <a:cs typeface="Trebuchet MS"/>
              <a:sym typeface="Trebuchet M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pic>
        <p:nvPicPr>
          <p:cNvPr id="2083" name="Google Shape;2083;p115"/>
          <p:cNvPicPr preferRelativeResize="0"/>
          <p:nvPr/>
        </p:nvPicPr>
        <p:blipFill rotWithShape="1">
          <a:blip r:embed="rId3">
            <a:alphaModFix/>
          </a:blip>
          <a:srcRect b="15710" l="0" r="0" t="0"/>
          <a:stretch/>
        </p:blipFill>
        <p:spPr>
          <a:xfrm>
            <a:off x="9538584" y="3496235"/>
            <a:ext cx="7076661" cy="4817394"/>
          </a:xfrm>
          <a:prstGeom prst="rect">
            <a:avLst/>
          </a:prstGeom>
          <a:noFill/>
          <a:ln>
            <a:noFill/>
          </a:ln>
        </p:spPr>
      </p:pic>
      <p:pic>
        <p:nvPicPr>
          <p:cNvPr id="2084" name="Google Shape;2084;p115"/>
          <p:cNvPicPr preferRelativeResize="0"/>
          <p:nvPr/>
        </p:nvPicPr>
        <p:blipFill rotWithShape="1">
          <a:blip r:embed="rId4">
            <a:alphaModFix/>
          </a:blip>
          <a:srcRect b="6738" l="0" r="1375" t="0"/>
          <a:stretch/>
        </p:blipFill>
        <p:spPr>
          <a:xfrm>
            <a:off x="1470991" y="3360708"/>
            <a:ext cx="7275443" cy="5088448"/>
          </a:xfrm>
          <a:prstGeom prst="rect">
            <a:avLst/>
          </a:prstGeom>
          <a:noFill/>
          <a:ln>
            <a:noFill/>
          </a:ln>
        </p:spPr>
      </p:pic>
      <p:sp>
        <p:nvSpPr>
          <p:cNvPr id="2085" name="Google Shape;2085;p115"/>
          <p:cNvSpPr txBox="1"/>
          <p:nvPr/>
        </p:nvSpPr>
        <p:spPr>
          <a:xfrm>
            <a:off x="2672962" y="8516456"/>
            <a:ext cx="4871500" cy="5415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sng" cap="none" strike="noStrike">
                <a:solidFill>
                  <a:schemeClr val="accent4"/>
                </a:solidFill>
                <a:latin typeface="Trebuchet MS"/>
                <a:ea typeface="Trebuchet MS"/>
                <a:cs typeface="Trebuchet MS"/>
                <a:sym typeface="Trebuchet MS"/>
                <a:hlinkClick r:id="rId5">
                  <a:extLst>
                    <a:ext uri="{A12FA001-AC4F-418D-AE19-62706E023703}">
                      <ahyp:hlinkClr val="tx"/>
                    </a:ext>
                  </a:extLst>
                </a:hlinkClick>
              </a:rPr>
              <a:t>https://github.com/rapidsai</a:t>
            </a:r>
            <a:endParaRPr b="0" i="0" sz="1600" u="none" cap="none" strike="noStrike">
              <a:solidFill>
                <a:schemeClr val="accent4"/>
              </a:solidFill>
              <a:latin typeface="Trebuchet MS"/>
              <a:ea typeface="Trebuchet MS"/>
              <a:cs typeface="Trebuchet MS"/>
              <a:sym typeface="Trebuchet MS"/>
            </a:endParaRPr>
          </a:p>
        </p:txBody>
      </p:sp>
      <p:sp>
        <p:nvSpPr>
          <p:cNvPr id="2086" name="Google Shape;2086;p115"/>
          <p:cNvSpPr txBox="1"/>
          <p:nvPr/>
        </p:nvSpPr>
        <p:spPr>
          <a:xfrm>
            <a:off x="10255820" y="8516456"/>
            <a:ext cx="5651000" cy="541500"/>
          </a:xfrm>
          <a:prstGeom prst="rect">
            <a:avLst/>
          </a:prstGeom>
          <a:noFill/>
          <a:ln>
            <a:noFill/>
          </a:ln>
        </p:spPr>
        <p:txBody>
          <a:bodyPr anchorCtr="0" anchor="t" bIns="152375" lIns="152375" spcFirstLastPara="1" rIns="152375" wrap="square" tIns="152375">
            <a:noAutofit/>
          </a:bodyPr>
          <a:lstStyle/>
          <a:p>
            <a:pPr indent="0" lvl="0" marL="0" marR="0" rtl="0" algn="ctr">
              <a:lnSpc>
                <a:spcPct val="100000"/>
              </a:lnSpc>
              <a:spcBef>
                <a:spcPts val="0"/>
              </a:spcBef>
              <a:spcAft>
                <a:spcPts val="0"/>
              </a:spcAft>
              <a:buNone/>
            </a:pPr>
            <a:r>
              <a:rPr b="0" i="0" lang="en-US" sz="1600" u="sng" cap="none" strike="noStrike">
                <a:solidFill>
                  <a:schemeClr val="accent4"/>
                </a:solidFill>
                <a:latin typeface="Trebuchet MS"/>
                <a:ea typeface="Trebuchet MS"/>
                <a:cs typeface="Trebuchet MS"/>
                <a:sym typeface="Trebuchet MS"/>
                <a:hlinkClick r:id="rId6">
                  <a:extLst>
                    <a:ext uri="{A12FA001-AC4F-418D-AE19-62706E023703}">
                      <ahyp:hlinkClr val="tx"/>
                    </a:ext>
                  </a:extLst>
                </a:hlinkClick>
              </a:rPr>
              <a:t>https://medium.com/rapids-ai</a:t>
            </a:r>
            <a:endParaRPr b="0" i="0" sz="1600" u="none" cap="none" strike="noStrike">
              <a:solidFill>
                <a:schemeClr val="accent4"/>
              </a:solidFill>
              <a:latin typeface="Trebuchet MS"/>
              <a:ea typeface="Trebuchet MS"/>
              <a:cs typeface="Trebuchet MS"/>
              <a:sym typeface="Trebuchet MS"/>
            </a:endParaRPr>
          </a:p>
        </p:txBody>
      </p:sp>
      <p:sp>
        <p:nvSpPr>
          <p:cNvPr id="2087" name="Google Shape;2087;p115"/>
          <p:cNvSpPr/>
          <p:nvPr/>
        </p:nvSpPr>
        <p:spPr>
          <a:xfrm>
            <a:off x="1470992" y="3360708"/>
            <a:ext cx="7275444" cy="5088448"/>
          </a:xfrm>
          <a:prstGeom prst="rect">
            <a:avLst/>
          </a:prstGeom>
          <a:noFill/>
          <a:ln cap="flat" cmpd="sng" w="127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088" name="Google Shape;2088;p115"/>
          <p:cNvSpPr/>
          <p:nvPr/>
        </p:nvSpPr>
        <p:spPr>
          <a:xfrm>
            <a:off x="9425941" y="3360708"/>
            <a:ext cx="7275444" cy="5088448"/>
          </a:xfrm>
          <a:prstGeom prst="rect">
            <a:avLst/>
          </a:prstGeom>
          <a:noFill/>
          <a:ln cap="flat" cmpd="sng" w="127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333" u="none" cap="none" strike="noStrike">
              <a:solidFill>
                <a:schemeClr val="lt1"/>
              </a:solidFill>
              <a:latin typeface="Arial"/>
              <a:ea typeface="Arial"/>
              <a:cs typeface="Arial"/>
              <a:sym typeface="Arial"/>
            </a:endParaRPr>
          </a:p>
        </p:txBody>
      </p:sp>
      <p:sp>
        <p:nvSpPr>
          <p:cNvPr id="2089" name="Google Shape;2089;p115"/>
          <p:cNvSpPr txBox="1"/>
          <p:nvPr>
            <p:ph type="title"/>
          </p:nvPr>
        </p:nvSpPr>
        <p:spPr>
          <a:xfrm>
            <a:off x="830580" y="1229044"/>
            <a:ext cx="16626841" cy="98488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lang="en-US"/>
              <a:t>Explore: RAPIDS Code and Blogs</a:t>
            </a:r>
            <a:endParaRPr/>
          </a:p>
        </p:txBody>
      </p:sp>
      <p:sp>
        <p:nvSpPr>
          <p:cNvPr id="2090" name="Google Shape;2090;p115"/>
          <p:cNvSpPr txBox="1"/>
          <p:nvPr>
            <p:ph idx="2" type="body"/>
          </p:nvPr>
        </p:nvSpPr>
        <p:spPr>
          <a:xfrm>
            <a:off x="830580" y="2099222"/>
            <a:ext cx="16626841" cy="87577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000"/>
              <a:buFont typeface="Trebuchet MS"/>
              <a:buNone/>
            </a:pPr>
            <a:r>
              <a:rPr lang="en-US"/>
              <a:t>Check out our Code and How We Use It</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1_Title &amp; Bullet">
  <a:themeElements>
    <a:clrScheme name="Custom 10">
      <a:dk1>
        <a:srgbClr val="B3B3B3"/>
      </a:dk1>
      <a:lt1>
        <a:srgbClr val="FFFFFF"/>
      </a:lt1>
      <a:dk2>
        <a:srgbClr val="000000"/>
      </a:dk2>
      <a:lt2>
        <a:srgbClr val="7400FF"/>
      </a:lt2>
      <a:accent1>
        <a:srgbClr val="40C9DB"/>
      </a:accent1>
      <a:accent2>
        <a:srgbClr val="5D1682"/>
      </a:accent2>
      <a:accent3>
        <a:srgbClr val="FDB42B"/>
      </a:accent3>
      <a:accent4>
        <a:srgbClr val="666666"/>
      </a:accent4>
      <a:accent5>
        <a:srgbClr val="BABABA"/>
      </a:accent5>
      <a:accent6>
        <a:srgbClr val="D029CF"/>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